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 id="2147483691" r:id="rId3"/>
    <p:sldMasterId id="2147483703" r:id="rId4"/>
  </p:sldMasterIdLst>
  <p:notesMasterIdLst>
    <p:notesMasterId r:id="rId144"/>
  </p:notesMasterIdLst>
  <p:sldIdLst>
    <p:sldId id="256" r:id="rId5"/>
    <p:sldId id="408" r:id="rId6"/>
    <p:sldId id="413" r:id="rId7"/>
    <p:sldId id="259" r:id="rId8"/>
    <p:sldId id="260" r:id="rId9"/>
    <p:sldId id="447" r:id="rId10"/>
    <p:sldId id="412" r:id="rId11"/>
    <p:sldId id="293" r:id="rId12"/>
    <p:sldId id="294" r:id="rId13"/>
    <p:sldId id="296" r:id="rId14"/>
    <p:sldId id="311" r:id="rId15"/>
    <p:sldId id="478" r:id="rId16"/>
    <p:sldId id="448" r:id="rId17"/>
    <p:sldId id="312" r:id="rId18"/>
    <p:sldId id="449" r:id="rId19"/>
    <p:sldId id="450" r:id="rId20"/>
    <p:sldId id="479" r:id="rId21"/>
    <p:sldId id="451" r:id="rId22"/>
    <p:sldId id="452" r:id="rId23"/>
    <p:sldId id="453" r:id="rId24"/>
    <p:sldId id="480" r:id="rId25"/>
    <p:sldId id="454" r:id="rId26"/>
    <p:sldId id="455" r:id="rId27"/>
    <p:sldId id="456" r:id="rId28"/>
    <p:sldId id="457" r:id="rId29"/>
    <p:sldId id="481" r:id="rId30"/>
    <p:sldId id="458" r:id="rId31"/>
    <p:sldId id="459" r:id="rId32"/>
    <p:sldId id="482" r:id="rId33"/>
    <p:sldId id="460" r:id="rId34"/>
    <p:sldId id="461" r:id="rId35"/>
    <p:sldId id="483" r:id="rId36"/>
    <p:sldId id="462" r:id="rId37"/>
    <p:sldId id="463" r:id="rId38"/>
    <p:sldId id="484" r:id="rId39"/>
    <p:sldId id="321" r:id="rId40"/>
    <p:sldId id="323" r:id="rId41"/>
    <p:sldId id="326" r:id="rId42"/>
    <p:sldId id="327" r:id="rId43"/>
    <p:sldId id="400" r:id="rId44"/>
    <p:sldId id="328" r:id="rId45"/>
    <p:sldId id="329" r:id="rId46"/>
    <p:sldId id="330" r:id="rId47"/>
    <p:sldId id="331" r:id="rId48"/>
    <p:sldId id="332" r:id="rId49"/>
    <p:sldId id="464" r:id="rId50"/>
    <p:sldId id="465" r:id="rId51"/>
    <p:sldId id="466" r:id="rId52"/>
    <p:sldId id="485" r:id="rId53"/>
    <p:sldId id="467" r:id="rId54"/>
    <p:sldId id="468" r:id="rId55"/>
    <p:sldId id="486" r:id="rId56"/>
    <p:sldId id="469" r:id="rId57"/>
    <p:sldId id="470" r:id="rId58"/>
    <p:sldId id="487" r:id="rId59"/>
    <p:sldId id="471" r:id="rId60"/>
    <p:sldId id="472" r:id="rId61"/>
    <p:sldId id="488" r:id="rId62"/>
    <p:sldId id="473" r:id="rId63"/>
    <p:sldId id="474" r:id="rId64"/>
    <p:sldId id="489" r:id="rId65"/>
    <p:sldId id="475" r:id="rId66"/>
    <p:sldId id="476" r:id="rId67"/>
    <p:sldId id="490" r:id="rId68"/>
    <p:sldId id="477" r:id="rId69"/>
    <p:sldId id="491" r:id="rId70"/>
    <p:sldId id="492" r:id="rId71"/>
    <p:sldId id="493" r:id="rId72"/>
    <p:sldId id="494" r:id="rId73"/>
    <p:sldId id="533" r:id="rId74"/>
    <p:sldId id="502" r:id="rId75"/>
    <p:sldId id="496" r:id="rId76"/>
    <p:sldId id="495" r:id="rId77"/>
    <p:sldId id="497" r:id="rId78"/>
    <p:sldId id="534" r:id="rId79"/>
    <p:sldId id="501" r:id="rId80"/>
    <p:sldId id="498" r:id="rId81"/>
    <p:sldId id="499" r:id="rId82"/>
    <p:sldId id="500" r:id="rId83"/>
    <p:sldId id="343" r:id="rId84"/>
    <p:sldId id="344" r:id="rId85"/>
    <p:sldId id="445" r:id="rId86"/>
    <p:sldId id="446" r:id="rId87"/>
    <p:sldId id="345" r:id="rId88"/>
    <p:sldId id="506" r:id="rId89"/>
    <p:sldId id="346" r:id="rId90"/>
    <p:sldId id="347" r:id="rId91"/>
    <p:sldId id="348" r:id="rId92"/>
    <p:sldId id="350" r:id="rId93"/>
    <p:sldId id="351" r:id="rId94"/>
    <p:sldId id="352" r:id="rId95"/>
    <p:sldId id="508" r:id="rId96"/>
    <p:sldId id="385" r:id="rId97"/>
    <p:sldId id="386" r:id="rId98"/>
    <p:sldId id="387" r:id="rId99"/>
    <p:sldId id="388" r:id="rId100"/>
    <p:sldId id="353" r:id="rId101"/>
    <p:sldId id="354" r:id="rId102"/>
    <p:sldId id="355" r:id="rId103"/>
    <p:sldId id="357" r:id="rId104"/>
    <p:sldId id="359" r:id="rId105"/>
    <p:sldId id="505" r:id="rId106"/>
    <p:sldId id="507" r:id="rId107"/>
    <p:sldId id="509" r:id="rId108"/>
    <p:sldId id="503" r:id="rId109"/>
    <p:sldId id="535" r:id="rId110"/>
    <p:sldId id="504" r:id="rId111"/>
    <p:sldId id="510" r:id="rId112"/>
    <p:sldId id="511" r:id="rId113"/>
    <p:sldId id="512" r:id="rId114"/>
    <p:sldId id="513" r:id="rId115"/>
    <p:sldId id="514" r:id="rId116"/>
    <p:sldId id="515" r:id="rId117"/>
    <p:sldId id="516" r:id="rId118"/>
    <p:sldId id="517" r:id="rId119"/>
    <p:sldId id="518" r:id="rId120"/>
    <p:sldId id="519" r:id="rId121"/>
    <p:sldId id="520" r:id="rId122"/>
    <p:sldId id="531" r:id="rId123"/>
    <p:sldId id="536" r:id="rId124"/>
    <p:sldId id="537" r:id="rId125"/>
    <p:sldId id="538" r:id="rId126"/>
    <p:sldId id="540" r:id="rId127"/>
    <p:sldId id="541" r:id="rId128"/>
    <p:sldId id="539" r:id="rId129"/>
    <p:sldId id="543" r:id="rId130"/>
    <p:sldId id="521" r:id="rId131"/>
    <p:sldId id="522" r:id="rId132"/>
    <p:sldId id="523" r:id="rId133"/>
    <p:sldId id="275" r:id="rId134"/>
    <p:sldId id="544" r:id="rId135"/>
    <p:sldId id="318" r:id="rId136"/>
    <p:sldId id="524" r:id="rId137"/>
    <p:sldId id="525" r:id="rId138"/>
    <p:sldId id="526" r:id="rId139"/>
    <p:sldId id="527" r:id="rId140"/>
    <p:sldId id="528" r:id="rId141"/>
    <p:sldId id="529" r:id="rId142"/>
    <p:sldId id="530"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5" d="100"/>
          <a:sy n="65" d="100"/>
        </p:scale>
        <p:origin x="85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25B07-5A15-4BC6-90D3-35CD2895F321}" type="datetimeFigureOut">
              <a:rPr lang="en-IN" smtClean="0"/>
              <a:t>19-02-2026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AC91F-4A9F-4474-A52E-AAC8598023F4}" type="slidenum">
              <a:rPr lang="en-IN" smtClean="0"/>
              <a:t>‹#›</a:t>
            </a:fld>
            <a:endParaRPr lang="en-IN"/>
          </a:p>
        </p:txBody>
      </p:sp>
    </p:spTree>
    <p:extLst>
      <p:ext uri="{BB962C8B-B14F-4D97-AF65-F5344CB8AC3E}">
        <p14:creationId xmlns:p14="http://schemas.microsoft.com/office/powerpoint/2010/main" val="69134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207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342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39480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547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54051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016575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7523"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292970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527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entering date ensure that it is in “</a:t>
            </a:r>
            <a:r>
              <a:rPr lang="en-US" dirty="0" err="1"/>
              <a:t>yyyy</a:t>
            </a:r>
            <a:r>
              <a:rPr lang="en-US" dirty="0"/>
              <a:t>-mm-dd” format</a:t>
            </a:r>
            <a:endParaRPr lang="en-IN" dirty="0"/>
          </a:p>
        </p:txBody>
      </p:sp>
      <p:sp>
        <p:nvSpPr>
          <p:cNvPr id="4" name="Slide Number Placeholder 3"/>
          <p:cNvSpPr>
            <a:spLocks noGrp="1"/>
          </p:cNvSpPr>
          <p:nvPr>
            <p:ph type="sldNum" sz="quarter" idx="5"/>
          </p:nvPr>
        </p:nvSpPr>
        <p:spPr/>
        <p:txBody>
          <a:bodyPr/>
          <a:lstStyle/>
          <a:p>
            <a:fld id="{0CBAC91F-4A9F-4474-A52E-AAC8598023F4}" type="slidenum">
              <a:rPr lang="en-IN" smtClean="0"/>
              <a:t>126</a:t>
            </a:fld>
            <a:endParaRPr lang="en-IN"/>
          </a:p>
        </p:txBody>
      </p:sp>
    </p:spTree>
    <p:extLst>
      <p:ext uri="{BB962C8B-B14F-4D97-AF65-F5344CB8AC3E}">
        <p14:creationId xmlns:p14="http://schemas.microsoft.com/office/powerpoint/2010/main" val="34182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36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12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86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269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504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29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24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638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780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105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99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83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78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909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34528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265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50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933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241708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035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90424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137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631093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3"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425605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94F9-3E25-4E70-877F-FFE0B25F2A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02662E-3332-4796-9A96-EA818CCC4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0B3E72-4E4D-466C-B6DB-EE4E5A8DB5FF}"/>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5" name="Footer Placeholder 4">
            <a:extLst>
              <a:ext uri="{FF2B5EF4-FFF2-40B4-BE49-F238E27FC236}">
                <a16:creationId xmlns:a16="http://schemas.microsoft.com/office/drawing/2014/main" id="{57BC2792-DBD6-43A2-8E99-CD15B01556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C977AC-933F-41E3-B508-2F334BED96B7}"/>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69658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BA79-FA1C-40CE-93E6-FB1BE95B4E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047478-000B-4890-A168-935398ECB2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72D7D2-AB69-45D2-AC9E-CCE79AC4FD48}"/>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5" name="Footer Placeholder 4">
            <a:extLst>
              <a:ext uri="{FF2B5EF4-FFF2-40B4-BE49-F238E27FC236}">
                <a16:creationId xmlns:a16="http://schemas.microsoft.com/office/drawing/2014/main" id="{A986EE8F-E658-4032-B62A-C48E4211E7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3D442A-8FCD-4251-9ED6-BE06C19A595A}"/>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982029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6735F-384C-45D8-86B2-B0EEC80C1F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8AA1FA-F05A-4918-8203-83FD7C76F8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2960E9-7DAD-41F4-9C49-121E17AC5AA7}"/>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5" name="Footer Placeholder 4">
            <a:extLst>
              <a:ext uri="{FF2B5EF4-FFF2-40B4-BE49-F238E27FC236}">
                <a16:creationId xmlns:a16="http://schemas.microsoft.com/office/drawing/2014/main" id="{49FBC999-10A7-416A-8321-8B66D11767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475EEE-55E7-4257-A05B-7B6E2425EAB9}"/>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1798110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9" indent="0" algn="ctr">
              <a:buNone/>
              <a:defRPr sz="2000"/>
            </a:lvl2pPr>
            <a:lvl3pPr marL="914417" indent="0" algn="ctr">
              <a:buNone/>
              <a:defRPr sz="1800"/>
            </a:lvl3pPr>
            <a:lvl4pPr marL="1371626" indent="0" algn="ctr">
              <a:buNone/>
              <a:defRPr sz="1600"/>
            </a:lvl4pPr>
            <a:lvl5pPr marL="1828835" indent="0" algn="ctr">
              <a:buNone/>
              <a:defRPr sz="1600"/>
            </a:lvl5pPr>
            <a:lvl6pPr marL="2286044" indent="0" algn="ctr">
              <a:buNone/>
              <a:defRPr sz="1600"/>
            </a:lvl6pPr>
            <a:lvl7pPr marL="2743252" indent="0" algn="ctr">
              <a:buNone/>
              <a:defRPr sz="1600"/>
            </a:lvl7pPr>
            <a:lvl8pPr marL="3200461" indent="0" algn="ctr">
              <a:buNone/>
              <a:defRPr sz="1600"/>
            </a:lvl8pPr>
            <a:lvl9pPr marL="365766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7D2F0593-DF95-4766-8A5C-3915E8E4A491}"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3078904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440179CB-6603-4B84-8E1D-80D5969BCB21}"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4010765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1"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5"/>
            <a:ext cx="10515601" cy="1500187"/>
          </a:xfrm>
        </p:spPr>
        <p:txBody>
          <a:bodyPr/>
          <a:lstStyle>
            <a:lvl1pPr marL="0" indent="0">
              <a:buNone/>
              <a:defRPr sz="2400">
                <a:solidFill>
                  <a:schemeClr val="tx1"/>
                </a:solidFill>
              </a:defRPr>
            </a:lvl1pPr>
            <a:lvl2pPr marL="457209" indent="0">
              <a:buNone/>
              <a:defRPr sz="2000">
                <a:solidFill>
                  <a:schemeClr val="tx1">
                    <a:tint val="75000"/>
                  </a:schemeClr>
                </a:solidFill>
              </a:defRPr>
            </a:lvl2pPr>
            <a:lvl3pPr marL="914417" indent="0">
              <a:buNone/>
              <a:defRPr sz="1800">
                <a:solidFill>
                  <a:schemeClr val="tx1">
                    <a:tint val="75000"/>
                  </a:schemeClr>
                </a:solidFill>
              </a:defRPr>
            </a:lvl3pPr>
            <a:lvl4pPr marL="1371626" indent="0">
              <a:buNone/>
              <a:defRPr sz="1600">
                <a:solidFill>
                  <a:schemeClr val="tx1">
                    <a:tint val="75000"/>
                  </a:schemeClr>
                </a:solidFill>
              </a:defRPr>
            </a:lvl4pPr>
            <a:lvl5pPr marL="1828835" indent="0">
              <a:buNone/>
              <a:defRPr sz="1600">
                <a:solidFill>
                  <a:schemeClr val="tx1">
                    <a:tint val="75000"/>
                  </a:schemeClr>
                </a:solidFill>
              </a:defRPr>
            </a:lvl5pPr>
            <a:lvl6pPr marL="2286044" indent="0">
              <a:buNone/>
              <a:defRPr sz="1600">
                <a:solidFill>
                  <a:schemeClr val="tx1">
                    <a:tint val="75000"/>
                  </a:schemeClr>
                </a:solidFill>
              </a:defRPr>
            </a:lvl6pPr>
            <a:lvl7pPr marL="2743252" indent="0">
              <a:buNone/>
              <a:defRPr sz="1600">
                <a:solidFill>
                  <a:schemeClr val="tx1">
                    <a:tint val="75000"/>
                  </a:schemeClr>
                </a:solidFill>
              </a:defRPr>
            </a:lvl7pPr>
            <a:lvl8pPr marL="3200461" indent="0">
              <a:buNone/>
              <a:defRPr sz="1600">
                <a:solidFill>
                  <a:schemeClr val="tx1">
                    <a:tint val="75000"/>
                  </a:schemeClr>
                </a:solidFill>
              </a:defRPr>
            </a:lvl8pPr>
            <a:lvl9pPr marL="365766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AE18DFAD-09C8-4AD8-A9DE-76605937DF35}"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364764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7"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DA36B8ED-FA1B-460A-B86E-BAD3FEF833BD}"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2120825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209" indent="0">
              <a:buNone/>
              <a:defRPr sz="2000" b="1"/>
            </a:lvl2pPr>
            <a:lvl3pPr marL="914417" indent="0">
              <a:buNone/>
              <a:defRPr sz="1800" b="1"/>
            </a:lvl3pPr>
            <a:lvl4pPr marL="1371626" indent="0">
              <a:buNone/>
              <a:defRPr sz="1600" b="1"/>
            </a:lvl4pPr>
            <a:lvl5pPr marL="1828835" indent="0">
              <a:buNone/>
              <a:defRPr sz="1600" b="1"/>
            </a:lvl5pPr>
            <a:lvl6pPr marL="2286044" indent="0">
              <a:buNone/>
              <a:defRPr sz="1600" b="1"/>
            </a:lvl6pPr>
            <a:lvl7pPr marL="2743252" indent="0">
              <a:buNone/>
              <a:defRPr sz="1600" b="1"/>
            </a:lvl7pPr>
            <a:lvl8pPr marL="3200461" indent="0">
              <a:buNone/>
              <a:defRPr sz="1600" b="1"/>
            </a:lvl8pPr>
            <a:lvl9pPr marL="365766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9" indent="0">
              <a:buNone/>
              <a:defRPr sz="2000" b="1"/>
            </a:lvl2pPr>
            <a:lvl3pPr marL="914417" indent="0">
              <a:buNone/>
              <a:defRPr sz="1800" b="1"/>
            </a:lvl3pPr>
            <a:lvl4pPr marL="1371626" indent="0">
              <a:buNone/>
              <a:defRPr sz="1600" b="1"/>
            </a:lvl4pPr>
            <a:lvl5pPr marL="1828835" indent="0">
              <a:buNone/>
              <a:defRPr sz="1600" b="1"/>
            </a:lvl5pPr>
            <a:lvl6pPr marL="2286044" indent="0">
              <a:buNone/>
              <a:defRPr sz="1600" b="1"/>
            </a:lvl6pPr>
            <a:lvl7pPr marL="2743252" indent="0">
              <a:buNone/>
              <a:defRPr sz="1600" b="1"/>
            </a:lvl7pPr>
            <a:lvl8pPr marL="3200461" indent="0">
              <a:buNone/>
              <a:defRPr sz="1600" b="1"/>
            </a:lvl8pPr>
            <a:lvl9pPr marL="365766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8"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9"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D2BAA741-710A-43CA-8C2C-67ED0953BAC9}"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201968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4"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1070AA97-0B0E-4582-93B8-6920A8E9B6B2}"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3612751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3"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4"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7F306B57-396E-4EEE-BA22-97C2121C3928}"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567226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8" cy="3811588"/>
          </a:xfrm>
        </p:spPr>
        <p:txBody>
          <a:bodyPr/>
          <a:lstStyle>
            <a:lvl1pPr marL="0" indent="0">
              <a:buNone/>
              <a:defRPr sz="1600"/>
            </a:lvl1pPr>
            <a:lvl2pPr marL="457209" indent="0">
              <a:buNone/>
              <a:defRPr sz="1400"/>
            </a:lvl2pPr>
            <a:lvl3pPr marL="914417" indent="0">
              <a:buNone/>
              <a:defRPr sz="1200"/>
            </a:lvl3pPr>
            <a:lvl4pPr marL="1371626" indent="0">
              <a:buNone/>
              <a:defRPr sz="1000"/>
            </a:lvl4pPr>
            <a:lvl5pPr marL="1828835" indent="0">
              <a:buNone/>
              <a:defRPr sz="1000"/>
            </a:lvl5pPr>
            <a:lvl6pPr marL="2286044" indent="0">
              <a:buNone/>
              <a:defRPr sz="1000"/>
            </a:lvl6pPr>
            <a:lvl7pPr marL="2743252" indent="0">
              <a:buNone/>
              <a:defRPr sz="1000"/>
            </a:lvl7pPr>
            <a:lvl8pPr marL="3200461" indent="0">
              <a:buNone/>
              <a:defRPr sz="1000"/>
            </a:lvl8pPr>
            <a:lvl9pPr marL="3657669"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7"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BC1989F7-B5E3-4291-8D29-D9FCC325C1C8}"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268053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B8C9-BF97-42D4-AB6D-19A07117DF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6B17A2-F7BA-49BD-9C98-194F08592F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EA5507-6934-4340-BD1B-557A4E4B3B8E}"/>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5" name="Footer Placeholder 4">
            <a:extLst>
              <a:ext uri="{FF2B5EF4-FFF2-40B4-BE49-F238E27FC236}">
                <a16:creationId xmlns:a16="http://schemas.microsoft.com/office/drawing/2014/main" id="{23897290-BF9B-4606-BF88-D9C7135E5D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99DF6D-D8FC-4342-A441-2E6395FF7190}"/>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1038497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9" indent="0">
              <a:buNone/>
              <a:defRPr sz="2800"/>
            </a:lvl2pPr>
            <a:lvl3pPr marL="914417" indent="0">
              <a:buNone/>
              <a:defRPr sz="2400"/>
            </a:lvl3pPr>
            <a:lvl4pPr marL="1371626" indent="0">
              <a:buNone/>
              <a:defRPr sz="2000"/>
            </a:lvl4pPr>
            <a:lvl5pPr marL="1828835" indent="0">
              <a:buNone/>
              <a:defRPr sz="2000"/>
            </a:lvl5pPr>
            <a:lvl6pPr marL="2286044" indent="0">
              <a:buNone/>
              <a:defRPr sz="2000"/>
            </a:lvl6pPr>
            <a:lvl7pPr marL="2743252" indent="0">
              <a:buNone/>
              <a:defRPr sz="2000"/>
            </a:lvl7pPr>
            <a:lvl8pPr marL="3200461" indent="0">
              <a:buNone/>
              <a:defRPr sz="2000"/>
            </a:lvl8pPr>
            <a:lvl9pPr marL="3657669"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1"/>
            <a:ext cx="3932238" cy="3811588"/>
          </a:xfrm>
        </p:spPr>
        <p:txBody>
          <a:bodyPr/>
          <a:lstStyle>
            <a:lvl1pPr marL="0" indent="0">
              <a:buNone/>
              <a:defRPr sz="1600"/>
            </a:lvl1pPr>
            <a:lvl2pPr marL="457209" indent="0">
              <a:buNone/>
              <a:defRPr sz="1400"/>
            </a:lvl2pPr>
            <a:lvl3pPr marL="914417" indent="0">
              <a:buNone/>
              <a:defRPr sz="1200"/>
            </a:lvl3pPr>
            <a:lvl4pPr marL="1371626" indent="0">
              <a:buNone/>
              <a:defRPr sz="1000"/>
            </a:lvl4pPr>
            <a:lvl5pPr marL="1828835" indent="0">
              <a:buNone/>
              <a:defRPr sz="1000"/>
            </a:lvl5pPr>
            <a:lvl6pPr marL="2286044" indent="0">
              <a:buNone/>
              <a:defRPr sz="1000"/>
            </a:lvl6pPr>
            <a:lvl7pPr marL="2743252" indent="0">
              <a:buNone/>
              <a:defRPr sz="1000"/>
            </a:lvl7pPr>
            <a:lvl8pPr marL="3200461" indent="0">
              <a:buNone/>
              <a:defRPr sz="1000"/>
            </a:lvl8pPr>
            <a:lvl9pPr marL="3657669"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7"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D401CEF8-A30B-483C-8478-D5D7DB82B8F8}"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1394396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B246A5E5-80EB-4222-BC89-4D825DF71903}"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2300164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Footer Placeholder 4"/>
          <p:cNvSpPr>
            <a:spLocks noGrp="1"/>
          </p:cNvSpPr>
          <p:nvPr>
            <p:ph type="ftr" sz="quarter" idx="11"/>
          </p:nvPr>
        </p:nvSpPr>
        <p:spPr/>
        <p:txBody>
          <a:bodyPr/>
          <a:lstStyle>
            <a:lvl1pPr>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lvl1pPr>
              <a:defRPr/>
            </a:lvl1pPr>
          </a:lstStyle>
          <a:p>
            <a:pPr defTabSz="914417" eaLnBrk="0" fontAlgn="base" hangingPunct="0">
              <a:spcBef>
                <a:spcPct val="0"/>
              </a:spcBef>
              <a:spcAft>
                <a:spcPct val="0"/>
              </a:spcAft>
              <a:defRPr/>
            </a:pPr>
            <a:fld id="{B5EF7812-CEC9-4C14-B847-DD341F5F7829}"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354507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772"/>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909"/>
            </a:lvl1pPr>
            <a:lvl2pPr marL="363636" indent="0" algn="ctr">
              <a:buNone/>
              <a:defRPr sz="1591"/>
            </a:lvl2pPr>
            <a:lvl3pPr marL="727272" indent="0" algn="ctr">
              <a:buNone/>
              <a:defRPr sz="1432"/>
            </a:lvl3pPr>
            <a:lvl4pPr marL="1090908" indent="0" algn="ctr">
              <a:buNone/>
              <a:defRPr sz="1272"/>
            </a:lvl4pPr>
            <a:lvl5pPr marL="1454543" indent="0" algn="ctr">
              <a:buNone/>
              <a:defRPr sz="1272"/>
            </a:lvl5pPr>
            <a:lvl6pPr marL="1818180" indent="0" algn="ctr">
              <a:buNone/>
              <a:defRPr sz="1272"/>
            </a:lvl6pPr>
            <a:lvl7pPr marL="2181816" indent="0" algn="ctr">
              <a:buNone/>
              <a:defRPr sz="1272"/>
            </a:lvl7pPr>
            <a:lvl8pPr marL="2545452" indent="0" algn="ctr">
              <a:buNone/>
              <a:defRPr sz="1272"/>
            </a:lvl8pPr>
            <a:lvl9pPr marL="2909088" indent="0" algn="ctr">
              <a:buNone/>
              <a:defRPr sz="1272"/>
            </a:lvl9pPr>
          </a:lstStyle>
          <a:p>
            <a:r>
              <a:rPr lang="en-US"/>
              <a:t>Click to edit Master subtitle style</a:t>
            </a:r>
          </a:p>
        </p:txBody>
      </p:sp>
      <p:sp>
        <p:nvSpPr>
          <p:cNvPr id="4" name="Date Placeholder 3"/>
          <p:cNvSpPr>
            <a:spLocks noGrp="1"/>
          </p:cNvSpPr>
          <p:nvPr>
            <p:ph type="dt" sz="half" idx="10"/>
          </p:nvPr>
        </p:nvSpPr>
        <p:spPr/>
        <p:txBody>
          <a:bodyPr/>
          <a:lstStyle/>
          <a:p>
            <a:fld id="{637D6063-0BA3-48C2-A7C5-1411F644E2DA}"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619159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D6063-0BA3-48C2-A7C5-1411F644E2DA}"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695462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1" cy="2852737"/>
          </a:xfrm>
        </p:spPr>
        <p:txBody>
          <a:bodyPr anchor="b"/>
          <a:lstStyle>
            <a:lvl1pPr>
              <a:defRPr sz="4772"/>
            </a:lvl1pPr>
          </a:lstStyle>
          <a:p>
            <a:r>
              <a:rPr lang="en-US"/>
              <a:t>Click to edit Master title style</a:t>
            </a:r>
          </a:p>
        </p:txBody>
      </p:sp>
      <p:sp>
        <p:nvSpPr>
          <p:cNvPr id="3" name="Text Placeholder 2"/>
          <p:cNvSpPr>
            <a:spLocks noGrp="1"/>
          </p:cNvSpPr>
          <p:nvPr>
            <p:ph type="body" idx="1"/>
          </p:nvPr>
        </p:nvSpPr>
        <p:spPr>
          <a:xfrm>
            <a:off x="831850" y="4589464"/>
            <a:ext cx="10515601" cy="1500187"/>
          </a:xfrm>
        </p:spPr>
        <p:txBody>
          <a:bodyPr/>
          <a:lstStyle>
            <a:lvl1pPr marL="0" indent="0">
              <a:buNone/>
              <a:defRPr sz="1909">
                <a:solidFill>
                  <a:schemeClr val="tx1">
                    <a:tint val="75000"/>
                  </a:schemeClr>
                </a:solidFill>
              </a:defRPr>
            </a:lvl1pPr>
            <a:lvl2pPr marL="363636" indent="0">
              <a:buNone/>
              <a:defRPr sz="1591">
                <a:solidFill>
                  <a:schemeClr val="tx1">
                    <a:tint val="75000"/>
                  </a:schemeClr>
                </a:solidFill>
              </a:defRPr>
            </a:lvl2pPr>
            <a:lvl3pPr marL="727272" indent="0">
              <a:buNone/>
              <a:defRPr sz="1432">
                <a:solidFill>
                  <a:schemeClr val="tx1">
                    <a:tint val="75000"/>
                  </a:schemeClr>
                </a:solidFill>
              </a:defRPr>
            </a:lvl3pPr>
            <a:lvl4pPr marL="1090908" indent="0">
              <a:buNone/>
              <a:defRPr sz="1272">
                <a:solidFill>
                  <a:schemeClr val="tx1">
                    <a:tint val="75000"/>
                  </a:schemeClr>
                </a:solidFill>
              </a:defRPr>
            </a:lvl4pPr>
            <a:lvl5pPr marL="1454543" indent="0">
              <a:buNone/>
              <a:defRPr sz="1272">
                <a:solidFill>
                  <a:schemeClr val="tx1">
                    <a:tint val="75000"/>
                  </a:schemeClr>
                </a:solidFill>
              </a:defRPr>
            </a:lvl5pPr>
            <a:lvl6pPr marL="1818180" indent="0">
              <a:buNone/>
              <a:defRPr sz="1272">
                <a:solidFill>
                  <a:schemeClr val="tx1">
                    <a:tint val="75000"/>
                  </a:schemeClr>
                </a:solidFill>
              </a:defRPr>
            </a:lvl6pPr>
            <a:lvl7pPr marL="2181816" indent="0">
              <a:buNone/>
              <a:defRPr sz="1272">
                <a:solidFill>
                  <a:schemeClr val="tx1">
                    <a:tint val="75000"/>
                  </a:schemeClr>
                </a:solidFill>
              </a:defRPr>
            </a:lvl7pPr>
            <a:lvl8pPr marL="2545452" indent="0">
              <a:buNone/>
              <a:defRPr sz="1272">
                <a:solidFill>
                  <a:schemeClr val="tx1">
                    <a:tint val="75000"/>
                  </a:schemeClr>
                </a:solidFill>
              </a:defRPr>
            </a:lvl8pPr>
            <a:lvl9pPr marL="2909088" indent="0">
              <a:buNone/>
              <a:defRPr sz="127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7D6063-0BA3-48C2-A7C5-1411F644E2DA}"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2922762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7D6063-0BA3-48C2-A7C5-1411F644E2DA}" type="datetimeFigureOut">
              <a:rPr lang="en-US" smtClean="0"/>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2725758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1" cy="1325563"/>
          </a:xfr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p:spPr>
        <p:txBody>
          <a:bodyPr anchor="b"/>
          <a:lstStyle>
            <a:lvl1pPr marL="0" indent="0">
              <a:buNone/>
              <a:defRPr sz="1909" b="1"/>
            </a:lvl1pPr>
            <a:lvl2pPr marL="363636" indent="0">
              <a:buNone/>
              <a:defRPr sz="1591" b="1"/>
            </a:lvl2pPr>
            <a:lvl3pPr marL="727272" indent="0">
              <a:buNone/>
              <a:defRPr sz="1432" b="1"/>
            </a:lvl3pPr>
            <a:lvl4pPr marL="1090908" indent="0">
              <a:buNone/>
              <a:defRPr sz="1272" b="1"/>
            </a:lvl4pPr>
            <a:lvl5pPr marL="1454543" indent="0">
              <a:buNone/>
              <a:defRPr sz="1272" b="1"/>
            </a:lvl5pPr>
            <a:lvl6pPr marL="1818180" indent="0">
              <a:buNone/>
              <a:defRPr sz="1272" b="1"/>
            </a:lvl6pPr>
            <a:lvl7pPr marL="2181816" indent="0">
              <a:buNone/>
              <a:defRPr sz="1272" b="1"/>
            </a:lvl7pPr>
            <a:lvl8pPr marL="2545452" indent="0">
              <a:buNone/>
              <a:defRPr sz="1272" b="1"/>
            </a:lvl8pPr>
            <a:lvl9pPr marL="2909088" indent="0">
              <a:buNone/>
              <a:defRPr sz="1272" b="1"/>
            </a:lvl9pPr>
          </a:lstStyle>
          <a:p>
            <a:pPr lvl="0"/>
            <a:r>
              <a:rPr lang="en-US"/>
              <a:t>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909" b="1"/>
            </a:lvl1pPr>
            <a:lvl2pPr marL="363636" indent="0">
              <a:buNone/>
              <a:defRPr sz="1591" b="1"/>
            </a:lvl2pPr>
            <a:lvl3pPr marL="727272" indent="0">
              <a:buNone/>
              <a:defRPr sz="1432" b="1"/>
            </a:lvl3pPr>
            <a:lvl4pPr marL="1090908" indent="0">
              <a:buNone/>
              <a:defRPr sz="1272" b="1"/>
            </a:lvl4pPr>
            <a:lvl5pPr marL="1454543" indent="0">
              <a:buNone/>
              <a:defRPr sz="1272" b="1"/>
            </a:lvl5pPr>
            <a:lvl6pPr marL="1818180" indent="0">
              <a:buNone/>
              <a:defRPr sz="1272" b="1"/>
            </a:lvl6pPr>
            <a:lvl7pPr marL="2181816" indent="0">
              <a:buNone/>
              <a:defRPr sz="1272" b="1"/>
            </a:lvl7pPr>
            <a:lvl8pPr marL="2545452" indent="0">
              <a:buNone/>
              <a:defRPr sz="1272" b="1"/>
            </a:lvl8pPr>
            <a:lvl9pPr marL="2909088" indent="0">
              <a:buNone/>
              <a:defRPr sz="1272"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7D6063-0BA3-48C2-A7C5-1411F644E2DA}" type="datetimeFigureOut">
              <a:rPr lang="en-US" smtClean="0"/>
              <a:t>2/19/2026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27595297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7D6063-0BA3-48C2-A7C5-1411F644E2DA}" type="datetimeFigureOut">
              <a:rPr lang="en-US" smtClean="0"/>
              <a:t>2/19/2026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2825201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D6063-0BA3-48C2-A7C5-1411F644E2DA}" type="datetimeFigureOut">
              <a:rPr lang="en-US" smtClean="0"/>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385852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5927-8A0A-4380-AEA9-AFEDD98DDF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B8E3FD-79EF-4587-9E2D-7D8A782CCC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40BBB0-5121-4735-B2FD-2E9D18187C2E}"/>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5" name="Footer Placeholder 4">
            <a:extLst>
              <a:ext uri="{FF2B5EF4-FFF2-40B4-BE49-F238E27FC236}">
                <a16:creationId xmlns:a16="http://schemas.microsoft.com/office/drawing/2014/main" id="{39CBEE2A-D0F0-49EE-99D4-D174CD8D6A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53D4B1-61FD-4783-ACA5-73EC6C83A992}"/>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13812793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2545"/>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2545"/>
            </a:lvl1pPr>
            <a:lvl2pPr>
              <a:defRPr sz="2227"/>
            </a:lvl2pPr>
            <a:lvl3pPr>
              <a:defRPr sz="1909"/>
            </a:lvl3pPr>
            <a:lvl4pPr>
              <a:defRPr sz="1591"/>
            </a:lvl4pPr>
            <a:lvl5pPr>
              <a:defRPr sz="1591"/>
            </a:lvl5pPr>
            <a:lvl6pPr>
              <a:defRPr sz="1591"/>
            </a:lvl6pPr>
            <a:lvl7pPr>
              <a:defRPr sz="1591"/>
            </a:lvl7pPr>
            <a:lvl8pPr>
              <a:defRPr sz="1591"/>
            </a:lvl8pPr>
            <a:lvl9pPr>
              <a:defRPr sz="159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8" cy="3811588"/>
          </a:xfrm>
        </p:spPr>
        <p:txBody>
          <a:bodyPr/>
          <a:lstStyle>
            <a:lvl1pPr marL="0" indent="0">
              <a:buNone/>
              <a:defRPr sz="1272"/>
            </a:lvl1pPr>
            <a:lvl2pPr marL="363636" indent="0">
              <a:buNone/>
              <a:defRPr sz="1114"/>
            </a:lvl2pPr>
            <a:lvl3pPr marL="727272" indent="0">
              <a:buNone/>
              <a:defRPr sz="955"/>
            </a:lvl3pPr>
            <a:lvl4pPr marL="1090908" indent="0">
              <a:buNone/>
              <a:defRPr sz="795"/>
            </a:lvl4pPr>
            <a:lvl5pPr marL="1454543" indent="0">
              <a:buNone/>
              <a:defRPr sz="795"/>
            </a:lvl5pPr>
            <a:lvl6pPr marL="1818180" indent="0">
              <a:buNone/>
              <a:defRPr sz="795"/>
            </a:lvl6pPr>
            <a:lvl7pPr marL="2181816" indent="0">
              <a:buNone/>
              <a:defRPr sz="795"/>
            </a:lvl7pPr>
            <a:lvl8pPr marL="2545452" indent="0">
              <a:buNone/>
              <a:defRPr sz="795"/>
            </a:lvl8pPr>
            <a:lvl9pPr marL="2909088" indent="0">
              <a:buNone/>
              <a:defRPr sz="795"/>
            </a:lvl9pPr>
          </a:lstStyle>
          <a:p>
            <a:pPr lvl="0"/>
            <a:r>
              <a:rPr lang="en-US"/>
              <a:t>Edit Master text styles</a:t>
            </a:r>
          </a:p>
        </p:txBody>
      </p:sp>
      <p:sp>
        <p:nvSpPr>
          <p:cNvPr id="5" name="Date Placeholder 4"/>
          <p:cNvSpPr>
            <a:spLocks noGrp="1"/>
          </p:cNvSpPr>
          <p:nvPr>
            <p:ph type="dt" sz="half" idx="10"/>
          </p:nvPr>
        </p:nvSpPr>
        <p:spPr/>
        <p:txBody>
          <a:bodyPr/>
          <a:lstStyle/>
          <a:p>
            <a:fld id="{637D6063-0BA3-48C2-A7C5-1411F644E2DA}" type="datetimeFigureOut">
              <a:rPr lang="en-US" smtClean="0"/>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1928665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2545"/>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2545"/>
            </a:lvl1pPr>
            <a:lvl2pPr marL="363636" indent="0">
              <a:buNone/>
              <a:defRPr sz="2227"/>
            </a:lvl2pPr>
            <a:lvl3pPr marL="727272" indent="0">
              <a:buNone/>
              <a:defRPr sz="1909"/>
            </a:lvl3pPr>
            <a:lvl4pPr marL="1090908" indent="0">
              <a:buNone/>
              <a:defRPr sz="1591"/>
            </a:lvl4pPr>
            <a:lvl5pPr marL="1454543" indent="0">
              <a:buNone/>
              <a:defRPr sz="1591"/>
            </a:lvl5pPr>
            <a:lvl6pPr marL="1818180" indent="0">
              <a:buNone/>
              <a:defRPr sz="1591"/>
            </a:lvl6pPr>
            <a:lvl7pPr marL="2181816" indent="0">
              <a:buNone/>
              <a:defRPr sz="1591"/>
            </a:lvl7pPr>
            <a:lvl8pPr marL="2545452" indent="0">
              <a:buNone/>
              <a:defRPr sz="1591"/>
            </a:lvl8pPr>
            <a:lvl9pPr marL="2909088" indent="0">
              <a:buNone/>
              <a:defRPr sz="1591"/>
            </a:lvl9pPr>
          </a:lstStyle>
          <a:p>
            <a:endParaRPr lang="en-US"/>
          </a:p>
        </p:txBody>
      </p:sp>
      <p:sp>
        <p:nvSpPr>
          <p:cNvPr id="4" name="Text Placeholder 3"/>
          <p:cNvSpPr>
            <a:spLocks noGrp="1"/>
          </p:cNvSpPr>
          <p:nvPr>
            <p:ph type="body" sz="half" idx="2"/>
          </p:nvPr>
        </p:nvSpPr>
        <p:spPr>
          <a:xfrm>
            <a:off x="839788" y="2057401"/>
            <a:ext cx="3932238" cy="3811588"/>
          </a:xfrm>
        </p:spPr>
        <p:txBody>
          <a:bodyPr/>
          <a:lstStyle>
            <a:lvl1pPr marL="0" indent="0">
              <a:buNone/>
              <a:defRPr sz="1272"/>
            </a:lvl1pPr>
            <a:lvl2pPr marL="363636" indent="0">
              <a:buNone/>
              <a:defRPr sz="1114"/>
            </a:lvl2pPr>
            <a:lvl3pPr marL="727272" indent="0">
              <a:buNone/>
              <a:defRPr sz="955"/>
            </a:lvl3pPr>
            <a:lvl4pPr marL="1090908" indent="0">
              <a:buNone/>
              <a:defRPr sz="795"/>
            </a:lvl4pPr>
            <a:lvl5pPr marL="1454543" indent="0">
              <a:buNone/>
              <a:defRPr sz="795"/>
            </a:lvl5pPr>
            <a:lvl6pPr marL="1818180" indent="0">
              <a:buNone/>
              <a:defRPr sz="795"/>
            </a:lvl6pPr>
            <a:lvl7pPr marL="2181816" indent="0">
              <a:buNone/>
              <a:defRPr sz="795"/>
            </a:lvl7pPr>
            <a:lvl8pPr marL="2545452" indent="0">
              <a:buNone/>
              <a:defRPr sz="795"/>
            </a:lvl8pPr>
            <a:lvl9pPr marL="2909088" indent="0">
              <a:buNone/>
              <a:defRPr sz="795"/>
            </a:lvl9pPr>
          </a:lstStyle>
          <a:p>
            <a:pPr lvl="0"/>
            <a:r>
              <a:rPr lang="en-US"/>
              <a:t>Edit Master text styles</a:t>
            </a:r>
          </a:p>
        </p:txBody>
      </p:sp>
      <p:sp>
        <p:nvSpPr>
          <p:cNvPr id="5" name="Date Placeholder 4"/>
          <p:cNvSpPr>
            <a:spLocks noGrp="1"/>
          </p:cNvSpPr>
          <p:nvPr>
            <p:ph type="dt" sz="half" idx="10"/>
          </p:nvPr>
        </p:nvSpPr>
        <p:spPr/>
        <p:txBody>
          <a:bodyPr/>
          <a:lstStyle/>
          <a:p>
            <a:fld id="{637D6063-0BA3-48C2-A7C5-1411F644E2DA}" type="datetimeFigureOut">
              <a:rPr lang="en-US" smtClean="0"/>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40647582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D6063-0BA3-48C2-A7C5-1411F644E2DA}"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2821839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D6063-0BA3-48C2-A7C5-1411F644E2DA}"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2379-8B83-48DC-8432-BFADF07C01F1}" type="slidenum">
              <a:rPr lang="en-US" smtClean="0"/>
              <a:t>‹#›</a:t>
            </a:fld>
            <a:endParaRPr lang="en-US"/>
          </a:p>
        </p:txBody>
      </p:sp>
    </p:spTree>
    <p:extLst>
      <p:ext uri="{BB962C8B-B14F-4D97-AF65-F5344CB8AC3E}">
        <p14:creationId xmlns:p14="http://schemas.microsoft.com/office/powerpoint/2010/main" val="30456903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724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F5BC-2599-48DC-B308-32FF6BCF5E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C06E10-7183-4F10-8AC1-DFA4A7A0D9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DE9759-545B-47DD-AF23-77A9C7C8CB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F2F471-D266-43B2-B82F-DE6695E1CA05}"/>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6" name="Footer Placeholder 5">
            <a:extLst>
              <a:ext uri="{FF2B5EF4-FFF2-40B4-BE49-F238E27FC236}">
                <a16:creationId xmlns:a16="http://schemas.microsoft.com/office/drawing/2014/main" id="{CBDDDF7C-A653-4C26-95F9-44B7FDDEC3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F6E0D3-95BD-4AEF-9056-2E7A8AA9200E}"/>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2511348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77C-100D-45B8-86AA-51C07A7B84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DA613F-8C61-4824-A10C-31FA470FB2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BFCAEB-8C97-4763-BD10-0DB37AD0ED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00BCF1-1E72-4314-AD3F-B24DA6D4D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CF05BC-71E4-43F6-B161-516147FDA65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F9819E-BB23-46D3-9A3F-0B20740D78E9}"/>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8" name="Footer Placeholder 7">
            <a:extLst>
              <a:ext uri="{FF2B5EF4-FFF2-40B4-BE49-F238E27FC236}">
                <a16:creationId xmlns:a16="http://schemas.microsoft.com/office/drawing/2014/main" id="{E713F6E0-09F7-411C-A5A3-E523246623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282F9A-A24E-4B26-AB3A-51FEE1A29916}"/>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306952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1CDE-3A23-4E7C-BAF1-22ECACAE97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3A2830-F103-4E9F-8187-2849A96CE3D5}"/>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4" name="Footer Placeholder 3">
            <a:extLst>
              <a:ext uri="{FF2B5EF4-FFF2-40B4-BE49-F238E27FC236}">
                <a16:creationId xmlns:a16="http://schemas.microsoft.com/office/drawing/2014/main" id="{B0907BC6-546F-4A63-AACB-B1703A6722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31BE55-EF7D-4B8F-A140-AC72EF94B36E}"/>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60818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0982B-1F69-4293-9AE6-B757A5FBAE6D}"/>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3" name="Footer Placeholder 2">
            <a:extLst>
              <a:ext uri="{FF2B5EF4-FFF2-40B4-BE49-F238E27FC236}">
                <a16:creationId xmlns:a16="http://schemas.microsoft.com/office/drawing/2014/main" id="{42F23BFB-0EEE-46F0-BB7F-5E8D55F130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11C03D8-ECF6-4314-B24C-ECE2BAD7BC57}"/>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39961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69BB-C3C5-4D2F-A26B-5A76B2132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EA16A0-5CF6-4EDA-9698-CE575D7A06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F338AC-A01B-4840-8F95-CDD70FDF2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880FDB-7164-4938-843E-BCD1B7CF9836}"/>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6" name="Footer Placeholder 5">
            <a:extLst>
              <a:ext uri="{FF2B5EF4-FFF2-40B4-BE49-F238E27FC236}">
                <a16:creationId xmlns:a16="http://schemas.microsoft.com/office/drawing/2014/main" id="{C92689AC-2C8D-493B-84D6-1CD24B2FFE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E9687B-0B39-4545-A50A-EF1C1E36CE17}"/>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73595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C94C-9FF4-452D-A9C2-CF273DD05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920197-A832-4780-AFFF-D1506A6A75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5F76FF-63F9-4CB0-ACF9-1ED42633A1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165100-64DE-4925-96C3-EFABCA4026E5}"/>
              </a:ext>
            </a:extLst>
          </p:cNvPr>
          <p:cNvSpPr>
            <a:spLocks noGrp="1"/>
          </p:cNvSpPr>
          <p:nvPr>
            <p:ph type="dt" sz="half" idx="10"/>
          </p:nvPr>
        </p:nvSpPr>
        <p:spPr/>
        <p:txBody>
          <a:bodyPr/>
          <a:lstStyle/>
          <a:p>
            <a:fld id="{799D59D0-7925-4163-9296-7744ED8F6C4C}" type="datetimeFigureOut">
              <a:rPr lang="en-IN" smtClean="0"/>
              <a:t>19-02-2026</a:t>
            </a:fld>
            <a:endParaRPr lang="en-IN"/>
          </a:p>
        </p:txBody>
      </p:sp>
      <p:sp>
        <p:nvSpPr>
          <p:cNvPr id="6" name="Footer Placeholder 5">
            <a:extLst>
              <a:ext uri="{FF2B5EF4-FFF2-40B4-BE49-F238E27FC236}">
                <a16:creationId xmlns:a16="http://schemas.microsoft.com/office/drawing/2014/main" id="{DE68C280-38F5-4ACA-9412-C409807514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A998C4-2747-4642-9C6B-6C8D0251F65A}"/>
              </a:ext>
            </a:extLst>
          </p:cNvPr>
          <p:cNvSpPr>
            <a:spLocks noGrp="1"/>
          </p:cNvSpPr>
          <p:nvPr>
            <p:ph type="sldNum" sz="quarter" idx="12"/>
          </p:nvPr>
        </p:nvSpPr>
        <p:spPr/>
        <p:txBody>
          <a:bodyPr/>
          <a:lstStyle/>
          <a:p>
            <a:fld id="{4995BE77-804C-451B-AB1A-89879C65ADA0}" type="slidenum">
              <a:rPr lang="en-IN" smtClean="0"/>
              <a:t>‹#›</a:t>
            </a:fld>
            <a:endParaRPr lang="en-IN"/>
          </a:p>
        </p:txBody>
      </p:sp>
    </p:spTree>
    <p:extLst>
      <p:ext uri="{BB962C8B-B14F-4D97-AF65-F5344CB8AC3E}">
        <p14:creationId xmlns:p14="http://schemas.microsoft.com/office/powerpoint/2010/main" val="1707582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B4A84-2EAC-47F4-9E11-E72BE93B3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A9F3B7-4C4B-48CF-BED4-FFFC614E6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D2E80A-9020-41CA-9051-CD52DB48DF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D59D0-7925-4163-9296-7744ED8F6C4C}" type="datetimeFigureOut">
              <a:rPr lang="en-IN" smtClean="0"/>
              <a:t>19-02-2026</a:t>
            </a:fld>
            <a:endParaRPr lang="en-IN"/>
          </a:p>
        </p:txBody>
      </p:sp>
      <p:sp>
        <p:nvSpPr>
          <p:cNvPr id="5" name="Footer Placeholder 4">
            <a:extLst>
              <a:ext uri="{FF2B5EF4-FFF2-40B4-BE49-F238E27FC236}">
                <a16:creationId xmlns:a16="http://schemas.microsoft.com/office/drawing/2014/main" id="{36357FDC-B67E-4FD5-9803-58223D973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EC2A97-B7EC-407B-9436-A7A62FD7D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5BE77-804C-451B-AB1A-89879C65ADA0}" type="slidenum">
              <a:rPr lang="en-IN" smtClean="0"/>
              <a:t>‹#›</a:t>
            </a:fld>
            <a:endParaRPr lang="en-IN"/>
          </a:p>
        </p:txBody>
      </p:sp>
    </p:spTree>
    <p:extLst>
      <p:ext uri="{BB962C8B-B14F-4D97-AF65-F5344CB8AC3E}">
        <p14:creationId xmlns:p14="http://schemas.microsoft.com/office/powerpoint/2010/main" val="1742838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1"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268413"/>
            <a:ext cx="10515601"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17" eaLnBrk="0" fontAlgn="base" hangingPunct="0">
              <a:spcBef>
                <a:spcPct val="0"/>
              </a:spcBef>
              <a:spcAft>
                <a:spcPct val="0"/>
              </a:spcAft>
              <a:defRPr/>
            </a:pPr>
            <a:endParaRPr lang="en-US" altLang="en-US">
              <a:solidFill>
                <a:prstClr val="black">
                  <a:tint val="75000"/>
                </a:prstClr>
              </a:solidFill>
              <a:latin typeface="Times New Roman" panose="02020603050405020304" pitchFamily="18" charset="0"/>
            </a:endParaRP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17" eaLnBrk="0" fontAlgn="base" hangingPunct="0">
              <a:spcBef>
                <a:spcPct val="0"/>
              </a:spcBef>
              <a:spcAft>
                <a:spcPct val="0"/>
              </a:spcAft>
              <a:defRPr/>
            </a:pPr>
            <a:fld id="{BDCA0CD7-D2BF-437B-A26D-021ABC92C9B5}" type="slidenum">
              <a:rPr lang="en-US" altLang="en-US" smtClean="0">
                <a:solidFill>
                  <a:prstClr val="black">
                    <a:tint val="75000"/>
                  </a:prstClr>
                </a:solidFill>
                <a:latin typeface="Times New Roman" panose="02020603050405020304" pitchFamily="18" charset="0"/>
              </a:rPr>
              <a:pPr defTabSz="914417" eaLnBrk="0" fontAlgn="base" hangingPunct="0">
                <a:spcBef>
                  <a:spcPct val="0"/>
                </a:spcBef>
                <a:spcAft>
                  <a:spcPct val="0"/>
                </a:spcAft>
                <a:defRPr/>
              </a:pPr>
              <a:t>‹#›</a:t>
            </a:fld>
            <a:endParaRPr lang="en-US" altLang="en-US">
              <a:solidFill>
                <a:prstClr val="black">
                  <a:tint val="75000"/>
                </a:prstClr>
              </a:solidFill>
              <a:latin typeface="Times New Roman" panose="02020603050405020304" pitchFamily="18" charset="0"/>
            </a:endParaRPr>
          </a:p>
        </p:txBody>
      </p:sp>
    </p:spTree>
    <p:extLst>
      <p:ext uri="{BB962C8B-B14F-4D97-AF65-F5344CB8AC3E}">
        <p14:creationId xmlns:p14="http://schemas.microsoft.com/office/powerpoint/2010/main" val="251863472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rtl="0" eaLnBrk="0" fontAlgn="base" hangingPunct="0">
        <a:lnSpc>
          <a:spcPct val="90000"/>
        </a:lnSpc>
        <a:spcBef>
          <a:spcPct val="0"/>
        </a:spcBef>
        <a:spcAft>
          <a:spcPct val="0"/>
        </a:spcAft>
        <a:defRPr sz="3600" b="1" kern="12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algn="l" rtl="0" eaLnBrk="0" fontAlgn="base" hangingPunct="0">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algn="l" rtl="0" eaLnBrk="0" fontAlgn="base" hangingPunct="0">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algn="l" rtl="0" eaLnBrk="0" fontAlgn="base" hangingPunct="0">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algn="l" rtl="0" eaLnBrk="0" fontAlgn="base" hangingPunct="0">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457209" algn="l" rtl="0" fontAlgn="base">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914417" algn="l" rtl="0" fontAlgn="base">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1371626" algn="l" rtl="0" fontAlgn="base">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1828835" algn="l" rtl="0" fontAlgn="base">
        <a:lnSpc>
          <a:spcPct val="90000"/>
        </a:lnSpc>
        <a:spcBef>
          <a:spcPct val="0"/>
        </a:spcBef>
        <a:spcAft>
          <a:spcPct val="0"/>
        </a:spcAft>
        <a:defRPr sz="3600" b="1">
          <a:solidFill>
            <a:schemeClr val="tx1"/>
          </a:solidFill>
          <a:latin typeface="Cambria" panose="02040503050406030204" pitchFamily="18" charset="0"/>
          <a:ea typeface="Cambria" panose="02040503050406030204" pitchFamily="18" charset="0"/>
          <a:cs typeface="Cambria" panose="02040503050406030204" pitchFamily="18" charset="0"/>
        </a:defRPr>
      </a:lvl9pPr>
    </p:titleStyle>
    <p:bodyStyle>
      <a:lvl1pPr marL="228604" indent="-22860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85813" indent="-228604"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21" indent="-228604"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31" indent="-228604"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39" indent="-228604"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48" indent="-228604" algn="l" defTabSz="9144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7" indent="-228604" algn="l" defTabSz="9144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5" indent="-228604" algn="l" defTabSz="9144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4" indent="-228604" algn="l" defTabSz="9144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7" rtl="0" eaLnBrk="1" latinLnBrk="0" hangingPunct="1">
        <a:defRPr sz="1800" kern="1200">
          <a:solidFill>
            <a:schemeClr val="tx1"/>
          </a:solidFill>
          <a:latin typeface="+mn-lt"/>
          <a:ea typeface="+mn-ea"/>
          <a:cs typeface="+mn-cs"/>
        </a:defRPr>
      </a:lvl1pPr>
      <a:lvl2pPr marL="457209" algn="l" defTabSz="914417" rtl="0" eaLnBrk="1" latinLnBrk="0" hangingPunct="1">
        <a:defRPr sz="1800" kern="1200">
          <a:solidFill>
            <a:schemeClr val="tx1"/>
          </a:solidFill>
          <a:latin typeface="+mn-lt"/>
          <a:ea typeface="+mn-ea"/>
          <a:cs typeface="+mn-cs"/>
        </a:defRPr>
      </a:lvl2pPr>
      <a:lvl3pPr marL="914417" algn="l" defTabSz="914417" rtl="0" eaLnBrk="1" latinLnBrk="0" hangingPunct="1">
        <a:defRPr sz="1800" kern="1200">
          <a:solidFill>
            <a:schemeClr val="tx1"/>
          </a:solidFill>
          <a:latin typeface="+mn-lt"/>
          <a:ea typeface="+mn-ea"/>
          <a:cs typeface="+mn-cs"/>
        </a:defRPr>
      </a:lvl3pPr>
      <a:lvl4pPr marL="1371626" algn="l" defTabSz="914417" rtl="0" eaLnBrk="1" latinLnBrk="0" hangingPunct="1">
        <a:defRPr sz="1800" kern="1200">
          <a:solidFill>
            <a:schemeClr val="tx1"/>
          </a:solidFill>
          <a:latin typeface="+mn-lt"/>
          <a:ea typeface="+mn-ea"/>
          <a:cs typeface="+mn-cs"/>
        </a:defRPr>
      </a:lvl4pPr>
      <a:lvl5pPr marL="1828835" algn="l" defTabSz="914417" rtl="0" eaLnBrk="1" latinLnBrk="0" hangingPunct="1">
        <a:defRPr sz="1800" kern="1200">
          <a:solidFill>
            <a:schemeClr val="tx1"/>
          </a:solidFill>
          <a:latin typeface="+mn-lt"/>
          <a:ea typeface="+mn-ea"/>
          <a:cs typeface="+mn-cs"/>
        </a:defRPr>
      </a:lvl5pPr>
      <a:lvl6pPr marL="2286044" algn="l" defTabSz="914417" rtl="0" eaLnBrk="1" latinLnBrk="0" hangingPunct="1">
        <a:defRPr sz="1800" kern="1200">
          <a:solidFill>
            <a:schemeClr val="tx1"/>
          </a:solidFill>
          <a:latin typeface="+mn-lt"/>
          <a:ea typeface="+mn-ea"/>
          <a:cs typeface="+mn-cs"/>
        </a:defRPr>
      </a:lvl6pPr>
      <a:lvl7pPr marL="2743252" algn="l" defTabSz="914417" rtl="0" eaLnBrk="1" latinLnBrk="0" hangingPunct="1">
        <a:defRPr sz="1800" kern="1200">
          <a:solidFill>
            <a:schemeClr val="tx1"/>
          </a:solidFill>
          <a:latin typeface="+mn-lt"/>
          <a:ea typeface="+mn-ea"/>
          <a:cs typeface="+mn-cs"/>
        </a:defRPr>
      </a:lvl7pPr>
      <a:lvl8pPr marL="3200461" algn="l" defTabSz="914417" rtl="0" eaLnBrk="1" latinLnBrk="0" hangingPunct="1">
        <a:defRPr sz="1800" kern="1200">
          <a:solidFill>
            <a:schemeClr val="tx1"/>
          </a:solidFill>
          <a:latin typeface="+mn-lt"/>
          <a:ea typeface="+mn-ea"/>
          <a:cs typeface="+mn-cs"/>
        </a:defRPr>
      </a:lvl8pPr>
      <a:lvl9pPr marL="3657669" algn="l" defTabSz="9144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1"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55">
                <a:solidFill>
                  <a:schemeClr val="tx1">
                    <a:tint val="75000"/>
                  </a:schemeClr>
                </a:solidFill>
              </a:defRPr>
            </a:lvl1pPr>
          </a:lstStyle>
          <a:p>
            <a:fld id="{637D6063-0BA3-48C2-A7C5-1411F644E2DA}" type="datetimeFigureOut">
              <a:rPr lang="en-US" smtClean="0"/>
              <a:t>2/19/2026</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95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955">
                <a:solidFill>
                  <a:schemeClr val="tx1">
                    <a:tint val="75000"/>
                  </a:schemeClr>
                </a:solidFill>
              </a:defRPr>
            </a:lvl1pPr>
          </a:lstStyle>
          <a:p>
            <a:fld id="{A1902379-8B83-48DC-8432-BFADF07C01F1}" type="slidenum">
              <a:rPr lang="en-US" smtClean="0"/>
              <a:t>‹#›</a:t>
            </a:fld>
            <a:endParaRPr lang="en-US"/>
          </a:p>
        </p:txBody>
      </p:sp>
    </p:spTree>
    <p:extLst>
      <p:ext uri="{BB962C8B-B14F-4D97-AF65-F5344CB8AC3E}">
        <p14:creationId xmlns:p14="http://schemas.microsoft.com/office/powerpoint/2010/main" val="82777931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727272" rtl="0" eaLnBrk="1" latinLnBrk="0" hangingPunct="1">
        <a:lnSpc>
          <a:spcPct val="90000"/>
        </a:lnSpc>
        <a:spcBef>
          <a:spcPct val="0"/>
        </a:spcBef>
        <a:buNone/>
        <a:defRPr sz="3499" kern="1200">
          <a:solidFill>
            <a:schemeClr val="tx1"/>
          </a:solidFill>
          <a:latin typeface="+mj-lt"/>
          <a:ea typeface="+mj-ea"/>
          <a:cs typeface="+mj-cs"/>
        </a:defRPr>
      </a:lvl1pPr>
    </p:titleStyle>
    <p:bodyStyle>
      <a:lvl1pPr marL="181818" indent="-181818" algn="l" defTabSz="727272" rtl="0" eaLnBrk="1" latinLnBrk="0" hangingPunct="1">
        <a:lnSpc>
          <a:spcPct val="90000"/>
        </a:lnSpc>
        <a:spcBef>
          <a:spcPts val="795"/>
        </a:spcBef>
        <a:buFont typeface="Arial" panose="020B0604020202020204" pitchFamily="34" charset="0"/>
        <a:buChar char="•"/>
        <a:defRPr sz="2227" kern="1200">
          <a:solidFill>
            <a:schemeClr val="tx1"/>
          </a:solidFill>
          <a:latin typeface="+mn-lt"/>
          <a:ea typeface="+mn-ea"/>
          <a:cs typeface="+mn-cs"/>
        </a:defRPr>
      </a:lvl1pPr>
      <a:lvl2pPr marL="545454" indent="-181818" algn="l" defTabSz="727272" rtl="0" eaLnBrk="1" latinLnBrk="0" hangingPunct="1">
        <a:lnSpc>
          <a:spcPct val="90000"/>
        </a:lnSpc>
        <a:spcBef>
          <a:spcPts val="398"/>
        </a:spcBef>
        <a:buFont typeface="Arial" panose="020B0604020202020204" pitchFamily="34" charset="0"/>
        <a:buChar char="•"/>
        <a:defRPr sz="1909" kern="1200">
          <a:solidFill>
            <a:schemeClr val="tx1"/>
          </a:solidFill>
          <a:latin typeface="+mn-lt"/>
          <a:ea typeface="+mn-ea"/>
          <a:cs typeface="+mn-cs"/>
        </a:defRPr>
      </a:lvl2pPr>
      <a:lvl3pPr marL="909090" indent="-181818" algn="l" defTabSz="727272" rtl="0" eaLnBrk="1" latinLnBrk="0" hangingPunct="1">
        <a:lnSpc>
          <a:spcPct val="90000"/>
        </a:lnSpc>
        <a:spcBef>
          <a:spcPts val="398"/>
        </a:spcBef>
        <a:buFont typeface="Arial" panose="020B0604020202020204" pitchFamily="34" charset="0"/>
        <a:buChar char="•"/>
        <a:defRPr sz="1591" kern="1200">
          <a:solidFill>
            <a:schemeClr val="tx1"/>
          </a:solidFill>
          <a:latin typeface="+mn-lt"/>
          <a:ea typeface="+mn-ea"/>
          <a:cs typeface="+mn-cs"/>
        </a:defRPr>
      </a:lvl3pPr>
      <a:lvl4pPr marL="1272726" indent="-181818" algn="l" defTabSz="727272"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4pPr>
      <a:lvl5pPr marL="1636362" indent="-181818" algn="l" defTabSz="727272"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5pPr>
      <a:lvl6pPr marL="1999998" indent="-181818" algn="l" defTabSz="727272"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6pPr>
      <a:lvl7pPr marL="2363634" indent="-181818" algn="l" defTabSz="727272"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7pPr>
      <a:lvl8pPr marL="2727270" indent="-181818" algn="l" defTabSz="727272"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8pPr>
      <a:lvl9pPr marL="3090906" indent="-181818" algn="l" defTabSz="727272"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9pPr>
    </p:bodyStyle>
    <p:otherStyle>
      <a:defPPr>
        <a:defRPr lang="en-US"/>
      </a:defPPr>
      <a:lvl1pPr marL="0" algn="l" defTabSz="727272" rtl="0" eaLnBrk="1" latinLnBrk="0" hangingPunct="1">
        <a:defRPr sz="1432" kern="1200">
          <a:solidFill>
            <a:schemeClr val="tx1"/>
          </a:solidFill>
          <a:latin typeface="+mn-lt"/>
          <a:ea typeface="+mn-ea"/>
          <a:cs typeface="+mn-cs"/>
        </a:defRPr>
      </a:lvl1pPr>
      <a:lvl2pPr marL="363636" algn="l" defTabSz="727272" rtl="0" eaLnBrk="1" latinLnBrk="0" hangingPunct="1">
        <a:defRPr sz="1432" kern="1200">
          <a:solidFill>
            <a:schemeClr val="tx1"/>
          </a:solidFill>
          <a:latin typeface="+mn-lt"/>
          <a:ea typeface="+mn-ea"/>
          <a:cs typeface="+mn-cs"/>
        </a:defRPr>
      </a:lvl2pPr>
      <a:lvl3pPr marL="727272" algn="l" defTabSz="727272" rtl="0" eaLnBrk="1" latinLnBrk="0" hangingPunct="1">
        <a:defRPr sz="1432" kern="1200">
          <a:solidFill>
            <a:schemeClr val="tx1"/>
          </a:solidFill>
          <a:latin typeface="+mn-lt"/>
          <a:ea typeface="+mn-ea"/>
          <a:cs typeface="+mn-cs"/>
        </a:defRPr>
      </a:lvl3pPr>
      <a:lvl4pPr marL="1090908" algn="l" defTabSz="727272" rtl="0" eaLnBrk="1" latinLnBrk="0" hangingPunct="1">
        <a:defRPr sz="1432" kern="1200">
          <a:solidFill>
            <a:schemeClr val="tx1"/>
          </a:solidFill>
          <a:latin typeface="+mn-lt"/>
          <a:ea typeface="+mn-ea"/>
          <a:cs typeface="+mn-cs"/>
        </a:defRPr>
      </a:lvl4pPr>
      <a:lvl5pPr marL="1454543" algn="l" defTabSz="727272" rtl="0" eaLnBrk="1" latinLnBrk="0" hangingPunct="1">
        <a:defRPr sz="1432" kern="1200">
          <a:solidFill>
            <a:schemeClr val="tx1"/>
          </a:solidFill>
          <a:latin typeface="+mn-lt"/>
          <a:ea typeface="+mn-ea"/>
          <a:cs typeface="+mn-cs"/>
        </a:defRPr>
      </a:lvl5pPr>
      <a:lvl6pPr marL="1818180" algn="l" defTabSz="727272" rtl="0" eaLnBrk="1" latinLnBrk="0" hangingPunct="1">
        <a:defRPr sz="1432" kern="1200">
          <a:solidFill>
            <a:schemeClr val="tx1"/>
          </a:solidFill>
          <a:latin typeface="+mn-lt"/>
          <a:ea typeface="+mn-ea"/>
          <a:cs typeface="+mn-cs"/>
        </a:defRPr>
      </a:lvl6pPr>
      <a:lvl7pPr marL="2181816" algn="l" defTabSz="727272" rtl="0" eaLnBrk="1" latinLnBrk="0" hangingPunct="1">
        <a:defRPr sz="1432" kern="1200">
          <a:solidFill>
            <a:schemeClr val="tx1"/>
          </a:solidFill>
          <a:latin typeface="+mn-lt"/>
          <a:ea typeface="+mn-ea"/>
          <a:cs typeface="+mn-cs"/>
        </a:defRPr>
      </a:lvl7pPr>
      <a:lvl8pPr marL="2545452" algn="l" defTabSz="727272" rtl="0" eaLnBrk="1" latinLnBrk="0" hangingPunct="1">
        <a:defRPr sz="1432" kern="1200">
          <a:solidFill>
            <a:schemeClr val="tx1"/>
          </a:solidFill>
          <a:latin typeface="+mn-lt"/>
          <a:ea typeface="+mn-ea"/>
          <a:cs typeface="+mn-cs"/>
        </a:defRPr>
      </a:lvl8pPr>
      <a:lvl9pPr marL="2909088" algn="l" defTabSz="727272" rtl="0" eaLnBrk="1" latinLnBrk="0" hangingPunct="1">
        <a:defRPr sz="143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00858"/>
      </p:ext>
    </p:extLst>
  </p:cSld>
  <p:clrMap bg1="lt1" tx1="dk1" bg2="lt2" tx2="dk2" accent1="accent1" accent2="accent2" accent3="accent3" accent4="accent4" accent5="accent5" accent6="accent6" hlink="hlink" folHlink="folHlink"/>
  <p:sldLayoutIdLst>
    <p:sldLayoutId id="2147483704" r:id="rId1"/>
  </p:sldLayoutIdLst>
  <p:hf sldNum="0" hdr="0" ftr="0" dt="0"/>
  <p:txStyles>
    <p:titleStyle>
      <a:lvl1pPr algn="ctr" defTabSz="969672" rtl="0" eaLnBrk="1" latinLnBrk="0" hangingPunct="1">
        <a:spcBef>
          <a:spcPct val="0"/>
        </a:spcBef>
        <a:buNone/>
        <a:defRPr sz="4666" kern="1200">
          <a:solidFill>
            <a:schemeClr val="tx1"/>
          </a:solidFill>
          <a:latin typeface="+mj-lt"/>
          <a:ea typeface="+mj-ea"/>
          <a:cs typeface="+mj-cs"/>
        </a:defRPr>
      </a:lvl1pPr>
    </p:titleStyle>
    <p:bodyStyle>
      <a:lvl1pPr marL="363627" indent="-363627" algn="l" defTabSz="969672" rtl="0" eaLnBrk="1" latinLnBrk="0" hangingPunct="1">
        <a:spcBef>
          <a:spcPct val="20000"/>
        </a:spcBef>
        <a:buFont typeface="Arial" pitchFamily="34" charset="0"/>
        <a:buChar char="•"/>
        <a:defRPr sz="3394" kern="1200">
          <a:solidFill>
            <a:schemeClr val="tx1"/>
          </a:solidFill>
          <a:latin typeface="+mn-lt"/>
          <a:ea typeface="+mn-ea"/>
          <a:cs typeface="+mn-cs"/>
        </a:defRPr>
      </a:lvl1pPr>
      <a:lvl2pPr marL="787858" indent="-303022" algn="l" defTabSz="969672" rtl="0" eaLnBrk="1" latinLnBrk="0" hangingPunct="1">
        <a:spcBef>
          <a:spcPct val="20000"/>
        </a:spcBef>
        <a:buFont typeface="Arial" pitchFamily="34" charset="0"/>
        <a:buChar char="–"/>
        <a:defRPr sz="2969" kern="1200">
          <a:solidFill>
            <a:schemeClr val="tx1"/>
          </a:solidFill>
          <a:latin typeface="+mn-lt"/>
          <a:ea typeface="+mn-ea"/>
          <a:cs typeface="+mn-cs"/>
        </a:defRPr>
      </a:lvl2pPr>
      <a:lvl3pPr marL="1212090" indent="-242418" algn="l" defTabSz="969672" rtl="0" eaLnBrk="1" latinLnBrk="0" hangingPunct="1">
        <a:spcBef>
          <a:spcPct val="20000"/>
        </a:spcBef>
        <a:buFont typeface="Arial" pitchFamily="34" charset="0"/>
        <a:buChar char="•"/>
        <a:defRPr sz="2545" kern="1200">
          <a:solidFill>
            <a:schemeClr val="tx1"/>
          </a:solidFill>
          <a:latin typeface="+mn-lt"/>
          <a:ea typeface="+mn-ea"/>
          <a:cs typeface="+mn-cs"/>
        </a:defRPr>
      </a:lvl3pPr>
      <a:lvl4pPr marL="1696926" indent="-242418" algn="l" defTabSz="969672" rtl="0" eaLnBrk="1" latinLnBrk="0" hangingPunct="1">
        <a:spcBef>
          <a:spcPct val="20000"/>
        </a:spcBef>
        <a:buFont typeface="Arial" pitchFamily="34" charset="0"/>
        <a:buChar char="–"/>
        <a:defRPr sz="2121" kern="1200">
          <a:solidFill>
            <a:schemeClr val="tx1"/>
          </a:solidFill>
          <a:latin typeface="+mn-lt"/>
          <a:ea typeface="+mn-ea"/>
          <a:cs typeface="+mn-cs"/>
        </a:defRPr>
      </a:lvl4pPr>
      <a:lvl5pPr marL="2181761" indent="-242418" algn="l" defTabSz="969672" rtl="0" eaLnBrk="1" latinLnBrk="0" hangingPunct="1">
        <a:spcBef>
          <a:spcPct val="20000"/>
        </a:spcBef>
        <a:buFont typeface="Arial" pitchFamily="34" charset="0"/>
        <a:buChar char="»"/>
        <a:defRPr sz="2121" kern="1200">
          <a:solidFill>
            <a:schemeClr val="tx1"/>
          </a:solidFill>
          <a:latin typeface="+mn-lt"/>
          <a:ea typeface="+mn-ea"/>
          <a:cs typeface="+mn-cs"/>
        </a:defRPr>
      </a:lvl5pPr>
      <a:lvl6pPr marL="2666597" indent="-242418" algn="l" defTabSz="969672" rtl="0" eaLnBrk="1" latinLnBrk="0" hangingPunct="1">
        <a:spcBef>
          <a:spcPct val="20000"/>
        </a:spcBef>
        <a:buFont typeface="Arial" pitchFamily="34" charset="0"/>
        <a:buChar char="•"/>
        <a:defRPr sz="2121" kern="1200">
          <a:solidFill>
            <a:schemeClr val="tx1"/>
          </a:solidFill>
          <a:latin typeface="+mn-lt"/>
          <a:ea typeface="+mn-ea"/>
          <a:cs typeface="+mn-cs"/>
        </a:defRPr>
      </a:lvl6pPr>
      <a:lvl7pPr marL="3151433" indent="-242418" algn="l" defTabSz="969672" rtl="0" eaLnBrk="1" latinLnBrk="0" hangingPunct="1">
        <a:spcBef>
          <a:spcPct val="20000"/>
        </a:spcBef>
        <a:buFont typeface="Arial" pitchFamily="34" charset="0"/>
        <a:buChar char="•"/>
        <a:defRPr sz="2121" kern="1200">
          <a:solidFill>
            <a:schemeClr val="tx1"/>
          </a:solidFill>
          <a:latin typeface="+mn-lt"/>
          <a:ea typeface="+mn-ea"/>
          <a:cs typeface="+mn-cs"/>
        </a:defRPr>
      </a:lvl7pPr>
      <a:lvl8pPr marL="3636269" indent="-242418" algn="l" defTabSz="969672" rtl="0" eaLnBrk="1" latinLnBrk="0" hangingPunct="1">
        <a:spcBef>
          <a:spcPct val="20000"/>
        </a:spcBef>
        <a:buFont typeface="Arial" pitchFamily="34" charset="0"/>
        <a:buChar char="•"/>
        <a:defRPr sz="2121" kern="1200">
          <a:solidFill>
            <a:schemeClr val="tx1"/>
          </a:solidFill>
          <a:latin typeface="+mn-lt"/>
          <a:ea typeface="+mn-ea"/>
          <a:cs typeface="+mn-cs"/>
        </a:defRPr>
      </a:lvl8pPr>
      <a:lvl9pPr marL="4121104" indent="-242418" algn="l" defTabSz="969672" rtl="0" eaLnBrk="1" latinLnBrk="0" hangingPunct="1">
        <a:spcBef>
          <a:spcPct val="20000"/>
        </a:spcBef>
        <a:buFont typeface="Arial" pitchFamily="34" charset="0"/>
        <a:buChar char="•"/>
        <a:defRPr sz="2121" kern="1200">
          <a:solidFill>
            <a:schemeClr val="tx1"/>
          </a:solidFill>
          <a:latin typeface="+mn-lt"/>
          <a:ea typeface="+mn-ea"/>
          <a:cs typeface="+mn-cs"/>
        </a:defRPr>
      </a:lvl9pPr>
    </p:bodyStyle>
    <p:otherStyle>
      <a:defPPr>
        <a:defRPr lang="en-US"/>
      </a:defPPr>
      <a:lvl1pPr marL="0" algn="l" defTabSz="969672" rtl="0" eaLnBrk="1" latinLnBrk="0" hangingPunct="1">
        <a:defRPr sz="1909" kern="1200">
          <a:solidFill>
            <a:schemeClr val="tx1"/>
          </a:solidFill>
          <a:latin typeface="+mn-lt"/>
          <a:ea typeface="+mn-ea"/>
          <a:cs typeface="+mn-cs"/>
        </a:defRPr>
      </a:lvl1pPr>
      <a:lvl2pPr marL="484836" algn="l" defTabSz="969672" rtl="0" eaLnBrk="1" latinLnBrk="0" hangingPunct="1">
        <a:defRPr sz="1909" kern="1200">
          <a:solidFill>
            <a:schemeClr val="tx1"/>
          </a:solidFill>
          <a:latin typeface="+mn-lt"/>
          <a:ea typeface="+mn-ea"/>
          <a:cs typeface="+mn-cs"/>
        </a:defRPr>
      </a:lvl2pPr>
      <a:lvl3pPr marL="969672" algn="l" defTabSz="969672" rtl="0" eaLnBrk="1" latinLnBrk="0" hangingPunct="1">
        <a:defRPr sz="1909" kern="1200">
          <a:solidFill>
            <a:schemeClr val="tx1"/>
          </a:solidFill>
          <a:latin typeface="+mn-lt"/>
          <a:ea typeface="+mn-ea"/>
          <a:cs typeface="+mn-cs"/>
        </a:defRPr>
      </a:lvl3pPr>
      <a:lvl4pPr marL="1454507" algn="l" defTabSz="969672" rtl="0" eaLnBrk="1" latinLnBrk="0" hangingPunct="1">
        <a:defRPr sz="1909" kern="1200">
          <a:solidFill>
            <a:schemeClr val="tx1"/>
          </a:solidFill>
          <a:latin typeface="+mn-lt"/>
          <a:ea typeface="+mn-ea"/>
          <a:cs typeface="+mn-cs"/>
        </a:defRPr>
      </a:lvl4pPr>
      <a:lvl5pPr marL="1939343" algn="l" defTabSz="969672" rtl="0" eaLnBrk="1" latinLnBrk="0" hangingPunct="1">
        <a:defRPr sz="1909" kern="1200">
          <a:solidFill>
            <a:schemeClr val="tx1"/>
          </a:solidFill>
          <a:latin typeface="+mn-lt"/>
          <a:ea typeface="+mn-ea"/>
          <a:cs typeface="+mn-cs"/>
        </a:defRPr>
      </a:lvl5pPr>
      <a:lvl6pPr marL="2424179" algn="l" defTabSz="969672" rtl="0" eaLnBrk="1" latinLnBrk="0" hangingPunct="1">
        <a:defRPr sz="1909" kern="1200">
          <a:solidFill>
            <a:schemeClr val="tx1"/>
          </a:solidFill>
          <a:latin typeface="+mn-lt"/>
          <a:ea typeface="+mn-ea"/>
          <a:cs typeface="+mn-cs"/>
        </a:defRPr>
      </a:lvl6pPr>
      <a:lvl7pPr marL="2909015" algn="l" defTabSz="969672" rtl="0" eaLnBrk="1" latinLnBrk="0" hangingPunct="1">
        <a:defRPr sz="1909" kern="1200">
          <a:solidFill>
            <a:schemeClr val="tx1"/>
          </a:solidFill>
          <a:latin typeface="+mn-lt"/>
          <a:ea typeface="+mn-ea"/>
          <a:cs typeface="+mn-cs"/>
        </a:defRPr>
      </a:lvl7pPr>
      <a:lvl8pPr marL="3393850" algn="l" defTabSz="969672" rtl="0" eaLnBrk="1" latinLnBrk="0" hangingPunct="1">
        <a:defRPr sz="1909" kern="1200">
          <a:solidFill>
            <a:schemeClr val="tx1"/>
          </a:solidFill>
          <a:latin typeface="+mn-lt"/>
          <a:ea typeface="+mn-ea"/>
          <a:cs typeface="+mn-cs"/>
        </a:defRPr>
      </a:lvl8pPr>
      <a:lvl9pPr marL="3878686" algn="l" defTabSz="969672" rtl="0" eaLnBrk="1" latinLnBrk="0" hangingPunct="1">
        <a:defRPr sz="19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1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2F9FC-CDCE-4B10-B7EC-FB41B9FDC69D}"/>
              </a:ext>
            </a:extLst>
          </p:cNvPr>
          <p:cNvSpPr>
            <a:spLocks noGrp="1"/>
          </p:cNvSpPr>
          <p:nvPr>
            <p:ph type="ctrTitle"/>
          </p:nvPr>
        </p:nvSpPr>
        <p:spPr/>
        <p:txBody>
          <a:bodyPr/>
          <a:lstStyle/>
          <a:p>
            <a:r>
              <a:rPr lang="en-US" dirty="0"/>
              <a:t>SWING</a:t>
            </a:r>
            <a:endParaRPr lang="en-IN" dirty="0"/>
          </a:p>
        </p:txBody>
      </p:sp>
    </p:spTree>
    <p:extLst>
      <p:ext uri="{BB962C8B-B14F-4D97-AF65-F5344CB8AC3E}">
        <p14:creationId xmlns:p14="http://schemas.microsoft.com/office/powerpoint/2010/main" val="322675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4615" y="319580"/>
            <a:ext cx="8222690" cy="5179337"/>
          </a:xfrm>
          <a:prstGeom prst="rect">
            <a:avLst/>
          </a:prstGeom>
        </p:spPr>
        <p:txBody>
          <a:bodyPr vert="horz" wrap="square" lIns="0" tIns="29943" rIns="0" bIns="0" rtlCol="0">
            <a:spAutoFit/>
          </a:bodyPr>
          <a:lstStyle/>
          <a:p>
            <a:pPr marL="11516" marR="3680053">
              <a:lnSpc>
                <a:spcPts val="2539"/>
              </a:lnSpc>
              <a:spcBef>
                <a:spcPts val="236"/>
              </a:spcBef>
            </a:pPr>
            <a:r>
              <a:rPr sz="2176" dirty="0">
                <a:latin typeface="Times New Roman"/>
                <a:cs typeface="Times New Roman"/>
              </a:rPr>
              <a:t>Color</a:t>
            </a:r>
            <a:r>
              <a:rPr sz="2176" spc="-100" dirty="0">
                <a:latin typeface="Times New Roman"/>
                <a:cs typeface="Times New Roman"/>
              </a:rPr>
              <a:t> </a:t>
            </a:r>
            <a:r>
              <a:rPr sz="2176" dirty="0">
                <a:latin typeface="Times New Roman"/>
                <a:cs typeface="Times New Roman"/>
              </a:rPr>
              <a:t>getBackground(); </a:t>
            </a:r>
            <a:r>
              <a:rPr sz="2176" spc="-535" dirty="0">
                <a:latin typeface="Times New Roman"/>
                <a:cs typeface="Times New Roman"/>
              </a:rPr>
              <a:t> </a:t>
            </a:r>
            <a:r>
              <a:rPr sz="2176" spc="-5" dirty="0">
                <a:latin typeface="Times New Roman"/>
                <a:cs typeface="Times New Roman"/>
              </a:rPr>
              <a:t>Color</a:t>
            </a:r>
            <a:r>
              <a:rPr sz="2176" spc="-54" dirty="0">
                <a:latin typeface="Times New Roman"/>
                <a:cs typeface="Times New Roman"/>
              </a:rPr>
              <a:t> </a:t>
            </a:r>
            <a:r>
              <a:rPr sz="2176" spc="-5" dirty="0">
                <a:latin typeface="Times New Roman"/>
                <a:cs typeface="Times New Roman"/>
              </a:rPr>
              <a:t>getForeground();</a:t>
            </a:r>
            <a:endParaRPr sz="2176" dirty="0">
              <a:latin typeface="Times New Roman"/>
              <a:cs typeface="Times New Roman"/>
            </a:endParaRPr>
          </a:p>
          <a:p>
            <a:pPr>
              <a:spcBef>
                <a:spcPts val="45"/>
              </a:spcBef>
            </a:pPr>
            <a:endParaRPr sz="2176" dirty="0">
              <a:latin typeface="Times New Roman"/>
              <a:cs typeface="Times New Roman"/>
            </a:endParaRPr>
          </a:p>
          <a:p>
            <a:pPr marL="11516" marR="2086189">
              <a:lnSpc>
                <a:spcPts val="2539"/>
              </a:lnSpc>
            </a:pPr>
            <a:r>
              <a:rPr sz="2176" spc="-5" dirty="0">
                <a:latin typeface="Times New Roman"/>
                <a:cs typeface="Times New Roman"/>
              </a:rPr>
              <a:t>Default</a:t>
            </a:r>
            <a:r>
              <a:rPr sz="2176" dirty="0">
                <a:latin typeface="Times New Roman"/>
                <a:cs typeface="Times New Roman"/>
              </a:rPr>
              <a:t> </a:t>
            </a:r>
            <a:r>
              <a:rPr sz="2176" spc="-5" dirty="0">
                <a:latin typeface="Times New Roman"/>
                <a:cs typeface="Times New Roman"/>
              </a:rPr>
              <a:t>background</a:t>
            </a:r>
            <a:r>
              <a:rPr sz="2176" dirty="0">
                <a:latin typeface="Times New Roman"/>
                <a:cs typeface="Times New Roman"/>
              </a:rPr>
              <a:t> </a:t>
            </a:r>
            <a:r>
              <a:rPr sz="2176" spc="-5" dirty="0">
                <a:latin typeface="Times New Roman"/>
                <a:cs typeface="Times New Roman"/>
              </a:rPr>
              <a:t>Color</a:t>
            </a:r>
            <a:r>
              <a:rPr sz="2176" dirty="0">
                <a:latin typeface="Times New Roman"/>
                <a:cs typeface="Times New Roman"/>
              </a:rPr>
              <a:t> </a:t>
            </a:r>
            <a:r>
              <a:rPr sz="2176" spc="-5" dirty="0">
                <a:latin typeface="Times New Roman"/>
                <a:cs typeface="Times New Roman"/>
              </a:rPr>
              <a:t>–</a:t>
            </a:r>
            <a:r>
              <a:rPr sz="2176" spc="14" dirty="0">
                <a:latin typeface="Times New Roman"/>
                <a:cs typeface="Times New Roman"/>
              </a:rPr>
              <a:t> </a:t>
            </a:r>
            <a:r>
              <a:rPr sz="2176" spc="-5" dirty="0">
                <a:latin typeface="Times New Roman"/>
                <a:cs typeface="Times New Roman"/>
              </a:rPr>
              <a:t>light</a:t>
            </a:r>
            <a:r>
              <a:rPr sz="2176" dirty="0">
                <a:latin typeface="Times New Roman"/>
                <a:cs typeface="Times New Roman"/>
              </a:rPr>
              <a:t> </a:t>
            </a:r>
            <a:r>
              <a:rPr sz="2176" spc="-5" dirty="0">
                <a:latin typeface="Times New Roman"/>
                <a:cs typeface="Times New Roman"/>
              </a:rPr>
              <a:t>gray </a:t>
            </a:r>
            <a:r>
              <a:rPr sz="2176" spc="-530" dirty="0">
                <a:latin typeface="Times New Roman"/>
                <a:cs typeface="Times New Roman"/>
              </a:rPr>
              <a:t> </a:t>
            </a:r>
            <a:r>
              <a:rPr sz="2176" spc="-5" dirty="0">
                <a:latin typeface="Times New Roman"/>
                <a:cs typeface="Times New Roman"/>
              </a:rPr>
              <a:t>Default</a:t>
            </a:r>
            <a:r>
              <a:rPr sz="2176" spc="-9" dirty="0">
                <a:latin typeface="Times New Roman"/>
                <a:cs typeface="Times New Roman"/>
              </a:rPr>
              <a:t> </a:t>
            </a:r>
            <a:r>
              <a:rPr sz="2176" spc="-5" dirty="0">
                <a:latin typeface="Times New Roman"/>
                <a:cs typeface="Times New Roman"/>
              </a:rPr>
              <a:t>foreground Color</a:t>
            </a:r>
            <a:r>
              <a:rPr sz="2176" spc="-9" dirty="0">
                <a:latin typeface="Times New Roman"/>
                <a:cs typeface="Times New Roman"/>
              </a:rPr>
              <a:t> </a:t>
            </a:r>
            <a:r>
              <a:rPr sz="2176" spc="-5" dirty="0">
                <a:latin typeface="Times New Roman"/>
                <a:cs typeface="Times New Roman"/>
              </a:rPr>
              <a:t>–</a:t>
            </a:r>
            <a:r>
              <a:rPr sz="2176" spc="5" dirty="0">
                <a:latin typeface="Times New Roman"/>
                <a:cs typeface="Times New Roman"/>
              </a:rPr>
              <a:t> </a:t>
            </a:r>
            <a:r>
              <a:rPr sz="2176" spc="-5" dirty="0">
                <a:latin typeface="Times New Roman"/>
                <a:cs typeface="Times New Roman"/>
              </a:rPr>
              <a:t>black</a:t>
            </a:r>
            <a:endParaRPr sz="2176" dirty="0">
              <a:latin typeface="Times New Roman"/>
              <a:cs typeface="Times New Roman"/>
            </a:endParaRPr>
          </a:p>
          <a:p>
            <a:pPr>
              <a:spcBef>
                <a:spcPts val="45"/>
              </a:spcBef>
            </a:pPr>
            <a:endParaRPr sz="2176" dirty="0">
              <a:latin typeface="Times New Roman"/>
              <a:cs typeface="Times New Roman"/>
            </a:endParaRPr>
          </a:p>
          <a:p>
            <a:pPr marL="11516" marR="957585">
              <a:lnSpc>
                <a:spcPts val="2539"/>
              </a:lnSpc>
              <a:spcBef>
                <a:spcPts val="5"/>
              </a:spcBef>
            </a:pPr>
            <a:r>
              <a:rPr sz="2176" dirty="0">
                <a:latin typeface="Times New Roman"/>
                <a:cs typeface="Times New Roman"/>
              </a:rPr>
              <a:t>Color</a:t>
            </a:r>
            <a:r>
              <a:rPr sz="2176" spc="-18" dirty="0">
                <a:latin typeface="Times New Roman"/>
                <a:cs typeface="Times New Roman"/>
              </a:rPr>
              <a:t> </a:t>
            </a:r>
            <a:r>
              <a:rPr sz="2176" spc="-5" dirty="0">
                <a:latin typeface="Times New Roman"/>
                <a:cs typeface="Times New Roman"/>
              </a:rPr>
              <a:t>class</a:t>
            </a:r>
            <a:r>
              <a:rPr sz="2176" spc="-14" dirty="0">
                <a:latin typeface="Times New Roman"/>
                <a:cs typeface="Times New Roman"/>
              </a:rPr>
              <a:t> </a:t>
            </a:r>
            <a:r>
              <a:rPr sz="2176" spc="-5" dirty="0">
                <a:latin typeface="Times New Roman"/>
                <a:cs typeface="Times New Roman"/>
              </a:rPr>
              <a:t>allows</a:t>
            </a:r>
            <a:r>
              <a:rPr sz="2176" spc="-14" dirty="0">
                <a:latin typeface="Times New Roman"/>
                <a:cs typeface="Times New Roman"/>
              </a:rPr>
              <a:t> </a:t>
            </a:r>
            <a:r>
              <a:rPr sz="2176" dirty="0">
                <a:latin typeface="Times New Roman"/>
                <a:cs typeface="Times New Roman"/>
              </a:rPr>
              <a:t>creation</a:t>
            </a:r>
            <a:r>
              <a:rPr sz="2176" spc="-18" dirty="0">
                <a:latin typeface="Times New Roman"/>
                <a:cs typeface="Times New Roman"/>
              </a:rPr>
              <a:t> </a:t>
            </a:r>
            <a:r>
              <a:rPr sz="2176" dirty="0">
                <a:latin typeface="Times New Roman"/>
                <a:cs typeface="Times New Roman"/>
              </a:rPr>
              <a:t>of</a:t>
            </a:r>
            <a:r>
              <a:rPr sz="2176" spc="-14" dirty="0">
                <a:latin typeface="Times New Roman"/>
                <a:cs typeface="Times New Roman"/>
              </a:rPr>
              <a:t> </a:t>
            </a:r>
            <a:r>
              <a:rPr sz="2176" dirty="0">
                <a:latin typeface="Times New Roman"/>
                <a:cs typeface="Times New Roman"/>
              </a:rPr>
              <a:t>millions</a:t>
            </a:r>
            <a:r>
              <a:rPr sz="2176" spc="-14" dirty="0">
                <a:latin typeface="Times New Roman"/>
                <a:cs typeface="Times New Roman"/>
              </a:rPr>
              <a:t> </a:t>
            </a:r>
            <a:r>
              <a:rPr sz="2176" dirty="0">
                <a:latin typeface="Times New Roman"/>
                <a:cs typeface="Times New Roman"/>
              </a:rPr>
              <a:t>of</a:t>
            </a:r>
            <a:r>
              <a:rPr sz="2176" spc="-18" dirty="0">
                <a:latin typeface="Times New Roman"/>
                <a:cs typeface="Times New Roman"/>
              </a:rPr>
              <a:t> </a:t>
            </a:r>
            <a:r>
              <a:rPr sz="2176" dirty="0">
                <a:latin typeface="Times New Roman"/>
                <a:cs typeface="Times New Roman"/>
              </a:rPr>
              <a:t>colors. </a:t>
            </a:r>
            <a:r>
              <a:rPr sz="2176" spc="-530" dirty="0">
                <a:latin typeface="Times New Roman"/>
                <a:cs typeface="Times New Roman"/>
              </a:rPr>
              <a:t> </a:t>
            </a:r>
            <a:endParaRPr lang="en-US" sz="2176" spc="-530" dirty="0">
              <a:latin typeface="Times New Roman"/>
              <a:cs typeface="Times New Roman"/>
            </a:endParaRPr>
          </a:p>
          <a:p>
            <a:pPr marL="11516" marR="957585">
              <a:lnSpc>
                <a:spcPts val="2539"/>
              </a:lnSpc>
              <a:spcBef>
                <a:spcPts val="5"/>
              </a:spcBef>
            </a:pPr>
            <a:endParaRPr lang="en-IN" sz="2176" spc="-530" dirty="0">
              <a:latin typeface="Times New Roman"/>
              <a:cs typeface="Times New Roman"/>
            </a:endParaRPr>
          </a:p>
          <a:p>
            <a:pPr marL="11516" marR="957585">
              <a:lnSpc>
                <a:spcPts val="2539"/>
              </a:lnSpc>
              <a:spcBef>
                <a:spcPts val="5"/>
              </a:spcBef>
            </a:pPr>
            <a:r>
              <a:rPr sz="2176" spc="-5" dirty="0">
                <a:latin typeface="Times New Roman"/>
                <a:cs typeface="Times New Roman"/>
              </a:rPr>
              <a:t>Color(int</a:t>
            </a:r>
            <a:r>
              <a:rPr sz="2176" spc="-14" dirty="0">
                <a:latin typeface="Times New Roman"/>
                <a:cs typeface="Times New Roman"/>
              </a:rPr>
              <a:t> </a:t>
            </a:r>
            <a:r>
              <a:rPr sz="2176" spc="-5" dirty="0">
                <a:latin typeface="Times New Roman"/>
                <a:cs typeface="Times New Roman"/>
              </a:rPr>
              <a:t>red,</a:t>
            </a:r>
            <a:r>
              <a:rPr sz="2176" spc="-14" dirty="0">
                <a:latin typeface="Times New Roman"/>
                <a:cs typeface="Times New Roman"/>
              </a:rPr>
              <a:t> </a:t>
            </a:r>
            <a:r>
              <a:rPr sz="2176" dirty="0">
                <a:latin typeface="Times New Roman"/>
                <a:cs typeface="Times New Roman"/>
              </a:rPr>
              <a:t>int</a:t>
            </a:r>
            <a:r>
              <a:rPr sz="2176" spc="-9" dirty="0">
                <a:latin typeface="Times New Roman"/>
                <a:cs typeface="Times New Roman"/>
              </a:rPr>
              <a:t> </a:t>
            </a:r>
            <a:r>
              <a:rPr sz="2176" spc="-5" dirty="0">
                <a:latin typeface="Times New Roman"/>
                <a:cs typeface="Times New Roman"/>
              </a:rPr>
              <a:t>green,</a:t>
            </a:r>
            <a:r>
              <a:rPr sz="2176" spc="-14" dirty="0">
                <a:latin typeface="Times New Roman"/>
                <a:cs typeface="Times New Roman"/>
              </a:rPr>
              <a:t> </a:t>
            </a:r>
            <a:r>
              <a:rPr sz="2176" dirty="0">
                <a:latin typeface="Times New Roman"/>
                <a:cs typeface="Times New Roman"/>
              </a:rPr>
              <a:t>int</a:t>
            </a:r>
            <a:r>
              <a:rPr sz="2176" spc="-9" dirty="0">
                <a:latin typeface="Times New Roman"/>
                <a:cs typeface="Times New Roman"/>
              </a:rPr>
              <a:t> </a:t>
            </a:r>
            <a:r>
              <a:rPr sz="2176" spc="-5" dirty="0">
                <a:latin typeface="Times New Roman"/>
                <a:cs typeface="Times New Roman"/>
              </a:rPr>
              <a:t>blue)</a:t>
            </a:r>
            <a:endParaRPr lang="en-US" sz="2176" spc="-5" dirty="0">
              <a:latin typeface="Times New Roman"/>
              <a:cs typeface="Times New Roman"/>
            </a:endParaRPr>
          </a:p>
          <a:p>
            <a:pPr marL="11516" marR="957585">
              <a:lnSpc>
                <a:spcPts val="2539"/>
              </a:lnSpc>
              <a:spcBef>
                <a:spcPts val="5"/>
              </a:spcBef>
            </a:pPr>
            <a:endParaRPr sz="2176" dirty="0">
              <a:latin typeface="Times New Roman"/>
              <a:cs typeface="Times New Roman"/>
            </a:endParaRPr>
          </a:p>
          <a:p>
            <a:pPr marL="287909">
              <a:lnSpc>
                <a:spcPts val="2439"/>
              </a:lnSpc>
            </a:pPr>
            <a:r>
              <a:rPr sz="2176" dirty="0">
                <a:latin typeface="Times New Roman"/>
                <a:cs typeface="Times New Roman"/>
              </a:rPr>
              <a:t>red,</a:t>
            </a:r>
            <a:r>
              <a:rPr sz="2176" spc="-18" dirty="0">
                <a:latin typeface="Times New Roman"/>
                <a:cs typeface="Times New Roman"/>
              </a:rPr>
              <a:t> </a:t>
            </a:r>
            <a:r>
              <a:rPr sz="2176" dirty="0">
                <a:latin typeface="Times New Roman"/>
                <a:cs typeface="Times New Roman"/>
              </a:rPr>
              <a:t>blue</a:t>
            </a:r>
            <a:r>
              <a:rPr sz="2176" spc="-18" dirty="0">
                <a:latin typeface="Times New Roman"/>
                <a:cs typeface="Times New Roman"/>
              </a:rPr>
              <a:t> </a:t>
            </a:r>
            <a:r>
              <a:rPr sz="2176" dirty="0">
                <a:latin typeface="Times New Roman"/>
                <a:cs typeface="Times New Roman"/>
              </a:rPr>
              <a:t>,green</a:t>
            </a:r>
            <a:r>
              <a:rPr sz="2176" spc="-18" dirty="0">
                <a:latin typeface="Times New Roman"/>
                <a:cs typeface="Times New Roman"/>
              </a:rPr>
              <a:t> </a:t>
            </a:r>
            <a:r>
              <a:rPr sz="2176" dirty="0">
                <a:latin typeface="Times New Roman"/>
                <a:cs typeface="Times New Roman"/>
              </a:rPr>
              <a:t>can</a:t>
            </a:r>
            <a:r>
              <a:rPr sz="2176" spc="-18" dirty="0">
                <a:latin typeface="Times New Roman"/>
                <a:cs typeface="Times New Roman"/>
              </a:rPr>
              <a:t> </a:t>
            </a:r>
            <a:r>
              <a:rPr sz="2176" dirty="0">
                <a:latin typeface="Times New Roman"/>
                <a:cs typeface="Times New Roman"/>
              </a:rPr>
              <a:t>take</a:t>
            </a:r>
            <a:r>
              <a:rPr sz="2176" spc="-18" dirty="0">
                <a:latin typeface="Times New Roman"/>
                <a:cs typeface="Times New Roman"/>
              </a:rPr>
              <a:t> </a:t>
            </a:r>
            <a:r>
              <a:rPr sz="2176" dirty="0">
                <a:latin typeface="Times New Roman"/>
                <a:cs typeface="Times New Roman"/>
              </a:rPr>
              <a:t>any</a:t>
            </a:r>
            <a:r>
              <a:rPr sz="2176" spc="-18" dirty="0">
                <a:latin typeface="Times New Roman"/>
                <a:cs typeface="Times New Roman"/>
              </a:rPr>
              <a:t> </a:t>
            </a:r>
            <a:r>
              <a:rPr sz="2176" dirty="0">
                <a:latin typeface="Times New Roman"/>
                <a:cs typeface="Times New Roman"/>
              </a:rPr>
              <a:t>value</a:t>
            </a:r>
            <a:r>
              <a:rPr sz="2176" spc="-18" dirty="0">
                <a:latin typeface="Times New Roman"/>
                <a:cs typeface="Times New Roman"/>
              </a:rPr>
              <a:t> </a:t>
            </a:r>
            <a:r>
              <a:rPr sz="2176" dirty="0">
                <a:latin typeface="Times New Roman"/>
                <a:cs typeface="Times New Roman"/>
              </a:rPr>
              <a:t>between</a:t>
            </a:r>
            <a:r>
              <a:rPr sz="2176" spc="-18" dirty="0">
                <a:latin typeface="Times New Roman"/>
                <a:cs typeface="Times New Roman"/>
              </a:rPr>
              <a:t> </a:t>
            </a:r>
            <a:r>
              <a:rPr sz="2176" dirty="0">
                <a:latin typeface="Times New Roman"/>
                <a:cs typeface="Times New Roman"/>
              </a:rPr>
              <a:t>0</a:t>
            </a:r>
            <a:r>
              <a:rPr sz="2176" spc="-18" dirty="0">
                <a:latin typeface="Times New Roman"/>
                <a:cs typeface="Times New Roman"/>
              </a:rPr>
              <a:t> </a:t>
            </a:r>
            <a:r>
              <a:rPr sz="2176" dirty="0">
                <a:latin typeface="Times New Roman"/>
                <a:cs typeface="Times New Roman"/>
              </a:rPr>
              <a:t>and</a:t>
            </a:r>
            <a:r>
              <a:rPr sz="2176" spc="-18" dirty="0">
                <a:latin typeface="Times New Roman"/>
                <a:cs typeface="Times New Roman"/>
              </a:rPr>
              <a:t> </a:t>
            </a:r>
            <a:r>
              <a:rPr sz="2176" dirty="0">
                <a:latin typeface="Times New Roman"/>
                <a:cs typeface="Times New Roman"/>
              </a:rPr>
              <a:t>255.</a:t>
            </a:r>
            <a:endParaRPr lang="en-US" sz="2176" dirty="0">
              <a:latin typeface="Times New Roman"/>
              <a:cs typeface="Times New Roman"/>
            </a:endParaRPr>
          </a:p>
          <a:p>
            <a:pPr marL="287909">
              <a:lnSpc>
                <a:spcPts val="2439"/>
              </a:lnSpc>
            </a:pPr>
            <a:endParaRPr sz="2176" dirty="0">
              <a:latin typeface="Times New Roman"/>
              <a:cs typeface="Times New Roman"/>
            </a:endParaRPr>
          </a:p>
          <a:p>
            <a:pPr marL="11516" marR="2412677">
              <a:lnSpc>
                <a:spcPct val="97400"/>
              </a:lnSpc>
              <a:spcBef>
                <a:spcPts val="32"/>
              </a:spcBef>
            </a:pPr>
            <a:r>
              <a:rPr sz="2176" spc="-5" dirty="0">
                <a:latin typeface="Times New Roman"/>
                <a:cs typeface="Times New Roman"/>
              </a:rPr>
              <a:t>Color </a:t>
            </a:r>
            <a:r>
              <a:rPr sz="2176" dirty="0">
                <a:latin typeface="Times New Roman"/>
                <a:cs typeface="Times New Roman"/>
              </a:rPr>
              <a:t>c1=new </a:t>
            </a:r>
            <a:r>
              <a:rPr sz="2176" spc="-5" dirty="0">
                <a:latin typeface="Times New Roman"/>
                <a:cs typeface="Times New Roman"/>
              </a:rPr>
              <a:t>Color(0,0,255); </a:t>
            </a:r>
            <a:r>
              <a:rPr sz="2176" dirty="0">
                <a:latin typeface="Times New Roman"/>
                <a:cs typeface="Times New Roman"/>
              </a:rPr>
              <a:t> </a:t>
            </a:r>
            <a:endParaRPr lang="en-US" sz="2176" dirty="0">
              <a:latin typeface="Times New Roman"/>
              <a:cs typeface="Times New Roman"/>
            </a:endParaRPr>
          </a:p>
          <a:p>
            <a:pPr marL="11516" marR="2412677">
              <a:lnSpc>
                <a:spcPct val="97400"/>
              </a:lnSpc>
              <a:spcBef>
                <a:spcPts val="32"/>
              </a:spcBef>
            </a:pPr>
            <a:r>
              <a:rPr sz="2176" spc="-5" dirty="0">
                <a:latin typeface="Times New Roman"/>
                <a:cs typeface="Times New Roman"/>
              </a:rPr>
              <a:t>Color </a:t>
            </a:r>
            <a:r>
              <a:rPr sz="2176" dirty="0">
                <a:latin typeface="Times New Roman"/>
                <a:cs typeface="Times New Roman"/>
              </a:rPr>
              <a:t>c2=new </a:t>
            </a:r>
            <a:r>
              <a:rPr sz="2176" spc="-5" dirty="0">
                <a:latin typeface="Times New Roman"/>
                <a:cs typeface="Times New Roman"/>
              </a:rPr>
              <a:t>Color(100,220,190); </a:t>
            </a:r>
            <a:r>
              <a:rPr sz="2176" spc="-535" dirty="0">
                <a:latin typeface="Times New Roman"/>
                <a:cs typeface="Times New Roman"/>
              </a:rPr>
              <a:t> </a:t>
            </a:r>
            <a:r>
              <a:rPr lang="en-US" sz="2176" spc="-535" dirty="0">
                <a:latin typeface="Times New Roman"/>
                <a:cs typeface="Times New Roman"/>
              </a:rPr>
              <a:t>    </a:t>
            </a:r>
          </a:p>
          <a:p>
            <a:pPr marL="11516" marR="2412677">
              <a:lnSpc>
                <a:spcPct val="97400"/>
              </a:lnSpc>
              <a:spcBef>
                <a:spcPts val="32"/>
              </a:spcBef>
            </a:pPr>
            <a:endParaRPr lang="en-US" sz="2176" spc="-535" dirty="0">
              <a:latin typeface="Times New Roman"/>
              <a:cs typeface="Times New Roman"/>
            </a:endParaRPr>
          </a:p>
          <a:p>
            <a:pPr marL="11516" marR="2412677">
              <a:lnSpc>
                <a:spcPct val="97400"/>
              </a:lnSpc>
              <a:spcBef>
                <a:spcPts val="32"/>
              </a:spcBef>
            </a:pPr>
            <a:r>
              <a:rPr lang="en-US" sz="2176" dirty="0" err="1">
                <a:latin typeface="Times New Roman"/>
                <a:cs typeface="Times New Roman"/>
              </a:rPr>
              <a:t>component_name.</a:t>
            </a:r>
            <a:r>
              <a:rPr sz="2176" dirty="0" err="1">
                <a:latin typeface="Times New Roman"/>
                <a:cs typeface="Times New Roman"/>
              </a:rPr>
              <a:t>setColor</a:t>
            </a:r>
            <a:r>
              <a:rPr sz="2176" dirty="0">
                <a:latin typeface="Times New Roman"/>
                <a:cs typeface="Times New Roman"/>
              </a:rPr>
              <a:t>(c2);</a:t>
            </a:r>
          </a:p>
        </p:txBody>
      </p:sp>
    </p:spTree>
    <p:extLst>
      <p:ext uri="{BB962C8B-B14F-4D97-AF65-F5344CB8AC3E}">
        <p14:creationId xmlns:p14="http://schemas.microsoft.com/office/powerpoint/2010/main" val="2432002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551" y="224256"/>
            <a:ext cx="5606731" cy="6276975"/>
          </a:xfrm>
        </p:spPr>
        <p:style>
          <a:lnRef idx="2">
            <a:schemeClr val="accent1"/>
          </a:lnRef>
          <a:fillRef idx="1">
            <a:schemeClr val="lt1"/>
          </a:fillRef>
          <a:effectRef idx="0">
            <a:schemeClr val="accent1"/>
          </a:effectRef>
          <a:fontRef idx="minor">
            <a:schemeClr val="dk1"/>
          </a:fontRef>
        </p:style>
        <p:txBody>
          <a:bodyPr/>
          <a:lstStyle/>
          <a:p>
            <a:pPr>
              <a:defRPr/>
            </a:pPr>
            <a:r>
              <a:rPr lang="en-GB" sz="2000" dirty="0"/>
              <a:t>// Demonstrate </a:t>
            </a:r>
            <a:r>
              <a:rPr lang="en-GB" sz="2000" dirty="0" err="1"/>
              <a:t>CardLayout</a:t>
            </a:r>
            <a:r>
              <a:rPr lang="en-GB" sz="2000" dirty="0"/>
              <a:t>.</a:t>
            </a:r>
          </a:p>
          <a:p>
            <a:pPr marL="0" indent="0">
              <a:buNone/>
              <a:defRPr/>
            </a:pPr>
            <a:r>
              <a:rPr lang="en-GB" sz="1800" b="1" dirty="0"/>
              <a:t>import</a:t>
            </a:r>
            <a:r>
              <a:rPr lang="en-GB" sz="1800" dirty="0"/>
              <a:t> </a:t>
            </a:r>
            <a:r>
              <a:rPr lang="en-GB" sz="1800" dirty="0" err="1"/>
              <a:t>java.awt</a:t>
            </a:r>
            <a:r>
              <a:rPr lang="en-GB" sz="1800" dirty="0"/>
              <a:t>.*;  </a:t>
            </a:r>
          </a:p>
          <a:p>
            <a:pPr marL="0" indent="0">
              <a:buNone/>
              <a:defRPr/>
            </a:pPr>
            <a:r>
              <a:rPr lang="en-GB" sz="1800" b="1" dirty="0"/>
              <a:t>import</a:t>
            </a:r>
            <a:r>
              <a:rPr lang="en-GB" sz="1800" dirty="0"/>
              <a:t> </a:t>
            </a:r>
            <a:r>
              <a:rPr lang="en-GB" sz="1800" dirty="0" err="1"/>
              <a:t>java.awt.event</a:t>
            </a:r>
            <a:r>
              <a:rPr lang="en-GB" sz="1800" dirty="0"/>
              <a:t>.*;  </a:t>
            </a:r>
          </a:p>
          <a:p>
            <a:pPr marL="0" indent="0">
              <a:buNone/>
              <a:defRPr/>
            </a:pPr>
            <a:r>
              <a:rPr lang="en-GB" sz="1800" dirty="0"/>
              <a:t>Import </a:t>
            </a:r>
            <a:r>
              <a:rPr lang="en-GB" sz="1800" dirty="0" err="1"/>
              <a:t>javax.swing</a:t>
            </a:r>
            <a:r>
              <a:rPr lang="en-GB" sz="1800" dirty="0"/>
              <a:t>.*;</a:t>
            </a:r>
          </a:p>
          <a:p>
            <a:pPr marL="0" indent="0">
              <a:buNone/>
              <a:defRPr/>
            </a:pPr>
            <a:r>
              <a:rPr lang="en-GB" sz="1800" b="1" dirty="0"/>
              <a:t>public</a:t>
            </a:r>
            <a:r>
              <a:rPr lang="en-GB" sz="1800" dirty="0"/>
              <a:t> </a:t>
            </a:r>
            <a:r>
              <a:rPr lang="en-GB" sz="1800" b="1" dirty="0"/>
              <a:t>class</a:t>
            </a:r>
            <a:r>
              <a:rPr lang="en-GB" sz="1800" dirty="0"/>
              <a:t> </a:t>
            </a:r>
            <a:r>
              <a:rPr lang="en-GB" sz="1800" dirty="0" err="1"/>
              <a:t>CardLayoutExample</a:t>
            </a:r>
            <a:r>
              <a:rPr lang="en-GB" sz="1800" dirty="0"/>
              <a:t> </a:t>
            </a:r>
            <a:r>
              <a:rPr lang="en-GB" sz="1800" b="1" dirty="0"/>
              <a:t>extends</a:t>
            </a:r>
            <a:r>
              <a:rPr lang="en-GB" sz="1800" dirty="0"/>
              <a:t> </a:t>
            </a:r>
            <a:r>
              <a:rPr lang="en-GB" sz="1800" dirty="0" err="1"/>
              <a:t>JFrame</a:t>
            </a:r>
            <a:endParaRPr lang="en-GB" sz="1800" dirty="0"/>
          </a:p>
          <a:p>
            <a:pPr marL="0" indent="0">
              <a:buNone/>
              <a:defRPr/>
            </a:pPr>
            <a:r>
              <a:rPr lang="en-GB" sz="1800" dirty="0"/>
              <a:t> </a:t>
            </a:r>
            <a:r>
              <a:rPr lang="en-GB" sz="1800" b="1" dirty="0"/>
              <a:t>implements</a:t>
            </a:r>
            <a:r>
              <a:rPr lang="en-GB" sz="1800" dirty="0"/>
              <a:t> </a:t>
            </a:r>
            <a:r>
              <a:rPr lang="en-GB" sz="1800" dirty="0" err="1"/>
              <a:t>ActionListener</a:t>
            </a:r>
            <a:r>
              <a:rPr lang="en-GB" sz="1800" dirty="0"/>
              <a:t>{  </a:t>
            </a:r>
          </a:p>
          <a:p>
            <a:pPr marL="0" indent="0">
              <a:buNone/>
              <a:defRPr/>
            </a:pPr>
            <a:r>
              <a:rPr lang="en-GB" sz="1800" dirty="0" err="1"/>
              <a:t>CardLayout</a:t>
            </a:r>
            <a:r>
              <a:rPr lang="en-GB" sz="1800" dirty="0"/>
              <a:t> card;  </a:t>
            </a:r>
          </a:p>
          <a:p>
            <a:pPr marL="0" indent="0">
              <a:buNone/>
              <a:defRPr/>
            </a:pPr>
            <a:r>
              <a:rPr lang="en-GB" sz="1800" dirty="0" err="1"/>
              <a:t>JButton</a:t>
            </a:r>
            <a:r>
              <a:rPr lang="en-GB" sz="1800" dirty="0"/>
              <a:t> b1,b2,b3;  </a:t>
            </a:r>
          </a:p>
          <a:p>
            <a:pPr marL="0" indent="0">
              <a:buNone/>
              <a:defRPr/>
            </a:pPr>
            <a:r>
              <a:rPr lang="en-GB" sz="1800" dirty="0"/>
              <a:t>    </a:t>
            </a:r>
            <a:r>
              <a:rPr lang="en-GB" sz="1800" dirty="0" err="1"/>
              <a:t>CardLayoutExample</a:t>
            </a:r>
            <a:r>
              <a:rPr lang="en-GB" sz="1800" dirty="0"/>
              <a:t>(){  </a:t>
            </a:r>
          </a:p>
          <a:p>
            <a:pPr marL="0" indent="0">
              <a:buNone/>
              <a:defRPr/>
            </a:pPr>
            <a:r>
              <a:rPr lang="en-GB" sz="1800" dirty="0"/>
              <a:t>      card=</a:t>
            </a:r>
            <a:r>
              <a:rPr lang="en-GB" sz="1800" b="1" dirty="0"/>
              <a:t>new</a:t>
            </a:r>
            <a:r>
              <a:rPr lang="en-GB" sz="1800" dirty="0"/>
              <a:t> </a:t>
            </a:r>
            <a:r>
              <a:rPr lang="en-GB" sz="1800" dirty="0" err="1"/>
              <a:t>CardLayout</a:t>
            </a:r>
            <a:r>
              <a:rPr lang="en-GB" sz="1800" dirty="0"/>
              <a:t>(40,30);  </a:t>
            </a:r>
          </a:p>
          <a:p>
            <a:pPr marL="0" indent="0">
              <a:buNone/>
              <a:defRPr/>
            </a:pPr>
            <a:r>
              <a:rPr lang="en-GB" sz="1800" dirty="0"/>
              <a:t>       </a:t>
            </a:r>
            <a:r>
              <a:rPr lang="en-GB" sz="1800" dirty="0" err="1"/>
              <a:t>setLayout</a:t>
            </a:r>
            <a:r>
              <a:rPr lang="en-GB" sz="1800" dirty="0"/>
              <a:t>(card); </a:t>
            </a:r>
          </a:p>
          <a:p>
            <a:pPr marL="0" indent="0">
              <a:buNone/>
            </a:pPr>
            <a:r>
              <a:rPr lang="en-GB" altLang="en-US" sz="1800" dirty="0"/>
              <a:t>b1=</a:t>
            </a:r>
            <a:r>
              <a:rPr lang="en-GB" altLang="en-US" sz="1800" b="1" dirty="0"/>
              <a:t>new</a:t>
            </a:r>
            <a:r>
              <a:rPr lang="en-GB" altLang="en-US" sz="1800" dirty="0"/>
              <a:t> </a:t>
            </a:r>
            <a:r>
              <a:rPr lang="en-GB" altLang="en-US" sz="1800" dirty="0" err="1"/>
              <a:t>JButton</a:t>
            </a:r>
            <a:r>
              <a:rPr lang="en-GB" altLang="en-US" sz="1800" dirty="0"/>
              <a:t>("Apple");  </a:t>
            </a:r>
          </a:p>
          <a:p>
            <a:pPr marL="0" indent="0">
              <a:buNone/>
            </a:pPr>
            <a:r>
              <a:rPr lang="en-GB" altLang="en-US" sz="1800" dirty="0"/>
              <a:t>        b2=</a:t>
            </a:r>
            <a:r>
              <a:rPr lang="en-GB" altLang="en-US" sz="1800" b="1" dirty="0"/>
              <a:t>new</a:t>
            </a:r>
            <a:r>
              <a:rPr lang="en-GB" altLang="en-US" sz="1800" dirty="0"/>
              <a:t> </a:t>
            </a:r>
            <a:r>
              <a:rPr lang="en-GB" altLang="en-US" sz="1800" dirty="0" err="1"/>
              <a:t>JButton</a:t>
            </a:r>
            <a:r>
              <a:rPr lang="en-GB" altLang="en-US" sz="1800" dirty="0"/>
              <a:t>("Boy");  </a:t>
            </a:r>
          </a:p>
          <a:p>
            <a:pPr marL="0" indent="0">
              <a:buNone/>
            </a:pPr>
            <a:r>
              <a:rPr lang="en-GB" altLang="en-US" sz="1800" dirty="0"/>
              <a:t>        b3=</a:t>
            </a:r>
            <a:r>
              <a:rPr lang="en-GB" altLang="en-US" sz="1800" b="1" dirty="0"/>
              <a:t>new</a:t>
            </a:r>
            <a:r>
              <a:rPr lang="en-GB" altLang="en-US" sz="1800" dirty="0"/>
              <a:t> </a:t>
            </a:r>
            <a:r>
              <a:rPr lang="en-GB" altLang="en-US" sz="1800" dirty="0" err="1"/>
              <a:t>JButton</a:t>
            </a:r>
            <a:r>
              <a:rPr lang="en-GB" altLang="en-US" sz="1800" dirty="0"/>
              <a:t>("Cat");  </a:t>
            </a:r>
          </a:p>
          <a:p>
            <a:pPr marL="0" indent="0">
              <a:buNone/>
            </a:pPr>
            <a:r>
              <a:rPr lang="en-GB" altLang="en-US" sz="1800" dirty="0"/>
              <a:t>        b1.addActionListener(</a:t>
            </a:r>
            <a:r>
              <a:rPr lang="en-GB" altLang="en-US" sz="1800" b="1" dirty="0"/>
              <a:t>this</a:t>
            </a:r>
            <a:r>
              <a:rPr lang="en-GB" altLang="en-US" sz="1800" dirty="0"/>
              <a:t>);  </a:t>
            </a:r>
          </a:p>
          <a:p>
            <a:pPr marL="0" indent="0">
              <a:buNone/>
            </a:pPr>
            <a:r>
              <a:rPr lang="en-GB" altLang="en-US" sz="1800" dirty="0"/>
              <a:t>        b2.addActionListener(</a:t>
            </a:r>
            <a:r>
              <a:rPr lang="en-GB" altLang="en-US" sz="1800" b="1" dirty="0"/>
              <a:t>this</a:t>
            </a:r>
            <a:r>
              <a:rPr lang="en-GB" altLang="en-US" sz="1800" dirty="0"/>
              <a:t>);  </a:t>
            </a:r>
          </a:p>
          <a:p>
            <a:pPr marL="0" indent="0">
              <a:buNone/>
            </a:pPr>
            <a:r>
              <a:rPr lang="en-GB" altLang="en-US" sz="1800" dirty="0"/>
              <a:t>        b3.addActionListener(</a:t>
            </a:r>
            <a:r>
              <a:rPr lang="en-GB" altLang="en-US" sz="1800" b="1" dirty="0"/>
              <a:t>this</a:t>
            </a:r>
            <a:r>
              <a:rPr lang="en-GB" altLang="en-US" sz="1800" dirty="0"/>
              <a:t>);  </a:t>
            </a:r>
          </a:p>
          <a:p>
            <a:pPr marL="0" indent="0">
              <a:buNone/>
              <a:defRPr/>
            </a:pPr>
            <a:r>
              <a:rPr lang="en-GB" sz="1800" dirty="0"/>
              <a:t> </a:t>
            </a:r>
          </a:p>
        </p:txBody>
      </p:sp>
      <p:sp>
        <p:nvSpPr>
          <p:cNvPr id="2" name="Rectangle 1"/>
          <p:cNvSpPr/>
          <p:nvPr/>
        </p:nvSpPr>
        <p:spPr>
          <a:xfrm>
            <a:off x="6282089" y="1106436"/>
            <a:ext cx="5297103"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add(b1,”card1”);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add(b2,”card2”);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add(b3,”card3”);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public void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actionPerformed</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ActionEvent</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e)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card.next</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(this);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public static void main(String[]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args</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CardLayoutExample</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cl=new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CardLayoutExample</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cl.setSize</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(400,400);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cl.setVisible</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(true);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mbria" panose="02040503050406030204" pitchFamily="18" charset="0"/>
              </a:rPr>
              <a:t>            }   }  </a:t>
            </a:r>
          </a:p>
        </p:txBody>
      </p:sp>
    </p:spTree>
    <p:extLst>
      <p:ext uri="{BB962C8B-B14F-4D97-AF65-F5344CB8AC3E}">
        <p14:creationId xmlns:p14="http://schemas.microsoft.com/office/powerpoint/2010/main" val="1662704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32175" y="981076"/>
            <a:ext cx="6048375" cy="4464050"/>
          </a:xfrm>
        </p:spPr>
      </p:pic>
    </p:spTree>
    <p:extLst>
      <p:ext uri="{BB962C8B-B14F-4D97-AF65-F5344CB8AC3E}">
        <p14:creationId xmlns:p14="http://schemas.microsoft.com/office/powerpoint/2010/main" val="4928736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0FC4-6594-49C0-962B-C6940AA7E3C1}"/>
              </a:ext>
            </a:extLst>
          </p:cNvPr>
          <p:cNvSpPr>
            <a:spLocks noGrp="1"/>
          </p:cNvSpPr>
          <p:nvPr>
            <p:ph type="title"/>
          </p:nvPr>
        </p:nvSpPr>
        <p:spPr>
          <a:xfrm>
            <a:off x="590005" y="310047"/>
            <a:ext cx="10515601" cy="687388"/>
          </a:xfrm>
        </p:spPr>
        <p:txBody>
          <a:bodyPr/>
          <a:lstStyle/>
          <a:p>
            <a:r>
              <a:rPr lang="en-US" altLang="en-US" dirty="0" err="1">
                <a:latin typeface="Arial" panose="020B0604020202020204" pitchFamily="34" charset="0"/>
              </a:rPr>
              <a:t>GridBagLayout</a:t>
            </a:r>
            <a:br>
              <a:rPr lang="en-US" altLang="en-US" dirty="0">
                <a:latin typeface="Arial" panose="020B0604020202020204" pitchFamily="34" charset="0"/>
              </a:rPr>
            </a:br>
            <a:endParaRPr lang="en-IN" dirty="0"/>
          </a:p>
        </p:txBody>
      </p:sp>
      <p:sp>
        <p:nvSpPr>
          <p:cNvPr id="3" name="Rectangle 1">
            <a:extLst>
              <a:ext uri="{FF2B5EF4-FFF2-40B4-BE49-F238E27FC236}">
                <a16:creationId xmlns:a16="http://schemas.microsoft.com/office/drawing/2014/main" id="{DAE0EEFE-A53C-4CB0-A523-198C06526F53}"/>
              </a:ext>
            </a:extLst>
          </p:cNvPr>
          <p:cNvSpPr>
            <a:spLocks noChangeArrowheads="1"/>
          </p:cNvSpPr>
          <p:nvPr/>
        </p:nvSpPr>
        <p:spPr bwMode="auto">
          <a:xfrm>
            <a:off x="1119957" y="997435"/>
            <a:ext cx="7893413"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Most </a:t>
            </a:r>
            <a:r>
              <a:rPr kumimoji="0" lang="en-US" altLang="en-US" sz="2400" b="1" i="0" u="none" strike="noStrike" cap="none" normalizeH="0" baseline="0" dirty="0">
                <a:ln>
                  <a:noFill/>
                </a:ln>
                <a:solidFill>
                  <a:schemeClr val="tx1"/>
                </a:solidFill>
                <a:effectLst/>
                <a:latin typeface="Arial" panose="020B0604020202020204" pitchFamily="34" charset="0"/>
              </a:rPr>
              <a:t>flexible and complex</a:t>
            </a:r>
            <a:r>
              <a:rPr kumimoji="0" lang="en-US" altLang="en-US" sz="2400" b="0" i="0" u="none" strike="noStrike" cap="none" normalizeH="0" baseline="0" dirty="0">
                <a:ln>
                  <a:noFill/>
                </a:ln>
                <a:solidFill>
                  <a:schemeClr val="tx1"/>
                </a:solidFill>
                <a:effectLst/>
                <a:latin typeface="Arial" panose="020B0604020202020204" pitchFamily="34" charset="0"/>
              </a:rPr>
              <a:t> layout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Components can have: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Different sizes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Different positions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Uses </a:t>
            </a:r>
            <a:r>
              <a:rPr kumimoji="0" lang="en-US" altLang="en-US" sz="2400" b="0" i="0" u="none" strike="noStrike" cap="none" normalizeH="0" baseline="0" dirty="0" err="1">
                <a:ln>
                  <a:noFill/>
                </a:ln>
                <a:solidFill>
                  <a:schemeClr val="tx1"/>
                </a:solidFill>
                <a:effectLst/>
                <a:latin typeface="Arial Unicode MS"/>
              </a:rPr>
              <a:t>GridBagConstraints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706863E-7164-41C8-86A2-F705932378EF}"/>
              </a:ext>
            </a:extLst>
          </p:cNvPr>
          <p:cNvSpPr>
            <a:spLocks noChangeArrowheads="1"/>
          </p:cNvSpPr>
          <p:nvPr/>
        </p:nvSpPr>
        <p:spPr bwMode="auto">
          <a:xfrm>
            <a:off x="3592286" y="4662469"/>
            <a:ext cx="52068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1" u="sng" strike="noStrike" cap="none" normalizeH="0" baseline="0" dirty="0">
                <a:ln>
                  <a:noFill/>
                </a:ln>
                <a:solidFill>
                  <a:schemeClr val="tx1"/>
                </a:solidFill>
                <a:effectLst/>
                <a:latin typeface="Arial" panose="020B0604020202020204" pitchFamily="34" charset="0"/>
              </a:rPr>
              <a:t>Constructor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GridBagLayout</a:t>
            </a:r>
            <a:r>
              <a:rPr kumimoji="0" lang="en-US" altLang="en-US" sz="2400" b="1" i="0" u="none" strike="noStrike" cap="none" normalizeH="0" baseline="0" dirty="0">
                <a:ln>
                  <a:noFill/>
                </a:ln>
                <a:solidFill>
                  <a:schemeClr val="tx1"/>
                </a:solidFill>
                <a:effectLst/>
                <a:latin typeface="Arial Unicode MS"/>
              </a:rPr>
              <a:t>()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Creates a flexible grid-based layout.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2898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C1E527F9-8389-401C-815F-B8931568E331}"/>
              </a:ext>
            </a:extLst>
          </p:cNvPr>
          <p:cNvSpPr>
            <a:spLocks noChangeArrowheads="1"/>
          </p:cNvSpPr>
          <p:nvPr/>
        </p:nvSpPr>
        <p:spPr bwMode="auto">
          <a:xfrm>
            <a:off x="2226624" y="2308324"/>
            <a:ext cx="1064622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1" u="none" strike="noStrike" cap="none" normalizeH="0" baseline="0" dirty="0" err="1">
                <a:ln>
                  <a:noFill/>
                </a:ln>
                <a:solidFill>
                  <a:schemeClr val="tx1"/>
                </a:solidFill>
                <a:effectLst/>
                <a:latin typeface="Arial" panose="020B0604020202020204" pitchFamily="34" charset="0"/>
              </a:rPr>
              <a:t>GridBagConstraints</a:t>
            </a:r>
            <a:r>
              <a:rPr kumimoji="0" lang="en-US" altLang="en-US" sz="2400" b="1" i="1" u="none" strike="noStrike" cap="none" normalizeH="0" baseline="0" dirty="0">
                <a:ln>
                  <a:noFill/>
                </a:ln>
                <a:solidFill>
                  <a:schemeClr val="tx1"/>
                </a:solidFill>
                <a:effectLst/>
                <a:latin typeface="Arial" panose="020B0604020202020204" pitchFamily="34" charset="0"/>
              </a:rPr>
              <a:t> – Important Fields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gridx</a:t>
            </a:r>
            <a:r>
              <a:rPr kumimoji="0" lang="en-US" altLang="en-US" sz="2400" b="1" i="0" u="none" strike="noStrike" cap="none" normalizeH="0" baseline="0" dirty="0">
                <a:ln>
                  <a:noFill/>
                </a:ln>
                <a:solidFill>
                  <a:schemeClr val="tx1"/>
                </a:solidFill>
                <a:effectLst/>
                <a:latin typeface="Arial Unicode MS"/>
              </a:rPr>
              <a:t>, </a:t>
            </a:r>
            <a:r>
              <a:rPr kumimoji="0" lang="en-US" altLang="en-US" sz="2400" b="1" i="0" u="none" strike="noStrike" cap="none" normalizeH="0" baseline="0" dirty="0" err="1">
                <a:ln>
                  <a:noFill/>
                </a:ln>
                <a:solidFill>
                  <a:schemeClr val="tx1"/>
                </a:solidFill>
                <a:effectLst/>
                <a:latin typeface="Arial Unicode MS"/>
              </a:rPr>
              <a:t>gridy</a:t>
            </a:r>
            <a:r>
              <a:rPr kumimoji="0" lang="en-US" altLang="en-US" sz="2400" b="1" i="0" u="none" strike="noStrike" cap="none" normalizeH="0" baseline="0" dirty="0">
                <a:ln>
                  <a:noFill/>
                </a:ln>
                <a:solidFill>
                  <a:schemeClr val="tx1"/>
                </a:solidFill>
                <a:effectLst/>
                <a:latin typeface="Arial Unicode MS"/>
              </a:rPr>
              <a:t>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Column and row position of the component.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gridwidth</a:t>
            </a:r>
            <a:r>
              <a:rPr kumimoji="0" lang="en-US" altLang="en-US" sz="2400" b="1" i="0" u="none" strike="noStrike" cap="none" normalizeH="0" baseline="0" dirty="0">
                <a:ln>
                  <a:noFill/>
                </a:ln>
                <a:solidFill>
                  <a:schemeClr val="tx1"/>
                </a:solidFill>
                <a:effectLst/>
                <a:latin typeface="Arial Unicode MS"/>
              </a:rPr>
              <a:t>, </a:t>
            </a:r>
            <a:r>
              <a:rPr kumimoji="0" lang="en-US" altLang="en-US" sz="2400" b="1" i="0" u="none" strike="noStrike" cap="none" normalizeH="0" baseline="0" dirty="0" err="1">
                <a:ln>
                  <a:noFill/>
                </a:ln>
                <a:solidFill>
                  <a:schemeClr val="tx1"/>
                </a:solidFill>
                <a:effectLst/>
                <a:latin typeface="Arial Unicode MS"/>
              </a:rPr>
              <a:t>gridheight</a:t>
            </a:r>
            <a:r>
              <a:rPr kumimoji="0" lang="en-US" altLang="en-US" sz="2400" b="1" i="0" u="none" strike="noStrike" cap="none" normalizeH="0" baseline="0" dirty="0">
                <a:ln>
                  <a:noFill/>
                </a:ln>
                <a:solidFill>
                  <a:schemeClr val="tx1"/>
                </a:solidFill>
                <a:effectLst/>
                <a:latin typeface="Arial Unicode MS"/>
              </a:rPr>
              <a:t>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Number of columns or rows the component spans.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Unicode MS"/>
              </a:rPr>
              <a:t>fill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Specifies how component grows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Unicode MS"/>
              </a:rPr>
              <a:t>NONE</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Unicode MS"/>
              </a:rPr>
              <a:t>HORIZONTAL</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Unicode MS"/>
              </a:rPr>
              <a:t>VERTICAL</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Unicode MS"/>
              </a:rPr>
              <a:t>BOTH</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097E11B0-E995-4FF2-AD80-BFE4C0D208B4}"/>
              </a:ext>
            </a:extLst>
          </p:cNvPr>
          <p:cNvSpPr/>
          <p:nvPr/>
        </p:nvSpPr>
        <p:spPr>
          <a:xfrm>
            <a:off x="95794" y="25361"/>
            <a:ext cx="10119360" cy="1938992"/>
          </a:xfrm>
          <a:prstGeom prst="rect">
            <a:avLst/>
          </a:prstGeom>
        </p:spPr>
        <p:txBody>
          <a:bodyPr wrap="square">
            <a:spAutoFit/>
          </a:bodyPr>
          <a:lstStyle/>
          <a:p>
            <a:r>
              <a:rPr lang="en-IN" sz="2400" b="1" dirty="0"/>
              <a:t>Methods</a:t>
            </a:r>
          </a:p>
          <a:p>
            <a:endParaRPr lang="en-IN" sz="2400" dirty="0"/>
          </a:p>
          <a:p>
            <a:r>
              <a:rPr lang="en-IN" sz="2400" b="1" dirty="0" err="1"/>
              <a:t>setConstraints</a:t>
            </a:r>
            <a:r>
              <a:rPr lang="en-IN" sz="2400" b="1" dirty="0"/>
              <a:t>(Component comp, </a:t>
            </a:r>
            <a:r>
              <a:rPr lang="en-IN" sz="2400" b="1" dirty="0" err="1"/>
              <a:t>GridBagConstraints</a:t>
            </a:r>
            <a:r>
              <a:rPr lang="en-IN" sz="2400" b="1" dirty="0"/>
              <a:t> </a:t>
            </a:r>
            <a:r>
              <a:rPr lang="en-IN" sz="2400" b="1" dirty="0" err="1"/>
              <a:t>gbc</a:t>
            </a:r>
            <a:r>
              <a:rPr lang="en-IN" sz="2400" dirty="0"/>
              <a:t>)</a:t>
            </a:r>
          </a:p>
          <a:p>
            <a:r>
              <a:rPr lang="en-IN" sz="2400" dirty="0"/>
              <a:t>comp → component to be added</a:t>
            </a:r>
          </a:p>
          <a:p>
            <a:r>
              <a:rPr lang="en-IN" sz="2400" dirty="0" err="1"/>
              <a:t>gbc</a:t>
            </a:r>
            <a:r>
              <a:rPr lang="en-IN" sz="2400" dirty="0"/>
              <a:t> → object that controls position, size, and alignment</a:t>
            </a:r>
          </a:p>
        </p:txBody>
      </p:sp>
    </p:spTree>
    <p:extLst>
      <p:ext uri="{BB962C8B-B14F-4D97-AF65-F5344CB8AC3E}">
        <p14:creationId xmlns:p14="http://schemas.microsoft.com/office/powerpoint/2010/main" val="3176508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D654E93-0929-400E-8849-8D91F7938F9D}"/>
              </a:ext>
            </a:extLst>
          </p:cNvPr>
          <p:cNvSpPr>
            <a:spLocks noChangeArrowheads="1"/>
          </p:cNvSpPr>
          <p:nvPr/>
        </p:nvSpPr>
        <p:spPr bwMode="auto">
          <a:xfrm>
            <a:off x="810491" y="-258173"/>
            <a:ext cx="90941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Unicode MS"/>
              </a:rPr>
              <a:t>weightx</a:t>
            </a:r>
            <a:r>
              <a:rPr kumimoji="0" lang="en-US" altLang="en-US" sz="2400" b="1"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rPr>
              <a:t>→ how extra </a:t>
            </a:r>
            <a:r>
              <a:rPr kumimoji="0" lang="en-US" altLang="en-US" sz="2400" b="1" i="0" u="none" strike="noStrike" cap="none" normalizeH="0" baseline="0" dirty="0">
                <a:ln>
                  <a:noFill/>
                </a:ln>
                <a:solidFill>
                  <a:schemeClr val="tx1"/>
                </a:solidFill>
                <a:effectLst/>
                <a:latin typeface="Arial" panose="020B0604020202020204" pitchFamily="34" charset="0"/>
              </a:rPr>
              <a:t>horizontal space</a:t>
            </a:r>
            <a:r>
              <a:rPr kumimoji="0" lang="en-US" altLang="en-US" sz="2400" b="0" i="0" u="none" strike="noStrike" cap="none" normalizeH="0" baseline="0" dirty="0">
                <a:ln>
                  <a:noFill/>
                </a:ln>
                <a:solidFill>
                  <a:schemeClr val="tx1"/>
                </a:solidFill>
                <a:effectLst/>
                <a:latin typeface="Arial" panose="020B0604020202020204" pitchFamily="34" charset="0"/>
              </a:rPr>
              <a:t> is shared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Unicode MS"/>
              </a:rPr>
              <a:t>weighty</a:t>
            </a:r>
            <a:r>
              <a:rPr kumimoji="0" lang="en-US" altLang="en-US" sz="2400" b="0" i="0" u="none" strike="noStrike" cap="none" normalizeH="0" baseline="0" dirty="0">
                <a:ln>
                  <a:noFill/>
                </a:ln>
                <a:solidFill>
                  <a:schemeClr val="tx1"/>
                </a:solidFill>
                <a:effectLst/>
              </a:rPr>
              <a:t> → how extra </a:t>
            </a:r>
            <a:r>
              <a:rPr kumimoji="0" lang="en-US" altLang="en-US" sz="2400" b="1" i="0" u="none" strike="noStrike" cap="none" normalizeH="0" baseline="0" dirty="0">
                <a:ln>
                  <a:noFill/>
                </a:ln>
                <a:solidFill>
                  <a:schemeClr val="tx1"/>
                </a:solidFill>
                <a:effectLst/>
                <a:latin typeface="Arial" panose="020B0604020202020204" pitchFamily="34" charset="0"/>
              </a:rPr>
              <a:t>vertical space</a:t>
            </a:r>
            <a:r>
              <a:rPr kumimoji="0" lang="en-US" altLang="en-US" sz="2400" b="0" i="0" u="none" strike="noStrike" cap="none" normalizeH="0" baseline="0" dirty="0">
                <a:ln>
                  <a:noFill/>
                </a:ln>
                <a:solidFill>
                  <a:schemeClr val="tx1"/>
                </a:solidFill>
                <a:effectLst/>
                <a:latin typeface="Arial" panose="020B0604020202020204" pitchFamily="34" charset="0"/>
              </a:rPr>
              <a:t> is shared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Default value = </a:t>
            </a:r>
            <a:r>
              <a:rPr kumimoji="0" lang="en-US" altLang="en-US" sz="2400" b="0" i="0" u="none" strike="noStrike" cap="none" normalizeH="0" baseline="0" dirty="0">
                <a:ln>
                  <a:noFill/>
                </a:ln>
                <a:solidFill>
                  <a:schemeClr val="tx1"/>
                </a:solidFill>
                <a:effectLst/>
                <a:latin typeface="Arial Unicode MS"/>
              </a:rPr>
              <a:t>0.0</a:t>
            </a:r>
            <a:r>
              <a:rPr kumimoji="0" lang="en-US" altLang="en-US" sz="2400" b="0" i="0" u="none" strike="noStrike" cap="none" normalizeH="0" baseline="0" dirty="0">
                <a:ln>
                  <a:noFill/>
                </a:ln>
                <a:solidFill>
                  <a:schemeClr val="tx1"/>
                </a:solidFill>
                <a:effectLst/>
              </a:rPr>
              <a:t> (no resizing)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Without weight, components </a:t>
            </a:r>
            <a:r>
              <a:rPr kumimoji="0" lang="en-US" altLang="en-US" sz="2400" b="1" i="0" u="none" strike="noStrike" cap="none" normalizeH="0" baseline="0" dirty="0">
                <a:ln>
                  <a:noFill/>
                </a:ln>
                <a:solidFill>
                  <a:schemeClr val="tx1"/>
                </a:solidFill>
                <a:effectLst/>
                <a:latin typeface="Arial" panose="020B0604020202020204" pitchFamily="34" charset="0"/>
              </a:rPr>
              <a:t>do not expand</a:t>
            </a:r>
            <a:r>
              <a:rPr kumimoji="0" lang="en-US" altLang="en-US" sz="2400" b="0" i="0" u="none" strike="noStrike" cap="none" normalizeH="0" baseline="0" dirty="0">
                <a:ln>
                  <a:noFill/>
                </a:ln>
                <a:solidFill>
                  <a:schemeClr val="tx1"/>
                </a:solidFill>
                <a:effectLst/>
                <a:latin typeface="Arial" panose="020B0604020202020204" pitchFamily="34" charset="0"/>
              </a:rPr>
              <a:t> even if space exists.</a:t>
            </a:r>
          </a:p>
        </p:txBody>
      </p:sp>
      <p:sp>
        <p:nvSpPr>
          <p:cNvPr id="5" name="Rectangle 4">
            <a:extLst>
              <a:ext uri="{FF2B5EF4-FFF2-40B4-BE49-F238E27FC236}">
                <a16:creationId xmlns:a16="http://schemas.microsoft.com/office/drawing/2014/main" id="{0A709A9D-D127-4A81-89F1-740E8F3853BA}"/>
              </a:ext>
            </a:extLst>
          </p:cNvPr>
          <p:cNvSpPr/>
          <p:nvPr/>
        </p:nvSpPr>
        <p:spPr>
          <a:xfrm>
            <a:off x="786942" y="2607218"/>
            <a:ext cx="11211094" cy="4154984"/>
          </a:xfrm>
          <a:prstGeom prst="rect">
            <a:avLst/>
          </a:prstGeom>
        </p:spPr>
        <p:txBody>
          <a:bodyPr wrap="square">
            <a:spAutoFit/>
          </a:bodyPr>
          <a:lstStyle/>
          <a:p>
            <a:r>
              <a:rPr lang="en-IN" sz="2400" b="1" dirty="0" err="1"/>
              <a:t>gbc.anchor</a:t>
            </a:r>
            <a:r>
              <a:rPr lang="en-IN" sz="2400" b="1" dirty="0"/>
              <a:t> = </a:t>
            </a:r>
            <a:r>
              <a:rPr lang="en-IN" sz="2400" b="1" dirty="0" err="1"/>
              <a:t>GridBagConstraints.CENTER</a:t>
            </a:r>
            <a:r>
              <a:rPr lang="en-IN" sz="2400" b="1" dirty="0"/>
              <a:t>;</a:t>
            </a:r>
          </a:p>
          <a:p>
            <a:endParaRPr lang="en-IN" sz="2400" b="1" dirty="0"/>
          </a:p>
          <a:p>
            <a:r>
              <a:rPr lang="en-IN" sz="2400" dirty="0"/>
              <a:t>Controls alignment when component is smaller than cell</a:t>
            </a:r>
          </a:p>
          <a:p>
            <a:endParaRPr lang="en-IN" sz="2400" dirty="0"/>
          </a:p>
          <a:p>
            <a:r>
              <a:rPr lang="en-IN" sz="2400" dirty="0"/>
              <a:t>Examples:  CENTER, NORTH, SOUTHWEST</a:t>
            </a:r>
          </a:p>
          <a:p>
            <a:endParaRPr lang="en-IN" sz="2400" dirty="0"/>
          </a:p>
          <a:p>
            <a:r>
              <a:rPr lang="en-IN" sz="2400" b="1" dirty="0" err="1"/>
              <a:t>gbc.insets</a:t>
            </a:r>
            <a:r>
              <a:rPr lang="en-IN" sz="2400" b="1" dirty="0"/>
              <a:t> = new Insets(5, 5, 5, 5);</a:t>
            </a:r>
          </a:p>
          <a:p>
            <a:endParaRPr lang="en-IN" sz="2400" b="1" dirty="0"/>
          </a:p>
          <a:p>
            <a:r>
              <a:rPr lang="en-IN" sz="2400" dirty="0"/>
              <a:t>Adds space around the component</a:t>
            </a:r>
          </a:p>
          <a:p>
            <a:endParaRPr lang="en-IN" sz="2400" dirty="0"/>
          </a:p>
          <a:p>
            <a:r>
              <a:rPr lang="en-IN" sz="2400" dirty="0"/>
              <a:t>Order: top, left, bottom, right</a:t>
            </a:r>
          </a:p>
        </p:txBody>
      </p:sp>
    </p:spTree>
    <p:extLst>
      <p:ext uri="{BB962C8B-B14F-4D97-AF65-F5344CB8AC3E}">
        <p14:creationId xmlns:p14="http://schemas.microsoft.com/office/powerpoint/2010/main" val="516645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6CA3EE-30B1-4012-83AA-211BF4656326}"/>
              </a:ext>
            </a:extLst>
          </p:cNvPr>
          <p:cNvSpPr/>
          <p:nvPr/>
        </p:nvSpPr>
        <p:spPr>
          <a:xfrm>
            <a:off x="127818" y="428178"/>
            <a:ext cx="5840363" cy="600164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400" dirty="0"/>
              <a:t>import </a:t>
            </a:r>
            <a:r>
              <a:rPr lang="en-IN" sz="2400" dirty="0" err="1"/>
              <a:t>java.awt</a:t>
            </a:r>
            <a:r>
              <a:rPr lang="en-IN" sz="2400" dirty="0"/>
              <a:t>.*;</a:t>
            </a:r>
          </a:p>
          <a:p>
            <a:r>
              <a:rPr lang="en-IN" sz="2400" dirty="0"/>
              <a:t>import </a:t>
            </a:r>
            <a:r>
              <a:rPr lang="en-IN" sz="2400" dirty="0" err="1"/>
              <a:t>javax.swing</a:t>
            </a:r>
            <a:r>
              <a:rPr lang="en-IN" sz="2400" dirty="0"/>
              <a:t>.*;</a:t>
            </a:r>
          </a:p>
          <a:p>
            <a:r>
              <a:rPr lang="en-IN" sz="2400" dirty="0"/>
              <a:t>public class Main {</a:t>
            </a:r>
          </a:p>
          <a:p>
            <a:r>
              <a:rPr lang="en-IN" sz="2400" dirty="0"/>
              <a:t>    public static void main(String[] </a:t>
            </a:r>
            <a:r>
              <a:rPr lang="en-IN" sz="2400" dirty="0" err="1"/>
              <a:t>args</a:t>
            </a:r>
            <a:r>
              <a:rPr lang="en-IN" sz="2400" dirty="0"/>
              <a:t>) {</a:t>
            </a:r>
          </a:p>
          <a:p>
            <a:r>
              <a:rPr lang="en-IN" sz="2400" dirty="0"/>
              <a:t>        </a:t>
            </a:r>
            <a:r>
              <a:rPr lang="en-IN" sz="2400" dirty="0" err="1"/>
              <a:t>JFrame</a:t>
            </a:r>
            <a:r>
              <a:rPr lang="en-IN" sz="2400" dirty="0"/>
              <a:t> frame = new </a:t>
            </a:r>
            <a:r>
              <a:rPr lang="en-IN" sz="2400" dirty="0" err="1"/>
              <a:t>JFrame</a:t>
            </a:r>
            <a:r>
              <a:rPr lang="en-IN" sz="2400" dirty="0"/>
              <a:t>("</a:t>
            </a:r>
            <a:r>
              <a:rPr lang="en-IN" sz="2400" dirty="0" err="1"/>
              <a:t>GridBagLayout</a:t>
            </a:r>
            <a:r>
              <a:rPr lang="en-IN" sz="2400" dirty="0"/>
              <a:t> Demo");</a:t>
            </a:r>
          </a:p>
          <a:p>
            <a:r>
              <a:rPr lang="en-IN" sz="2400" dirty="0"/>
              <a:t>        </a:t>
            </a:r>
            <a:r>
              <a:rPr lang="en-IN" sz="2400" dirty="0" err="1"/>
              <a:t>JButton</a:t>
            </a:r>
            <a:r>
              <a:rPr lang="en-IN" sz="2400" dirty="0"/>
              <a:t> btn1 = new </a:t>
            </a:r>
            <a:r>
              <a:rPr lang="en-IN" sz="2400" dirty="0" err="1"/>
              <a:t>JButton</a:t>
            </a:r>
            <a:r>
              <a:rPr lang="en-IN" sz="2400" dirty="0"/>
              <a:t>("Button 1");</a:t>
            </a:r>
          </a:p>
          <a:p>
            <a:r>
              <a:rPr lang="en-IN" sz="2400" dirty="0"/>
              <a:t>        </a:t>
            </a:r>
            <a:r>
              <a:rPr lang="en-IN" sz="2400" dirty="0" err="1"/>
              <a:t>JButton</a:t>
            </a:r>
            <a:r>
              <a:rPr lang="en-IN" sz="2400" dirty="0"/>
              <a:t> btn2 = new </a:t>
            </a:r>
            <a:r>
              <a:rPr lang="en-IN" sz="2400" dirty="0" err="1"/>
              <a:t>JButton</a:t>
            </a:r>
            <a:r>
              <a:rPr lang="en-IN" sz="2400" dirty="0"/>
              <a:t>("Button 2");</a:t>
            </a:r>
          </a:p>
          <a:p>
            <a:r>
              <a:rPr lang="en-IN" sz="2400" dirty="0"/>
              <a:t>        </a:t>
            </a:r>
            <a:r>
              <a:rPr lang="en-IN" sz="2400" dirty="0" err="1"/>
              <a:t>JButton</a:t>
            </a:r>
            <a:r>
              <a:rPr lang="en-IN" sz="2400" dirty="0"/>
              <a:t> btn3 = new </a:t>
            </a:r>
            <a:r>
              <a:rPr lang="en-IN" sz="2400" dirty="0" err="1"/>
              <a:t>JButton</a:t>
            </a:r>
            <a:r>
              <a:rPr lang="en-IN" sz="2400" dirty="0"/>
              <a:t>("Button 3");</a:t>
            </a:r>
          </a:p>
          <a:p>
            <a:r>
              <a:rPr lang="en-IN" sz="2400" dirty="0"/>
              <a:t>        </a:t>
            </a:r>
            <a:r>
              <a:rPr lang="en-IN" sz="2400" dirty="0" err="1"/>
              <a:t>JButton</a:t>
            </a:r>
            <a:r>
              <a:rPr lang="en-IN" sz="2400" dirty="0"/>
              <a:t> btn4 = new </a:t>
            </a:r>
            <a:r>
              <a:rPr lang="en-IN" sz="2400" dirty="0" err="1"/>
              <a:t>JButton</a:t>
            </a:r>
            <a:r>
              <a:rPr lang="en-IN" sz="2400" dirty="0"/>
              <a:t>("Button 4");</a:t>
            </a:r>
          </a:p>
          <a:p>
            <a:r>
              <a:rPr lang="en-IN" sz="2400" dirty="0"/>
              <a:t>        </a:t>
            </a:r>
            <a:r>
              <a:rPr lang="en-IN" sz="2400" dirty="0" err="1"/>
              <a:t>JButton</a:t>
            </a:r>
            <a:r>
              <a:rPr lang="en-IN" sz="2400" dirty="0"/>
              <a:t> btn5 = new </a:t>
            </a:r>
            <a:r>
              <a:rPr lang="en-IN" sz="2400" dirty="0" err="1"/>
              <a:t>JButton</a:t>
            </a:r>
            <a:r>
              <a:rPr lang="en-IN" sz="2400" dirty="0"/>
              <a:t>("Button 5");</a:t>
            </a:r>
          </a:p>
          <a:p>
            <a:r>
              <a:rPr lang="en-IN" sz="2400" dirty="0"/>
              <a:t>        </a:t>
            </a:r>
            <a:r>
              <a:rPr lang="en-IN" sz="2400" dirty="0" err="1"/>
              <a:t>JPanel</a:t>
            </a:r>
            <a:r>
              <a:rPr lang="en-IN" sz="2400" dirty="0"/>
              <a:t> panel = new </a:t>
            </a:r>
            <a:r>
              <a:rPr lang="en-IN" sz="2400" dirty="0" err="1"/>
              <a:t>JPanel</a:t>
            </a:r>
            <a:r>
              <a:rPr lang="en-IN" sz="2400" dirty="0"/>
              <a:t>(new </a:t>
            </a:r>
            <a:r>
              <a:rPr lang="en-IN" sz="2400" dirty="0" err="1"/>
              <a:t>GridBagLayout</a:t>
            </a:r>
            <a:r>
              <a:rPr lang="en-IN" sz="2400" dirty="0"/>
              <a:t>());</a:t>
            </a:r>
          </a:p>
          <a:p>
            <a:r>
              <a:rPr lang="en-IN" sz="2400" dirty="0"/>
              <a:t>        </a:t>
            </a:r>
            <a:r>
              <a:rPr lang="en-IN" sz="2400" dirty="0" err="1"/>
              <a:t>GridBagConstraints</a:t>
            </a:r>
            <a:r>
              <a:rPr lang="en-IN" sz="2400" dirty="0"/>
              <a:t> </a:t>
            </a:r>
            <a:r>
              <a:rPr lang="en-IN" sz="2400" dirty="0" err="1"/>
              <a:t>cst</a:t>
            </a:r>
            <a:r>
              <a:rPr lang="en-IN" sz="2400" dirty="0"/>
              <a:t> = new </a:t>
            </a:r>
            <a:r>
              <a:rPr lang="en-IN" sz="2400" dirty="0" err="1"/>
              <a:t>GridBagConstraints</a:t>
            </a:r>
            <a:r>
              <a:rPr lang="en-IN" sz="2400" dirty="0"/>
              <a:t>();</a:t>
            </a:r>
          </a:p>
          <a:p>
            <a:endParaRPr lang="en-IN" sz="2400" dirty="0"/>
          </a:p>
        </p:txBody>
      </p:sp>
      <p:sp>
        <p:nvSpPr>
          <p:cNvPr id="2" name="Rectangle 1">
            <a:extLst>
              <a:ext uri="{FF2B5EF4-FFF2-40B4-BE49-F238E27FC236}">
                <a16:creationId xmlns:a16="http://schemas.microsoft.com/office/drawing/2014/main" id="{D10F7488-2C09-49A4-A6AB-F2F9C90D809C}"/>
              </a:ext>
            </a:extLst>
          </p:cNvPr>
          <p:cNvSpPr/>
          <p:nvPr/>
        </p:nvSpPr>
        <p:spPr>
          <a:xfrm>
            <a:off x="6351636" y="1478194"/>
            <a:ext cx="5840363" cy="489364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400" dirty="0"/>
              <a:t> // add button 1 to the panel</a:t>
            </a:r>
          </a:p>
          <a:p>
            <a:r>
              <a:rPr lang="en-IN" sz="2400" dirty="0"/>
              <a:t>        </a:t>
            </a:r>
            <a:r>
              <a:rPr lang="en-IN" sz="2400" dirty="0" err="1"/>
              <a:t>cst.fill</a:t>
            </a:r>
            <a:r>
              <a:rPr lang="en-IN" sz="2400" dirty="0"/>
              <a:t> = </a:t>
            </a:r>
            <a:r>
              <a:rPr lang="en-IN" sz="2400" dirty="0" err="1"/>
              <a:t>GridBagConstraints.HORIZONTAL</a:t>
            </a:r>
            <a:r>
              <a:rPr lang="en-IN" sz="2400" dirty="0"/>
              <a:t>;</a:t>
            </a:r>
          </a:p>
          <a:p>
            <a:r>
              <a:rPr lang="en-IN" sz="2400" dirty="0"/>
              <a:t>	</a:t>
            </a:r>
            <a:r>
              <a:rPr lang="en-IN" sz="2400" dirty="0" err="1"/>
              <a:t>cst.gridx</a:t>
            </a:r>
            <a:r>
              <a:rPr lang="en-IN" sz="2400" dirty="0"/>
              <a:t> = 0;</a:t>
            </a:r>
          </a:p>
          <a:p>
            <a:r>
              <a:rPr lang="en-IN" sz="2400" dirty="0"/>
              <a:t>	</a:t>
            </a:r>
            <a:r>
              <a:rPr lang="en-IN" sz="2400" dirty="0" err="1"/>
              <a:t>cst.gridy</a:t>
            </a:r>
            <a:r>
              <a:rPr lang="en-IN" sz="2400" dirty="0"/>
              <a:t> = 0;</a:t>
            </a:r>
          </a:p>
          <a:p>
            <a:r>
              <a:rPr lang="en-IN" sz="2400" dirty="0"/>
              <a:t>        </a:t>
            </a:r>
            <a:r>
              <a:rPr lang="en-IN" sz="2400" dirty="0" err="1"/>
              <a:t>panel.add</a:t>
            </a:r>
            <a:r>
              <a:rPr lang="en-IN" sz="2400" dirty="0"/>
              <a:t>(btn1,cst);</a:t>
            </a:r>
          </a:p>
          <a:p>
            <a:r>
              <a:rPr lang="en-IN" sz="2400" dirty="0"/>
              <a:t>        // add button 2 to the panel</a:t>
            </a:r>
          </a:p>
          <a:p>
            <a:r>
              <a:rPr lang="en-IN" sz="2400" dirty="0"/>
              <a:t>        </a:t>
            </a:r>
            <a:r>
              <a:rPr lang="en-IN" sz="2400" dirty="0" err="1"/>
              <a:t>cst.fill</a:t>
            </a:r>
            <a:r>
              <a:rPr lang="en-IN" sz="2400" dirty="0"/>
              <a:t> = </a:t>
            </a:r>
            <a:r>
              <a:rPr lang="en-IN" sz="2400" dirty="0" err="1"/>
              <a:t>GridBagConstraints.HORIZONTAL</a:t>
            </a:r>
            <a:r>
              <a:rPr lang="en-IN" sz="2400" dirty="0"/>
              <a:t>;</a:t>
            </a:r>
          </a:p>
          <a:p>
            <a:r>
              <a:rPr lang="en-IN" sz="2400" dirty="0"/>
              <a:t>	</a:t>
            </a:r>
            <a:r>
              <a:rPr lang="en-IN" sz="2400" dirty="0" err="1"/>
              <a:t>cst.gridx</a:t>
            </a:r>
            <a:r>
              <a:rPr lang="en-IN" sz="2400" dirty="0"/>
              <a:t> = 1;</a:t>
            </a:r>
          </a:p>
          <a:p>
            <a:r>
              <a:rPr lang="en-IN" sz="2400" dirty="0"/>
              <a:t>	</a:t>
            </a:r>
            <a:r>
              <a:rPr lang="en-IN" sz="2400" dirty="0" err="1"/>
              <a:t>cst.gridy</a:t>
            </a:r>
            <a:r>
              <a:rPr lang="en-IN" sz="2400" dirty="0"/>
              <a:t> = 0;</a:t>
            </a:r>
          </a:p>
          <a:p>
            <a:r>
              <a:rPr lang="en-IN" sz="2400" dirty="0"/>
              <a:t>        </a:t>
            </a:r>
            <a:r>
              <a:rPr lang="en-IN" sz="2400" dirty="0" err="1"/>
              <a:t>panel.add</a:t>
            </a:r>
            <a:r>
              <a:rPr lang="en-IN" sz="2400" dirty="0"/>
              <a:t>(btn2);</a:t>
            </a:r>
          </a:p>
          <a:p>
            <a:r>
              <a:rPr lang="en-IN" sz="2400" dirty="0"/>
              <a:t>         // add button 3 to the panel</a:t>
            </a:r>
          </a:p>
        </p:txBody>
      </p:sp>
    </p:spTree>
    <p:extLst>
      <p:ext uri="{BB962C8B-B14F-4D97-AF65-F5344CB8AC3E}">
        <p14:creationId xmlns:p14="http://schemas.microsoft.com/office/powerpoint/2010/main" val="31432386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43A1B9-118A-41D5-9A78-75050270CE75}"/>
              </a:ext>
            </a:extLst>
          </p:cNvPr>
          <p:cNvSpPr/>
          <p:nvPr/>
        </p:nvSpPr>
        <p:spPr>
          <a:xfrm>
            <a:off x="0" y="1166842"/>
            <a:ext cx="6096000" cy="452431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IN" sz="2400" dirty="0"/>
              <a:t>	</a:t>
            </a:r>
            <a:r>
              <a:rPr lang="en-IN" sz="2400" dirty="0" err="1"/>
              <a:t>cst.gridx</a:t>
            </a:r>
            <a:r>
              <a:rPr lang="en-IN" sz="2400" dirty="0"/>
              <a:t> = 2;</a:t>
            </a:r>
          </a:p>
          <a:p>
            <a:r>
              <a:rPr lang="en-IN" sz="2400" dirty="0"/>
              <a:t>	</a:t>
            </a:r>
            <a:r>
              <a:rPr lang="en-IN" sz="2400" dirty="0" err="1"/>
              <a:t>cst.gridy</a:t>
            </a:r>
            <a:r>
              <a:rPr lang="en-IN" sz="2400" dirty="0"/>
              <a:t> = 0;</a:t>
            </a:r>
          </a:p>
          <a:p>
            <a:r>
              <a:rPr lang="en-IN" sz="2400" dirty="0"/>
              <a:t>	</a:t>
            </a:r>
            <a:r>
              <a:rPr lang="en-IN" sz="2400" dirty="0" err="1"/>
              <a:t>panel.add</a:t>
            </a:r>
            <a:r>
              <a:rPr lang="en-IN" sz="2400" dirty="0"/>
              <a:t>(btn3, </a:t>
            </a:r>
            <a:r>
              <a:rPr lang="en-IN" sz="2400" dirty="0" err="1"/>
              <a:t>cst</a:t>
            </a:r>
            <a:r>
              <a:rPr lang="en-IN" sz="2400" dirty="0"/>
              <a:t>);</a:t>
            </a:r>
          </a:p>
          <a:p>
            <a:r>
              <a:rPr lang="en-IN" sz="2400" dirty="0"/>
              <a:t>          // add button 4 to the panel</a:t>
            </a:r>
          </a:p>
          <a:p>
            <a:r>
              <a:rPr lang="en-IN" sz="2400" dirty="0"/>
              <a:t>        </a:t>
            </a:r>
            <a:r>
              <a:rPr lang="en-IN" sz="2400" dirty="0" err="1"/>
              <a:t>cst.fill</a:t>
            </a:r>
            <a:r>
              <a:rPr lang="en-IN" sz="2400" dirty="0"/>
              <a:t> = </a:t>
            </a:r>
            <a:r>
              <a:rPr lang="en-IN" sz="2400" dirty="0" err="1"/>
              <a:t>GridBagConstraints.HORIZONTAL</a:t>
            </a:r>
            <a:r>
              <a:rPr lang="en-IN" sz="2400" dirty="0"/>
              <a:t>;</a:t>
            </a:r>
          </a:p>
          <a:p>
            <a:r>
              <a:rPr lang="en-IN" sz="2400" dirty="0"/>
              <a:t>	</a:t>
            </a:r>
            <a:r>
              <a:rPr lang="en-IN" sz="2400" dirty="0" err="1"/>
              <a:t>cst.gridwidth</a:t>
            </a:r>
            <a:r>
              <a:rPr lang="en-IN" sz="2400" dirty="0"/>
              <a:t> = 3;</a:t>
            </a:r>
          </a:p>
          <a:p>
            <a:r>
              <a:rPr lang="en-IN" sz="2400" dirty="0"/>
              <a:t>	</a:t>
            </a:r>
            <a:r>
              <a:rPr lang="en-IN" sz="2400" dirty="0" err="1"/>
              <a:t>cst.gridx</a:t>
            </a:r>
            <a:r>
              <a:rPr lang="en-IN" sz="2400" dirty="0"/>
              <a:t> = 0;</a:t>
            </a:r>
          </a:p>
          <a:p>
            <a:r>
              <a:rPr lang="en-IN" sz="2400" dirty="0"/>
              <a:t>	</a:t>
            </a:r>
            <a:r>
              <a:rPr lang="en-IN" sz="2400" dirty="0" err="1"/>
              <a:t>cst.gridy</a:t>
            </a:r>
            <a:r>
              <a:rPr lang="en-IN" sz="2400" dirty="0"/>
              <a:t> = 1;</a:t>
            </a:r>
          </a:p>
          <a:p>
            <a:r>
              <a:rPr lang="en-IN" sz="2400" dirty="0"/>
              <a:t>        </a:t>
            </a:r>
            <a:r>
              <a:rPr lang="en-IN" sz="2400" dirty="0" err="1"/>
              <a:t>panel.add</a:t>
            </a:r>
            <a:r>
              <a:rPr lang="en-IN" sz="2400" dirty="0"/>
              <a:t>(btn4,cst);</a:t>
            </a:r>
          </a:p>
          <a:p>
            <a:r>
              <a:rPr lang="en-IN" sz="2400" dirty="0"/>
              <a:t>        // add button 5 to the panel</a:t>
            </a:r>
          </a:p>
          <a:p>
            <a:r>
              <a:rPr lang="en-IN" sz="2400" dirty="0"/>
              <a:t>        </a:t>
            </a:r>
            <a:r>
              <a:rPr lang="en-IN" sz="2400" dirty="0" err="1"/>
              <a:t>cst.fill</a:t>
            </a:r>
            <a:r>
              <a:rPr lang="en-IN" sz="2400" dirty="0"/>
              <a:t> = </a:t>
            </a:r>
            <a:r>
              <a:rPr lang="en-IN" sz="2400" dirty="0" err="1"/>
              <a:t>GridBagConstraints.HORIZONTAL</a:t>
            </a:r>
            <a:r>
              <a:rPr lang="en-IN" sz="2400" dirty="0"/>
              <a:t>;</a:t>
            </a:r>
          </a:p>
          <a:p>
            <a:endParaRPr lang="en-IN" sz="2400" dirty="0"/>
          </a:p>
        </p:txBody>
      </p:sp>
      <p:sp>
        <p:nvSpPr>
          <p:cNvPr id="4" name="Rectangle 3">
            <a:extLst>
              <a:ext uri="{FF2B5EF4-FFF2-40B4-BE49-F238E27FC236}">
                <a16:creationId xmlns:a16="http://schemas.microsoft.com/office/drawing/2014/main" id="{1A167799-652B-436D-AFA2-038A8EEBDC19}"/>
              </a:ext>
            </a:extLst>
          </p:cNvPr>
          <p:cNvSpPr/>
          <p:nvPr/>
        </p:nvSpPr>
        <p:spPr>
          <a:xfrm>
            <a:off x="6096000" y="1166842"/>
            <a:ext cx="5850194" cy="415498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IN" sz="2400" dirty="0"/>
              <a:t>	</a:t>
            </a:r>
            <a:r>
              <a:rPr lang="en-IN" sz="2400" dirty="0" err="1"/>
              <a:t>cst.gridx</a:t>
            </a:r>
            <a:r>
              <a:rPr lang="en-IN" sz="2400" dirty="0"/>
              <a:t> = 2;</a:t>
            </a:r>
          </a:p>
          <a:p>
            <a:r>
              <a:rPr lang="en-IN" sz="2400" dirty="0"/>
              <a:t>	</a:t>
            </a:r>
            <a:r>
              <a:rPr lang="en-IN" sz="2400" dirty="0" err="1"/>
              <a:t>cst.gridwidth</a:t>
            </a:r>
            <a:r>
              <a:rPr lang="en-IN" sz="2400" dirty="0"/>
              <a:t> = 1;   </a:t>
            </a:r>
          </a:p>
          <a:p>
            <a:r>
              <a:rPr lang="en-IN" sz="2400" dirty="0"/>
              <a:t>	</a:t>
            </a:r>
            <a:r>
              <a:rPr lang="en-IN" sz="2400" dirty="0" err="1"/>
              <a:t>cst.gridy</a:t>
            </a:r>
            <a:r>
              <a:rPr lang="en-IN" sz="2400" dirty="0"/>
              <a:t> = 2;       //third row</a:t>
            </a:r>
          </a:p>
          <a:p>
            <a:r>
              <a:rPr lang="en-IN" sz="2400" dirty="0"/>
              <a:t>        </a:t>
            </a:r>
            <a:r>
              <a:rPr lang="en-IN" sz="2400" dirty="0" err="1"/>
              <a:t>panel.add</a:t>
            </a:r>
            <a:r>
              <a:rPr lang="en-IN" sz="2400" dirty="0"/>
              <a:t>(btn5,cst);</a:t>
            </a:r>
          </a:p>
          <a:p>
            <a:r>
              <a:rPr lang="en-IN" sz="2400" dirty="0"/>
              <a:t>        </a:t>
            </a:r>
            <a:r>
              <a:rPr lang="en-IN" sz="2400" dirty="0" err="1"/>
              <a:t>frame.setDefaultCloseOperation</a:t>
            </a:r>
            <a:r>
              <a:rPr lang="en-IN" sz="2400" dirty="0"/>
              <a:t>(</a:t>
            </a:r>
            <a:r>
              <a:rPr lang="en-IN" sz="2400" dirty="0" err="1"/>
              <a:t>JFrame.EXIT_ON_CLOSE</a:t>
            </a:r>
            <a:r>
              <a:rPr lang="en-IN" sz="2400" dirty="0"/>
              <a:t>);</a:t>
            </a:r>
          </a:p>
          <a:p>
            <a:r>
              <a:rPr lang="en-IN" sz="2400" dirty="0"/>
              <a:t>        </a:t>
            </a:r>
            <a:r>
              <a:rPr lang="en-IN" sz="2400" dirty="0" err="1"/>
              <a:t>frame.setSize</a:t>
            </a:r>
            <a:r>
              <a:rPr lang="en-IN" sz="2400" dirty="0"/>
              <a:t>(300,200);</a:t>
            </a:r>
          </a:p>
          <a:p>
            <a:r>
              <a:rPr lang="en-IN" sz="2400" dirty="0"/>
              <a:t>        </a:t>
            </a:r>
            <a:r>
              <a:rPr lang="en-IN" sz="2400" dirty="0" err="1"/>
              <a:t>frame.getContentPane</a:t>
            </a:r>
            <a:r>
              <a:rPr lang="en-IN" sz="2400" dirty="0"/>
              <a:t>().add(panel);</a:t>
            </a:r>
          </a:p>
          <a:p>
            <a:r>
              <a:rPr lang="en-IN" sz="2400" dirty="0"/>
              <a:t>        </a:t>
            </a:r>
            <a:r>
              <a:rPr lang="en-IN" sz="2400" dirty="0" err="1"/>
              <a:t>frame.setVisible</a:t>
            </a:r>
            <a:r>
              <a:rPr lang="en-IN" sz="2400" dirty="0"/>
              <a:t>(true);</a:t>
            </a:r>
          </a:p>
          <a:p>
            <a:r>
              <a:rPr lang="en-IN" sz="2400" dirty="0"/>
              <a:t>    }}</a:t>
            </a:r>
          </a:p>
        </p:txBody>
      </p:sp>
    </p:spTree>
    <p:extLst>
      <p:ext uri="{BB962C8B-B14F-4D97-AF65-F5344CB8AC3E}">
        <p14:creationId xmlns:p14="http://schemas.microsoft.com/office/powerpoint/2010/main" val="2554889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GridBagLayout">
            <a:extLst>
              <a:ext uri="{FF2B5EF4-FFF2-40B4-BE49-F238E27FC236}">
                <a16:creationId xmlns:a16="http://schemas.microsoft.com/office/drawing/2014/main" id="{159D3BE4-954E-4430-813E-9285CBF1D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762000"/>
            <a:ext cx="6400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219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59706" y="701779"/>
            <a:ext cx="7272589" cy="5454443"/>
          </a:xfrm>
          <a:prstGeom prst="rect">
            <a:avLst/>
          </a:prstGeom>
        </p:spPr>
      </p:pic>
      <p:pic>
        <p:nvPicPr>
          <p:cNvPr id="3" name="object 3"/>
          <p:cNvPicPr/>
          <p:nvPr/>
        </p:nvPicPr>
        <p:blipFill>
          <a:blip r:embed="rId3" cstate="print"/>
          <a:stretch>
            <a:fillRect/>
          </a:stretch>
        </p:blipFill>
        <p:spPr>
          <a:xfrm>
            <a:off x="2459185" y="701779"/>
            <a:ext cx="7273716" cy="817750"/>
          </a:xfrm>
          <a:prstGeom prst="rect">
            <a:avLst/>
          </a:prstGeom>
        </p:spPr>
      </p:pic>
      <p:pic>
        <p:nvPicPr>
          <p:cNvPr id="4" name="object 4"/>
          <p:cNvPicPr/>
          <p:nvPr/>
        </p:nvPicPr>
        <p:blipFill>
          <a:blip r:embed="rId4" cstate="print"/>
          <a:stretch>
            <a:fillRect/>
          </a:stretch>
        </p:blipFill>
        <p:spPr>
          <a:xfrm>
            <a:off x="4583301" y="2378112"/>
            <a:ext cx="5028996" cy="919981"/>
          </a:xfrm>
          <a:prstGeom prst="rect">
            <a:avLst/>
          </a:prstGeom>
        </p:spPr>
      </p:pic>
    </p:spTree>
    <p:extLst>
      <p:ext uri="{BB962C8B-B14F-4D97-AF65-F5344CB8AC3E}">
        <p14:creationId xmlns:p14="http://schemas.microsoft.com/office/powerpoint/2010/main" val="29407671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59706" y="701779"/>
            <a:ext cx="7272589" cy="5454443"/>
          </a:xfrm>
          <a:prstGeom prst="rect">
            <a:avLst/>
          </a:prstGeom>
        </p:spPr>
      </p:pic>
      <p:pic>
        <p:nvPicPr>
          <p:cNvPr id="3" name="object 3"/>
          <p:cNvPicPr/>
          <p:nvPr/>
        </p:nvPicPr>
        <p:blipFill>
          <a:blip r:embed="rId3" cstate="print"/>
          <a:stretch>
            <a:fillRect/>
          </a:stretch>
        </p:blipFill>
        <p:spPr>
          <a:xfrm>
            <a:off x="2459185" y="701779"/>
            <a:ext cx="7273716" cy="817750"/>
          </a:xfrm>
          <a:prstGeom prst="rect">
            <a:avLst/>
          </a:prstGeom>
        </p:spPr>
      </p:pic>
      <p:sp>
        <p:nvSpPr>
          <p:cNvPr id="4" name="object 4"/>
          <p:cNvSpPr txBox="1">
            <a:spLocks noGrp="1"/>
          </p:cNvSpPr>
          <p:nvPr>
            <p:ph type="title"/>
          </p:nvPr>
        </p:nvSpPr>
        <p:spPr>
          <a:xfrm>
            <a:off x="2813476" y="877463"/>
            <a:ext cx="2326218" cy="496349"/>
          </a:xfrm>
          <a:prstGeom prst="rect">
            <a:avLst/>
          </a:prstGeom>
        </p:spPr>
        <p:txBody>
          <a:bodyPr vert="horz" wrap="square" lIns="0" tIns="11616" rIns="0" bIns="0" rtlCol="0" anchor="ctr">
            <a:spAutoFit/>
          </a:bodyPr>
          <a:lstStyle/>
          <a:p>
            <a:pPr marL="10102">
              <a:spcBef>
                <a:spcPts val="92"/>
              </a:spcBef>
            </a:pPr>
            <a:r>
              <a:rPr dirty="0">
                <a:solidFill>
                  <a:srgbClr val="FF0000"/>
                </a:solidFill>
              </a:rPr>
              <a:t>I</a:t>
            </a:r>
            <a:r>
              <a:rPr spc="-35" dirty="0">
                <a:solidFill>
                  <a:srgbClr val="FF0000"/>
                </a:solidFill>
              </a:rPr>
              <a:t>n</a:t>
            </a:r>
            <a:r>
              <a:rPr dirty="0">
                <a:solidFill>
                  <a:srgbClr val="FF0000"/>
                </a:solidFill>
              </a:rPr>
              <a:t>t</a:t>
            </a:r>
            <a:r>
              <a:rPr spc="-48" dirty="0">
                <a:solidFill>
                  <a:srgbClr val="FF0000"/>
                </a:solidFill>
              </a:rPr>
              <a:t>r</a:t>
            </a:r>
            <a:r>
              <a:rPr dirty="0">
                <a:solidFill>
                  <a:srgbClr val="FF0000"/>
                </a:solidFill>
              </a:rPr>
              <a:t>odu</a:t>
            </a:r>
            <a:r>
              <a:rPr spc="12" dirty="0">
                <a:solidFill>
                  <a:srgbClr val="FF0000"/>
                </a:solidFill>
              </a:rPr>
              <a:t>c</a:t>
            </a:r>
            <a:r>
              <a:rPr spc="4" dirty="0">
                <a:solidFill>
                  <a:srgbClr val="FF0000"/>
                </a:solidFill>
              </a:rPr>
              <a:t>tion</a:t>
            </a:r>
          </a:p>
        </p:txBody>
      </p:sp>
      <p:sp>
        <p:nvSpPr>
          <p:cNvPr id="5" name="object 5"/>
          <p:cNvSpPr txBox="1"/>
          <p:nvPr/>
        </p:nvSpPr>
        <p:spPr>
          <a:xfrm>
            <a:off x="2764752" y="1688529"/>
            <a:ext cx="6730681" cy="4196214"/>
          </a:xfrm>
          <a:prstGeom prst="rect">
            <a:avLst/>
          </a:prstGeom>
        </p:spPr>
        <p:txBody>
          <a:bodyPr vert="horz" wrap="square" lIns="0" tIns="10606" rIns="0" bIns="0" rtlCol="0">
            <a:spAutoFit/>
          </a:bodyPr>
          <a:lstStyle/>
          <a:p>
            <a:pPr marL="228288" marR="4041" indent="-218690" algn="just" defTabSz="727285">
              <a:spcBef>
                <a:spcPts val="83"/>
              </a:spcBef>
              <a:buClr>
                <a:srgbClr val="0AD0D9"/>
              </a:buClr>
              <a:buSzPct val="94642"/>
              <a:buFont typeface="Segoe UI Symbol"/>
              <a:buChar char="⚫"/>
              <a:tabLst>
                <a:tab pos="228792" algn="l"/>
              </a:tabLst>
            </a:pPr>
            <a:r>
              <a:rPr sz="2227" dirty="0">
                <a:solidFill>
                  <a:srgbClr val="C00000"/>
                </a:solidFill>
                <a:latin typeface="Times New Roman"/>
                <a:cs typeface="Times New Roman"/>
              </a:rPr>
              <a:t>JDBC </a:t>
            </a:r>
            <a:r>
              <a:rPr sz="2227" spc="-4" dirty="0">
                <a:solidFill>
                  <a:srgbClr val="C00000"/>
                </a:solidFill>
                <a:latin typeface="Times New Roman"/>
                <a:cs typeface="Times New Roman"/>
              </a:rPr>
              <a:t>stands </a:t>
            </a:r>
            <a:r>
              <a:rPr sz="2227" spc="4" dirty="0">
                <a:solidFill>
                  <a:srgbClr val="C00000"/>
                </a:solidFill>
                <a:latin typeface="Times New Roman"/>
                <a:cs typeface="Times New Roman"/>
              </a:rPr>
              <a:t>for </a:t>
            </a:r>
            <a:r>
              <a:rPr sz="2227" b="1" spc="-4" dirty="0">
                <a:solidFill>
                  <a:srgbClr val="C00000"/>
                </a:solidFill>
                <a:latin typeface="Times New Roman"/>
                <a:cs typeface="Times New Roman"/>
              </a:rPr>
              <a:t>J</a:t>
            </a:r>
            <a:r>
              <a:rPr sz="2227" spc="-4" dirty="0">
                <a:solidFill>
                  <a:srgbClr val="C00000"/>
                </a:solidFill>
                <a:latin typeface="Times New Roman"/>
                <a:cs typeface="Times New Roman"/>
              </a:rPr>
              <a:t>ava </a:t>
            </a:r>
            <a:r>
              <a:rPr sz="2227" b="1" spc="-4" dirty="0">
                <a:solidFill>
                  <a:srgbClr val="C00000"/>
                </a:solidFill>
                <a:latin typeface="Times New Roman"/>
                <a:cs typeface="Times New Roman"/>
              </a:rPr>
              <a:t>D</a:t>
            </a:r>
            <a:r>
              <a:rPr sz="2227" spc="-4" dirty="0">
                <a:solidFill>
                  <a:srgbClr val="C00000"/>
                </a:solidFill>
                <a:latin typeface="Times New Roman"/>
                <a:cs typeface="Times New Roman"/>
              </a:rPr>
              <a:t>ata</a:t>
            </a:r>
            <a:r>
              <a:rPr sz="2227" b="1" spc="-4" dirty="0">
                <a:solidFill>
                  <a:srgbClr val="C00000"/>
                </a:solidFill>
                <a:latin typeface="Times New Roman"/>
                <a:cs typeface="Times New Roman"/>
              </a:rPr>
              <a:t>b</a:t>
            </a:r>
            <a:r>
              <a:rPr sz="2227" spc="-4" dirty="0">
                <a:solidFill>
                  <a:srgbClr val="C00000"/>
                </a:solidFill>
                <a:latin typeface="Times New Roman"/>
                <a:cs typeface="Times New Roman"/>
              </a:rPr>
              <a:t>ase </a:t>
            </a:r>
            <a:r>
              <a:rPr sz="2227" b="1" spc="-16" dirty="0">
                <a:solidFill>
                  <a:srgbClr val="C00000"/>
                </a:solidFill>
                <a:latin typeface="Times New Roman"/>
                <a:cs typeface="Times New Roman"/>
              </a:rPr>
              <a:t>C</a:t>
            </a:r>
            <a:r>
              <a:rPr sz="2227" spc="-16" dirty="0">
                <a:solidFill>
                  <a:srgbClr val="C00000"/>
                </a:solidFill>
                <a:latin typeface="Times New Roman"/>
                <a:cs typeface="Times New Roman"/>
              </a:rPr>
              <a:t>onnectivity, </a:t>
            </a:r>
            <a:r>
              <a:rPr sz="2227" spc="4" dirty="0">
                <a:solidFill>
                  <a:srgbClr val="C00000"/>
                </a:solidFill>
                <a:latin typeface="Times New Roman"/>
                <a:cs typeface="Times New Roman"/>
              </a:rPr>
              <a:t>which is </a:t>
            </a:r>
            <a:r>
              <a:rPr sz="2227" dirty="0">
                <a:solidFill>
                  <a:srgbClr val="C00000"/>
                </a:solidFill>
                <a:latin typeface="Times New Roman"/>
                <a:cs typeface="Times New Roman"/>
              </a:rPr>
              <a:t>a </a:t>
            </a:r>
            <a:r>
              <a:rPr sz="2227" spc="4" dirty="0">
                <a:solidFill>
                  <a:srgbClr val="C00000"/>
                </a:solidFill>
                <a:latin typeface="Times New Roman"/>
                <a:cs typeface="Times New Roman"/>
              </a:rPr>
              <a:t> </a:t>
            </a:r>
            <a:r>
              <a:rPr sz="2227" dirty="0">
                <a:solidFill>
                  <a:srgbClr val="C00000"/>
                </a:solidFill>
                <a:latin typeface="Times New Roman"/>
                <a:cs typeface="Times New Roman"/>
              </a:rPr>
              <a:t>standard </a:t>
            </a:r>
            <a:r>
              <a:rPr sz="2227" spc="-4" dirty="0">
                <a:solidFill>
                  <a:srgbClr val="C00000"/>
                </a:solidFill>
                <a:latin typeface="Times New Roman"/>
                <a:cs typeface="Times New Roman"/>
              </a:rPr>
              <a:t>Java </a:t>
            </a:r>
            <a:r>
              <a:rPr sz="2227" dirty="0">
                <a:solidFill>
                  <a:srgbClr val="C00000"/>
                </a:solidFill>
                <a:latin typeface="Times New Roman"/>
                <a:cs typeface="Times New Roman"/>
              </a:rPr>
              <a:t>API for </a:t>
            </a:r>
            <a:r>
              <a:rPr sz="2227" spc="-4" dirty="0">
                <a:solidFill>
                  <a:srgbClr val="C00000"/>
                </a:solidFill>
                <a:latin typeface="Times New Roman"/>
                <a:cs typeface="Times New Roman"/>
              </a:rPr>
              <a:t>database-independent connectivity </a:t>
            </a:r>
            <a:r>
              <a:rPr sz="2227" spc="-545" dirty="0">
                <a:solidFill>
                  <a:srgbClr val="C00000"/>
                </a:solidFill>
                <a:latin typeface="Times New Roman"/>
                <a:cs typeface="Times New Roman"/>
              </a:rPr>
              <a:t> </a:t>
            </a:r>
            <a:r>
              <a:rPr sz="2227" spc="-4" dirty="0">
                <a:solidFill>
                  <a:srgbClr val="C00000"/>
                </a:solidFill>
                <a:latin typeface="Times New Roman"/>
                <a:cs typeface="Times New Roman"/>
              </a:rPr>
              <a:t>between</a:t>
            </a:r>
            <a:r>
              <a:rPr sz="2227" dirty="0">
                <a:solidFill>
                  <a:srgbClr val="C00000"/>
                </a:solidFill>
                <a:latin typeface="Times New Roman"/>
                <a:cs typeface="Times New Roman"/>
              </a:rPr>
              <a:t> the</a:t>
            </a:r>
            <a:r>
              <a:rPr sz="2227" spc="4" dirty="0">
                <a:solidFill>
                  <a:srgbClr val="C00000"/>
                </a:solidFill>
                <a:latin typeface="Times New Roman"/>
                <a:cs typeface="Times New Roman"/>
              </a:rPr>
              <a:t> </a:t>
            </a:r>
            <a:r>
              <a:rPr sz="2227" dirty="0">
                <a:solidFill>
                  <a:srgbClr val="C00000"/>
                </a:solidFill>
                <a:latin typeface="Times New Roman"/>
                <a:cs typeface="Times New Roman"/>
              </a:rPr>
              <a:t>Java</a:t>
            </a:r>
            <a:r>
              <a:rPr sz="2227" spc="4" dirty="0">
                <a:solidFill>
                  <a:srgbClr val="C00000"/>
                </a:solidFill>
                <a:latin typeface="Times New Roman"/>
                <a:cs typeface="Times New Roman"/>
              </a:rPr>
              <a:t> </a:t>
            </a:r>
            <a:r>
              <a:rPr sz="2227" spc="-4" dirty="0">
                <a:solidFill>
                  <a:srgbClr val="C00000"/>
                </a:solidFill>
                <a:latin typeface="Times New Roman"/>
                <a:cs typeface="Times New Roman"/>
              </a:rPr>
              <a:t>programming</a:t>
            </a:r>
            <a:r>
              <a:rPr sz="2227" dirty="0">
                <a:solidFill>
                  <a:srgbClr val="C00000"/>
                </a:solidFill>
                <a:latin typeface="Times New Roman"/>
                <a:cs typeface="Times New Roman"/>
              </a:rPr>
              <a:t> language</a:t>
            </a:r>
            <a:r>
              <a:rPr sz="2227" spc="4" dirty="0">
                <a:solidFill>
                  <a:srgbClr val="C00000"/>
                </a:solidFill>
                <a:latin typeface="Times New Roman"/>
                <a:cs typeface="Times New Roman"/>
              </a:rPr>
              <a:t> and</a:t>
            </a:r>
            <a:r>
              <a:rPr sz="2227" spc="8" dirty="0">
                <a:solidFill>
                  <a:srgbClr val="C00000"/>
                </a:solidFill>
                <a:latin typeface="Times New Roman"/>
                <a:cs typeface="Times New Roman"/>
              </a:rPr>
              <a:t> </a:t>
            </a:r>
            <a:r>
              <a:rPr sz="2227" dirty="0">
                <a:solidFill>
                  <a:srgbClr val="C00000"/>
                </a:solidFill>
                <a:latin typeface="Times New Roman"/>
                <a:cs typeface="Times New Roman"/>
              </a:rPr>
              <a:t>a</a:t>
            </a:r>
            <a:r>
              <a:rPr sz="2227" spc="4" dirty="0">
                <a:solidFill>
                  <a:srgbClr val="C00000"/>
                </a:solidFill>
                <a:latin typeface="Times New Roman"/>
                <a:cs typeface="Times New Roman"/>
              </a:rPr>
              <a:t> </a:t>
            </a:r>
            <a:r>
              <a:rPr sz="2227" spc="-4" dirty="0">
                <a:solidFill>
                  <a:srgbClr val="C00000"/>
                </a:solidFill>
                <a:latin typeface="Times New Roman"/>
                <a:cs typeface="Times New Roman"/>
              </a:rPr>
              <a:t>wide </a:t>
            </a:r>
            <a:r>
              <a:rPr sz="2227" spc="-545" dirty="0">
                <a:solidFill>
                  <a:srgbClr val="C00000"/>
                </a:solidFill>
                <a:latin typeface="Times New Roman"/>
                <a:cs typeface="Times New Roman"/>
              </a:rPr>
              <a:t> </a:t>
            </a:r>
            <a:r>
              <a:rPr sz="2227" spc="4" dirty="0">
                <a:solidFill>
                  <a:srgbClr val="C00000"/>
                </a:solidFill>
                <a:latin typeface="Times New Roman"/>
                <a:cs typeface="Times New Roman"/>
              </a:rPr>
              <a:t>range</a:t>
            </a:r>
            <a:r>
              <a:rPr sz="2227" spc="-68" dirty="0">
                <a:solidFill>
                  <a:srgbClr val="C00000"/>
                </a:solidFill>
                <a:latin typeface="Times New Roman"/>
                <a:cs typeface="Times New Roman"/>
              </a:rPr>
              <a:t> </a:t>
            </a:r>
            <a:r>
              <a:rPr sz="2227" spc="4" dirty="0">
                <a:solidFill>
                  <a:srgbClr val="C00000"/>
                </a:solidFill>
                <a:latin typeface="Times New Roman"/>
                <a:cs typeface="Times New Roman"/>
              </a:rPr>
              <a:t>of</a:t>
            </a:r>
            <a:r>
              <a:rPr sz="2227" spc="-8" dirty="0">
                <a:solidFill>
                  <a:srgbClr val="C00000"/>
                </a:solidFill>
                <a:latin typeface="Times New Roman"/>
                <a:cs typeface="Times New Roman"/>
              </a:rPr>
              <a:t> </a:t>
            </a:r>
            <a:r>
              <a:rPr sz="2227" dirty="0">
                <a:solidFill>
                  <a:srgbClr val="C00000"/>
                </a:solidFill>
                <a:latin typeface="Times New Roman"/>
                <a:cs typeface="Times New Roman"/>
              </a:rPr>
              <a:t>databases</a:t>
            </a:r>
            <a:r>
              <a:rPr sz="2227" dirty="0">
                <a:solidFill>
                  <a:prstClr val="black"/>
                </a:solidFill>
                <a:latin typeface="Times New Roman"/>
                <a:cs typeface="Times New Roman"/>
              </a:rPr>
              <a:t>.</a:t>
            </a:r>
            <a:endParaRPr sz="2227">
              <a:solidFill>
                <a:prstClr val="black"/>
              </a:solidFill>
              <a:latin typeface="Times New Roman"/>
              <a:cs typeface="Times New Roman"/>
            </a:endParaRPr>
          </a:p>
          <a:p>
            <a:pPr defTabSz="727285">
              <a:buClr>
                <a:srgbClr val="0AD0D9"/>
              </a:buClr>
              <a:buFont typeface="Segoe UI Symbol"/>
              <a:buChar char="⚫"/>
            </a:pPr>
            <a:endParaRPr sz="3261">
              <a:solidFill>
                <a:prstClr val="black"/>
              </a:solidFill>
              <a:latin typeface="Times New Roman"/>
              <a:cs typeface="Times New Roman"/>
            </a:endParaRPr>
          </a:p>
          <a:p>
            <a:pPr marL="228288" marR="7070" indent="-218690" defTabSz="727285">
              <a:buClr>
                <a:srgbClr val="0AD0D9"/>
              </a:buClr>
              <a:buSzPct val="94642"/>
              <a:buFont typeface="Segoe UI Symbol"/>
              <a:buChar char="⚫"/>
              <a:tabLst>
                <a:tab pos="228792" algn="l"/>
                <a:tab pos="790924" algn="l"/>
                <a:tab pos="1603058" algn="l"/>
                <a:tab pos="2478832" algn="l"/>
                <a:tab pos="3542993" algn="l"/>
                <a:tab pos="4231894" algn="l"/>
                <a:tab pos="4685437" algn="l"/>
                <a:tab pos="5325854" algn="l"/>
                <a:tab pos="5684950" algn="l"/>
                <a:tab pos="6150111" algn="l"/>
              </a:tabLst>
            </a:pPr>
            <a:r>
              <a:rPr sz="2227" spc="-8" dirty="0">
                <a:solidFill>
                  <a:srgbClr val="00AFEF"/>
                </a:solidFill>
                <a:latin typeface="Times New Roman"/>
                <a:cs typeface="Times New Roman"/>
              </a:rPr>
              <a:t>T</a:t>
            </a:r>
            <a:r>
              <a:rPr sz="2227" spc="12" dirty="0">
                <a:solidFill>
                  <a:srgbClr val="00AFEF"/>
                </a:solidFill>
                <a:latin typeface="Times New Roman"/>
                <a:cs typeface="Times New Roman"/>
              </a:rPr>
              <a:t>h</a:t>
            </a:r>
            <a:r>
              <a:rPr sz="2227" dirty="0">
                <a:solidFill>
                  <a:srgbClr val="00AFEF"/>
                </a:solidFill>
                <a:latin typeface="Times New Roman"/>
                <a:cs typeface="Times New Roman"/>
              </a:rPr>
              <a:t>e	</a:t>
            </a:r>
            <a:r>
              <a:rPr sz="2227" spc="8" dirty="0">
                <a:solidFill>
                  <a:srgbClr val="00AFEF"/>
                </a:solidFill>
                <a:latin typeface="Times New Roman"/>
                <a:cs typeface="Times New Roman"/>
              </a:rPr>
              <a:t>J</a:t>
            </a:r>
            <a:r>
              <a:rPr sz="2227" spc="-8" dirty="0">
                <a:solidFill>
                  <a:srgbClr val="00AFEF"/>
                </a:solidFill>
                <a:latin typeface="Times New Roman"/>
                <a:cs typeface="Times New Roman"/>
              </a:rPr>
              <a:t>D</a:t>
            </a:r>
            <a:r>
              <a:rPr sz="2227" spc="4" dirty="0">
                <a:solidFill>
                  <a:srgbClr val="00AFEF"/>
                </a:solidFill>
                <a:latin typeface="Times New Roman"/>
                <a:cs typeface="Times New Roman"/>
              </a:rPr>
              <a:t>BC</a:t>
            </a:r>
            <a:r>
              <a:rPr sz="2227" dirty="0">
                <a:solidFill>
                  <a:srgbClr val="00AFEF"/>
                </a:solidFill>
                <a:latin typeface="Times New Roman"/>
                <a:cs typeface="Times New Roman"/>
              </a:rPr>
              <a:t>	</a:t>
            </a:r>
            <a:r>
              <a:rPr sz="2227" spc="8" dirty="0">
                <a:solidFill>
                  <a:srgbClr val="00AFEF"/>
                </a:solidFill>
                <a:latin typeface="Times New Roman"/>
                <a:cs typeface="Times New Roman"/>
              </a:rPr>
              <a:t>l</a:t>
            </a:r>
            <a:r>
              <a:rPr sz="2227" spc="-12" dirty="0">
                <a:solidFill>
                  <a:srgbClr val="00AFEF"/>
                </a:solidFill>
                <a:latin typeface="Times New Roman"/>
                <a:cs typeface="Times New Roman"/>
              </a:rPr>
              <a:t>i</a:t>
            </a:r>
            <a:r>
              <a:rPr sz="2227" spc="12" dirty="0">
                <a:solidFill>
                  <a:srgbClr val="00AFEF"/>
                </a:solidFill>
                <a:latin typeface="Times New Roman"/>
                <a:cs typeface="Times New Roman"/>
              </a:rPr>
              <a:t>b</a:t>
            </a:r>
            <a:r>
              <a:rPr sz="2227" dirty="0">
                <a:solidFill>
                  <a:srgbClr val="00AFEF"/>
                </a:solidFill>
                <a:latin typeface="Times New Roman"/>
                <a:cs typeface="Times New Roman"/>
              </a:rPr>
              <a:t>rary	</a:t>
            </a:r>
            <a:r>
              <a:rPr sz="2227" spc="8" dirty="0">
                <a:solidFill>
                  <a:srgbClr val="00AFEF"/>
                </a:solidFill>
                <a:latin typeface="Times New Roman"/>
                <a:cs typeface="Times New Roman"/>
              </a:rPr>
              <a:t>i</a:t>
            </a:r>
            <a:r>
              <a:rPr sz="2227" spc="-8" dirty="0">
                <a:solidFill>
                  <a:srgbClr val="00AFEF"/>
                </a:solidFill>
                <a:latin typeface="Times New Roman"/>
                <a:cs typeface="Times New Roman"/>
              </a:rPr>
              <a:t>n</a:t>
            </a:r>
            <a:r>
              <a:rPr sz="2227" dirty="0">
                <a:solidFill>
                  <a:srgbClr val="00AFEF"/>
                </a:solidFill>
                <a:latin typeface="Times New Roman"/>
                <a:cs typeface="Times New Roman"/>
              </a:rPr>
              <a:t>clud</a:t>
            </a:r>
            <a:r>
              <a:rPr sz="2227" spc="-24" dirty="0">
                <a:solidFill>
                  <a:srgbClr val="00AFEF"/>
                </a:solidFill>
                <a:latin typeface="Times New Roman"/>
                <a:cs typeface="Times New Roman"/>
              </a:rPr>
              <a:t>e</a:t>
            </a:r>
            <a:r>
              <a:rPr sz="2227" dirty="0">
                <a:solidFill>
                  <a:srgbClr val="00AFEF"/>
                </a:solidFill>
                <a:latin typeface="Times New Roman"/>
                <a:cs typeface="Times New Roman"/>
              </a:rPr>
              <a:t>s	</a:t>
            </a:r>
            <a:r>
              <a:rPr sz="2227" spc="-8" dirty="0">
                <a:solidFill>
                  <a:srgbClr val="00AFEF"/>
                </a:solidFill>
                <a:latin typeface="Times New Roman"/>
                <a:cs typeface="Times New Roman"/>
              </a:rPr>
              <a:t>A</a:t>
            </a:r>
            <a:r>
              <a:rPr sz="2227" dirty="0">
                <a:solidFill>
                  <a:srgbClr val="00AFEF"/>
                </a:solidFill>
                <a:latin typeface="Times New Roman"/>
                <a:cs typeface="Times New Roman"/>
              </a:rPr>
              <a:t>PIs	f</a:t>
            </a:r>
            <a:r>
              <a:rPr sz="2227" spc="12" dirty="0">
                <a:solidFill>
                  <a:srgbClr val="00AFEF"/>
                </a:solidFill>
                <a:latin typeface="Times New Roman"/>
                <a:cs typeface="Times New Roman"/>
              </a:rPr>
              <a:t>o</a:t>
            </a:r>
            <a:r>
              <a:rPr sz="2227" dirty="0">
                <a:solidFill>
                  <a:srgbClr val="00AFEF"/>
                </a:solidFill>
                <a:latin typeface="Times New Roman"/>
                <a:cs typeface="Times New Roman"/>
              </a:rPr>
              <a:t>r	ea</a:t>
            </a:r>
            <a:r>
              <a:rPr sz="2227" spc="-16" dirty="0">
                <a:solidFill>
                  <a:srgbClr val="00AFEF"/>
                </a:solidFill>
                <a:latin typeface="Times New Roman"/>
                <a:cs typeface="Times New Roman"/>
              </a:rPr>
              <a:t>c</a:t>
            </a:r>
            <a:r>
              <a:rPr sz="2227" spc="4" dirty="0">
                <a:solidFill>
                  <a:srgbClr val="00AFEF"/>
                </a:solidFill>
                <a:latin typeface="Times New Roman"/>
                <a:cs typeface="Times New Roman"/>
              </a:rPr>
              <a:t>h</a:t>
            </a:r>
            <a:r>
              <a:rPr sz="2227" dirty="0">
                <a:solidFill>
                  <a:srgbClr val="00AFEF"/>
                </a:solidFill>
                <a:latin typeface="Times New Roman"/>
                <a:cs typeface="Times New Roman"/>
              </a:rPr>
              <a:t>	</a:t>
            </a:r>
            <a:r>
              <a:rPr sz="2227" spc="12" dirty="0">
                <a:solidFill>
                  <a:srgbClr val="00AFEF"/>
                </a:solidFill>
                <a:latin typeface="Times New Roman"/>
                <a:cs typeface="Times New Roman"/>
              </a:rPr>
              <a:t>o</a:t>
            </a:r>
            <a:r>
              <a:rPr sz="2227" dirty="0">
                <a:solidFill>
                  <a:srgbClr val="00AFEF"/>
                </a:solidFill>
                <a:latin typeface="Times New Roman"/>
                <a:cs typeface="Times New Roman"/>
              </a:rPr>
              <a:t>f	</a:t>
            </a:r>
            <a:r>
              <a:rPr sz="2227" spc="-12" dirty="0">
                <a:solidFill>
                  <a:srgbClr val="00AFEF"/>
                </a:solidFill>
                <a:latin typeface="Times New Roman"/>
                <a:cs typeface="Times New Roman"/>
              </a:rPr>
              <a:t>t</a:t>
            </a:r>
            <a:r>
              <a:rPr sz="2227" spc="12" dirty="0">
                <a:solidFill>
                  <a:srgbClr val="00AFEF"/>
                </a:solidFill>
                <a:latin typeface="Times New Roman"/>
                <a:cs typeface="Times New Roman"/>
              </a:rPr>
              <a:t>h</a:t>
            </a:r>
            <a:r>
              <a:rPr sz="2227" dirty="0">
                <a:solidFill>
                  <a:srgbClr val="00AFEF"/>
                </a:solidFill>
                <a:latin typeface="Times New Roman"/>
                <a:cs typeface="Times New Roman"/>
              </a:rPr>
              <a:t>e	</a:t>
            </a:r>
            <a:r>
              <a:rPr sz="2227" spc="8" dirty="0">
                <a:solidFill>
                  <a:srgbClr val="00AFEF"/>
                </a:solidFill>
                <a:latin typeface="Times New Roman"/>
                <a:cs typeface="Times New Roman"/>
              </a:rPr>
              <a:t>t</a:t>
            </a:r>
            <a:r>
              <a:rPr sz="2227" spc="-20" dirty="0">
                <a:solidFill>
                  <a:srgbClr val="00AFEF"/>
                </a:solidFill>
                <a:latin typeface="Times New Roman"/>
                <a:cs typeface="Times New Roman"/>
              </a:rPr>
              <a:t>a</a:t>
            </a:r>
            <a:r>
              <a:rPr sz="2227" spc="8" dirty="0">
                <a:solidFill>
                  <a:srgbClr val="00AFEF"/>
                </a:solidFill>
                <a:latin typeface="Times New Roman"/>
                <a:cs typeface="Times New Roman"/>
              </a:rPr>
              <a:t>s</a:t>
            </a:r>
            <a:r>
              <a:rPr sz="2227" spc="-8" dirty="0">
                <a:solidFill>
                  <a:srgbClr val="00AFEF"/>
                </a:solidFill>
                <a:latin typeface="Times New Roman"/>
                <a:cs typeface="Times New Roman"/>
              </a:rPr>
              <a:t>k</a:t>
            </a:r>
            <a:r>
              <a:rPr sz="2227" dirty="0">
                <a:solidFill>
                  <a:srgbClr val="00AFEF"/>
                </a:solidFill>
                <a:latin typeface="Times New Roman"/>
                <a:cs typeface="Times New Roman"/>
              </a:rPr>
              <a:t>s  </a:t>
            </a:r>
            <a:r>
              <a:rPr sz="2227" spc="-4" dirty="0">
                <a:solidFill>
                  <a:srgbClr val="00AFEF"/>
                </a:solidFill>
                <a:latin typeface="Times New Roman"/>
                <a:cs typeface="Times New Roman"/>
              </a:rPr>
              <a:t>commonly</a:t>
            </a:r>
            <a:r>
              <a:rPr sz="2227" spc="-20" dirty="0">
                <a:solidFill>
                  <a:srgbClr val="00AFEF"/>
                </a:solidFill>
                <a:latin typeface="Times New Roman"/>
                <a:cs typeface="Times New Roman"/>
              </a:rPr>
              <a:t> </a:t>
            </a:r>
            <a:r>
              <a:rPr sz="2227" dirty="0">
                <a:solidFill>
                  <a:srgbClr val="00AFEF"/>
                </a:solidFill>
                <a:latin typeface="Times New Roman"/>
                <a:cs typeface="Times New Roman"/>
              </a:rPr>
              <a:t>associated</a:t>
            </a:r>
            <a:r>
              <a:rPr sz="2227" spc="-80" dirty="0">
                <a:solidFill>
                  <a:srgbClr val="00AFEF"/>
                </a:solidFill>
                <a:latin typeface="Times New Roman"/>
                <a:cs typeface="Times New Roman"/>
              </a:rPr>
              <a:t> </a:t>
            </a:r>
            <a:r>
              <a:rPr sz="2227" spc="4" dirty="0">
                <a:solidFill>
                  <a:srgbClr val="00AFEF"/>
                </a:solidFill>
                <a:latin typeface="Times New Roman"/>
                <a:cs typeface="Times New Roman"/>
              </a:rPr>
              <a:t>with</a:t>
            </a:r>
            <a:r>
              <a:rPr sz="2227" spc="-35" dirty="0">
                <a:solidFill>
                  <a:srgbClr val="00AFEF"/>
                </a:solidFill>
                <a:latin typeface="Times New Roman"/>
                <a:cs typeface="Times New Roman"/>
              </a:rPr>
              <a:t> </a:t>
            </a:r>
            <a:r>
              <a:rPr sz="2227" spc="4" dirty="0">
                <a:solidFill>
                  <a:srgbClr val="00AFEF"/>
                </a:solidFill>
                <a:latin typeface="Times New Roman"/>
                <a:cs typeface="Times New Roman"/>
              </a:rPr>
              <a:t>database</a:t>
            </a:r>
            <a:r>
              <a:rPr sz="2227" spc="-83" dirty="0">
                <a:solidFill>
                  <a:srgbClr val="00AFEF"/>
                </a:solidFill>
                <a:latin typeface="Times New Roman"/>
                <a:cs typeface="Times New Roman"/>
              </a:rPr>
              <a:t> </a:t>
            </a:r>
            <a:r>
              <a:rPr sz="2227" spc="4" dirty="0">
                <a:solidFill>
                  <a:srgbClr val="00AFEF"/>
                </a:solidFill>
                <a:latin typeface="Times New Roman"/>
                <a:cs typeface="Times New Roman"/>
              </a:rPr>
              <a:t>usage</a:t>
            </a:r>
            <a:r>
              <a:rPr sz="2227" spc="4" dirty="0">
                <a:solidFill>
                  <a:prstClr val="black"/>
                </a:solidFill>
                <a:latin typeface="Times New Roman"/>
                <a:cs typeface="Times New Roman"/>
              </a:rPr>
              <a:t>:</a:t>
            </a:r>
            <a:endParaRPr sz="2227">
              <a:solidFill>
                <a:prstClr val="black"/>
              </a:solidFill>
              <a:latin typeface="Times New Roman"/>
              <a:cs typeface="Times New Roman"/>
            </a:endParaRPr>
          </a:p>
          <a:p>
            <a:pPr marL="228288" indent="-218690" defTabSz="727285">
              <a:spcBef>
                <a:spcPts val="537"/>
              </a:spcBef>
              <a:buClr>
                <a:srgbClr val="0AD0D9"/>
              </a:buClr>
              <a:buSzPct val="91071"/>
              <a:buFont typeface="Wingdings"/>
              <a:buChar char=""/>
              <a:tabLst>
                <a:tab pos="228792" algn="l"/>
              </a:tabLst>
            </a:pPr>
            <a:r>
              <a:rPr sz="2227" spc="4" dirty="0">
                <a:solidFill>
                  <a:srgbClr val="00AF50"/>
                </a:solidFill>
                <a:latin typeface="Times New Roman"/>
                <a:cs typeface="Times New Roman"/>
              </a:rPr>
              <a:t>Making</a:t>
            </a:r>
            <a:r>
              <a:rPr sz="2227" spc="-72" dirty="0">
                <a:solidFill>
                  <a:srgbClr val="00AF50"/>
                </a:solidFill>
                <a:latin typeface="Times New Roman"/>
                <a:cs typeface="Times New Roman"/>
              </a:rPr>
              <a:t> </a:t>
            </a:r>
            <a:r>
              <a:rPr sz="2227" dirty="0">
                <a:solidFill>
                  <a:srgbClr val="00AF50"/>
                </a:solidFill>
                <a:latin typeface="Times New Roman"/>
                <a:cs typeface="Times New Roman"/>
              </a:rPr>
              <a:t>a</a:t>
            </a:r>
            <a:r>
              <a:rPr sz="2227" spc="-28" dirty="0">
                <a:solidFill>
                  <a:srgbClr val="00AF50"/>
                </a:solidFill>
                <a:latin typeface="Times New Roman"/>
                <a:cs typeface="Times New Roman"/>
              </a:rPr>
              <a:t> </a:t>
            </a:r>
            <a:r>
              <a:rPr sz="2227" spc="4" dirty="0">
                <a:solidFill>
                  <a:srgbClr val="00AF50"/>
                </a:solidFill>
                <a:latin typeface="Times New Roman"/>
                <a:cs typeface="Times New Roman"/>
              </a:rPr>
              <a:t>connection</a:t>
            </a:r>
            <a:r>
              <a:rPr sz="2227" spc="-16" dirty="0">
                <a:solidFill>
                  <a:srgbClr val="00AF50"/>
                </a:solidFill>
                <a:latin typeface="Times New Roman"/>
                <a:cs typeface="Times New Roman"/>
              </a:rPr>
              <a:t> </a:t>
            </a:r>
            <a:r>
              <a:rPr sz="2227" spc="4" dirty="0">
                <a:solidFill>
                  <a:srgbClr val="00AF50"/>
                </a:solidFill>
                <a:latin typeface="Times New Roman"/>
                <a:cs typeface="Times New Roman"/>
              </a:rPr>
              <a:t>to</a:t>
            </a:r>
            <a:r>
              <a:rPr sz="2227" spc="-91" dirty="0">
                <a:solidFill>
                  <a:srgbClr val="00AF50"/>
                </a:solidFill>
                <a:latin typeface="Times New Roman"/>
                <a:cs typeface="Times New Roman"/>
              </a:rPr>
              <a:t> </a:t>
            </a:r>
            <a:r>
              <a:rPr sz="2227" dirty="0">
                <a:solidFill>
                  <a:srgbClr val="00AF50"/>
                </a:solidFill>
                <a:latin typeface="Times New Roman"/>
                <a:cs typeface="Times New Roman"/>
              </a:rPr>
              <a:t>a</a:t>
            </a:r>
            <a:r>
              <a:rPr sz="2227" spc="-4" dirty="0">
                <a:solidFill>
                  <a:srgbClr val="00AF50"/>
                </a:solidFill>
                <a:latin typeface="Times New Roman"/>
                <a:cs typeface="Times New Roman"/>
              </a:rPr>
              <a:t> </a:t>
            </a:r>
            <a:r>
              <a:rPr sz="2227" spc="4" dirty="0">
                <a:solidFill>
                  <a:srgbClr val="00AF50"/>
                </a:solidFill>
                <a:latin typeface="Times New Roman"/>
                <a:cs typeface="Times New Roman"/>
              </a:rPr>
              <a:t>database</a:t>
            </a:r>
            <a:endParaRPr sz="2227">
              <a:solidFill>
                <a:prstClr val="black"/>
              </a:solidFill>
              <a:latin typeface="Times New Roman"/>
              <a:cs typeface="Times New Roman"/>
            </a:endParaRPr>
          </a:p>
          <a:p>
            <a:pPr marL="228288" indent="-218690" defTabSz="727285">
              <a:spcBef>
                <a:spcPts val="537"/>
              </a:spcBef>
              <a:buClr>
                <a:srgbClr val="0AD0D9"/>
              </a:buClr>
              <a:buSzPct val="91071"/>
              <a:buFont typeface="Wingdings"/>
              <a:buChar char=""/>
              <a:tabLst>
                <a:tab pos="228792" algn="l"/>
              </a:tabLst>
            </a:pPr>
            <a:r>
              <a:rPr sz="2227" spc="4" dirty="0">
                <a:solidFill>
                  <a:srgbClr val="00AF50"/>
                </a:solidFill>
                <a:latin typeface="Times New Roman"/>
                <a:cs typeface="Times New Roman"/>
              </a:rPr>
              <a:t>Creating</a:t>
            </a:r>
            <a:r>
              <a:rPr sz="2227" spc="-100" dirty="0">
                <a:solidFill>
                  <a:srgbClr val="00AF50"/>
                </a:solidFill>
                <a:latin typeface="Times New Roman"/>
                <a:cs typeface="Times New Roman"/>
              </a:rPr>
              <a:t> </a:t>
            </a:r>
            <a:r>
              <a:rPr sz="2227" dirty="0">
                <a:solidFill>
                  <a:srgbClr val="00AF50"/>
                </a:solidFill>
                <a:latin typeface="Times New Roman"/>
                <a:cs typeface="Times New Roman"/>
              </a:rPr>
              <a:t>SQL</a:t>
            </a:r>
            <a:r>
              <a:rPr sz="2227" spc="-75" dirty="0">
                <a:solidFill>
                  <a:srgbClr val="00AF50"/>
                </a:solidFill>
                <a:latin typeface="Times New Roman"/>
                <a:cs typeface="Times New Roman"/>
              </a:rPr>
              <a:t> </a:t>
            </a:r>
            <a:r>
              <a:rPr sz="2227" spc="4" dirty="0">
                <a:solidFill>
                  <a:srgbClr val="00AF50"/>
                </a:solidFill>
                <a:latin typeface="Times New Roman"/>
                <a:cs typeface="Times New Roman"/>
              </a:rPr>
              <a:t>or</a:t>
            </a:r>
            <a:r>
              <a:rPr sz="2227" spc="-24" dirty="0">
                <a:solidFill>
                  <a:srgbClr val="00AF50"/>
                </a:solidFill>
                <a:latin typeface="Times New Roman"/>
                <a:cs typeface="Times New Roman"/>
              </a:rPr>
              <a:t> </a:t>
            </a:r>
            <a:r>
              <a:rPr sz="2227" spc="-4" dirty="0">
                <a:solidFill>
                  <a:srgbClr val="00AF50"/>
                </a:solidFill>
                <a:latin typeface="Times New Roman"/>
                <a:cs typeface="Times New Roman"/>
              </a:rPr>
              <a:t>MySQL</a:t>
            </a:r>
            <a:r>
              <a:rPr sz="2227" spc="-60" dirty="0">
                <a:solidFill>
                  <a:srgbClr val="00AF50"/>
                </a:solidFill>
                <a:latin typeface="Times New Roman"/>
                <a:cs typeface="Times New Roman"/>
              </a:rPr>
              <a:t> </a:t>
            </a:r>
            <a:r>
              <a:rPr sz="2227" dirty="0">
                <a:solidFill>
                  <a:srgbClr val="00AF50"/>
                </a:solidFill>
                <a:latin typeface="Times New Roman"/>
                <a:cs typeface="Times New Roman"/>
              </a:rPr>
              <a:t>statements</a:t>
            </a:r>
            <a:endParaRPr sz="2227">
              <a:solidFill>
                <a:prstClr val="black"/>
              </a:solidFill>
              <a:latin typeface="Times New Roman"/>
              <a:cs typeface="Times New Roman"/>
            </a:endParaRPr>
          </a:p>
          <a:p>
            <a:pPr marL="228288" indent="-218690" defTabSz="727285">
              <a:spcBef>
                <a:spcPts val="537"/>
              </a:spcBef>
              <a:buClr>
                <a:srgbClr val="0AD0D9"/>
              </a:buClr>
              <a:buSzPct val="91071"/>
              <a:buFont typeface="Wingdings"/>
              <a:buChar char=""/>
              <a:tabLst>
                <a:tab pos="228792" algn="l"/>
              </a:tabLst>
            </a:pPr>
            <a:r>
              <a:rPr sz="2227" spc="4" dirty="0">
                <a:solidFill>
                  <a:srgbClr val="00AF50"/>
                </a:solidFill>
                <a:latin typeface="Times New Roman"/>
                <a:cs typeface="Times New Roman"/>
              </a:rPr>
              <a:t>Executing</a:t>
            </a:r>
            <a:r>
              <a:rPr sz="2227" spc="-20" dirty="0">
                <a:solidFill>
                  <a:srgbClr val="00AF50"/>
                </a:solidFill>
                <a:latin typeface="Times New Roman"/>
                <a:cs typeface="Times New Roman"/>
              </a:rPr>
              <a:t> </a:t>
            </a:r>
            <a:r>
              <a:rPr sz="2227" dirty="0">
                <a:solidFill>
                  <a:srgbClr val="00AF50"/>
                </a:solidFill>
                <a:latin typeface="Times New Roman"/>
                <a:cs typeface="Times New Roman"/>
              </a:rPr>
              <a:t>that</a:t>
            </a:r>
            <a:r>
              <a:rPr sz="2227" spc="-91" dirty="0">
                <a:solidFill>
                  <a:srgbClr val="00AF50"/>
                </a:solidFill>
                <a:latin typeface="Times New Roman"/>
                <a:cs typeface="Times New Roman"/>
              </a:rPr>
              <a:t> </a:t>
            </a:r>
            <a:r>
              <a:rPr sz="2227" dirty="0">
                <a:solidFill>
                  <a:srgbClr val="00AF50"/>
                </a:solidFill>
                <a:latin typeface="Times New Roman"/>
                <a:cs typeface="Times New Roman"/>
              </a:rPr>
              <a:t>SQL</a:t>
            </a:r>
            <a:r>
              <a:rPr sz="2227" spc="-75" dirty="0">
                <a:solidFill>
                  <a:srgbClr val="00AF50"/>
                </a:solidFill>
                <a:latin typeface="Times New Roman"/>
                <a:cs typeface="Times New Roman"/>
              </a:rPr>
              <a:t> </a:t>
            </a:r>
            <a:r>
              <a:rPr sz="2227" spc="4" dirty="0">
                <a:solidFill>
                  <a:srgbClr val="00AF50"/>
                </a:solidFill>
                <a:latin typeface="Times New Roman"/>
                <a:cs typeface="Times New Roman"/>
              </a:rPr>
              <a:t>or</a:t>
            </a:r>
            <a:r>
              <a:rPr sz="2227" spc="-24" dirty="0">
                <a:solidFill>
                  <a:srgbClr val="00AF50"/>
                </a:solidFill>
                <a:latin typeface="Times New Roman"/>
                <a:cs typeface="Times New Roman"/>
              </a:rPr>
              <a:t> </a:t>
            </a:r>
            <a:r>
              <a:rPr sz="2227" spc="-4" dirty="0">
                <a:solidFill>
                  <a:srgbClr val="00AF50"/>
                </a:solidFill>
                <a:latin typeface="Times New Roman"/>
                <a:cs typeface="Times New Roman"/>
              </a:rPr>
              <a:t>MySQL</a:t>
            </a:r>
            <a:r>
              <a:rPr sz="2227" spc="-60" dirty="0">
                <a:solidFill>
                  <a:srgbClr val="00AF50"/>
                </a:solidFill>
                <a:latin typeface="Times New Roman"/>
                <a:cs typeface="Times New Roman"/>
              </a:rPr>
              <a:t> </a:t>
            </a:r>
            <a:r>
              <a:rPr sz="2227" spc="4" dirty="0">
                <a:solidFill>
                  <a:srgbClr val="00AF50"/>
                </a:solidFill>
                <a:latin typeface="Times New Roman"/>
                <a:cs typeface="Times New Roman"/>
              </a:rPr>
              <a:t>queries</a:t>
            </a:r>
            <a:r>
              <a:rPr sz="2227" spc="-55" dirty="0">
                <a:solidFill>
                  <a:srgbClr val="00AF50"/>
                </a:solidFill>
                <a:latin typeface="Times New Roman"/>
                <a:cs typeface="Times New Roman"/>
              </a:rPr>
              <a:t> </a:t>
            </a:r>
            <a:r>
              <a:rPr sz="2227" spc="4" dirty="0">
                <a:solidFill>
                  <a:srgbClr val="00AF50"/>
                </a:solidFill>
                <a:latin typeface="Times New Roman"/>
                <a:cs typeface="Times New Roman"/>
              </a:rPr>
              <a:t>in</a:t>
            </a:r>
            <a:r>
              <a:rPr sz="2227" spc="-16" dirty="0">
                <a:solidFill>
                  <a:srgbClr val="00AF50"/>
                </a:solidFill>
                <a:latin typeface="Times New Roman"/>
                <a:cs typeface="Times New Roman"/>
              </a:rPr>
              <a:t> </a:t>
            </a:r>
            <a:r>
              <a:rPr sz="2227" spc="8" dirty="0">
                <a:solidFill>
                  <a:srgbClr val="00AF50"/>
                </a:solidFill>
                <a:latin typeface="Times New Roman"/>
                <a:cs typeface="Times New Roman"/>
              </a:rPr>
              <a:t>the</a:t>
            </a:r>
            <a:r>
              <a:rPr sz="2227" spc="-44" dirty="0">
                <a:solidFill>
                  <a:srgbClr val="00AF50"/>
                </a:solidFill>
                <a:latin typeface="Times New Roman"/>
                <a:cs typeface="Times New Roman"/>
              </a:rPr>
              <a:t> </a:t>
            </a:r>
            <a:r>
              <a:rPr sz="2227" spc="4" dirty="0">
                <a:solidFill>
                  <a:srgbClr val="00AF50"/>
                </a:solidFill>
                <a:latin typeface="Times New Roman"/>
                <a:cs typeface="Times New Roman"/>
              </a:rPr>
              <a:t>database</a:t>
            </a:r>
            <a:endParaRPr sz="2227">
              <a:solidFill>
                <a:prstClr val="black"/>
              </a:solidFill>
              <a:latin typeface="Times New Roman"/>
              <a:cs typeface="Times New Roman"/>
            </a:endParaRPr>
          </a:p>
          <a:p>
            <a:pPr marL="228288" indent="-218690" defTabSz="727285">
              <a:spcBef>
                <a:spcPts val="537"/>
              </a:spcBef>
              <a:buClr>
                <a:srgbClr val="0AD0D9"/>
              </a:buClr>
              <a:buSzPct val="91071"/>
              <a:buFont typeface="Wingdings"/>
              <a:buChar char=""/>
              <a:tabLst>
                <a:tab pos="228792" algn="l"/>
              </a:tabLst>
            </a:pPr>
            <a:r>
              <a:rPr sz="2227" spc="-16" dirty="0">
                <a:solidFill>
                  <a:srgbClr val="00AF50"/>
                </a:solidFill>
                <a:latin typeface="Times New Roman"/>
                <a:cs typeface="Times New Roman"/>
              </a:rPr>
              <a:t>Viewing</a:t>
            </a:r>
            <a:r>
              <a:rPr sz="2227" spc="-60" dirty="0">
                <a:solidFill>
                  <a:srgbClr val="00AF50"/>
                </a:solidFill>
                <a:latin typeface="Times New Roman"/>
                <a:cs typeface="Times New Roman"/>
              </a:rPr>
              <a:t> </a:t>
            </a:r>
            <a:r>
              <a:rPr sz="2227" spc="4" dirty="0">
                <a:solidFill>
                  <a:srgbClr val="00AF50"/>
                </a:solidFill>
                <a:latin typeface="Times New Roman"/>
                <a:cs typeface="Times New Roman"/>
              </a:rPr>
              <a:t>&amp;</a:t>
            </a:r>
            <a:r>
              <a:rPr sz="2227" spc="-4" dirty="0">
                <a:solidFill>
                  <a:srgbClr val="00AF50"/>
                </a:solidFill>
                <a:latin typeface="Times New Roman"/>
                <a:cs typeface="Times New Roman"/>
              </a:rPr>
              <a:t> </a:t>
            </a:r>
            <a:r>
              <a:rPr sz="2227" spc="4" dirty="0">
                <a:solidFill>
                  <a:srgbClr val="00AF50"/>
                </a:solidFill>
                <a:latin typeface="Times New Roman"/>
                <a:cs typeface="Times New Roman"/>
              </a:rPr>
              <a:t>Modifying</a:t>
            </a:r>
            <a:r>
              <a:rPr sz="2227" spc="-63" dirty="0">
                <a:solidFill>
                  <a:srgbClr val="00AF50"/>
                </a:solidFill>
                <a:latin typeface="Times New Roman"/>
                <a:cs typeface="Times New Roman"/>
              </a:rPr>
              <a:t> </a:t>
            </a:r>
            <a:r>
              <a:rPr sz="2227" spc="8" dirty="0">
                <a:solidFill>
                  <a:srgbClr val="00AF50"/>
                </a:solidFill>
                <a:latin typeface="Times New Roman"/>
                <a:cs typeface="Times New Roman"/>
              </a:rPr>
              <a:t>the</a:t>
            </a:r>
            <a:r>
              <a:rPr sz="2227" spc="-44" dirty="0">
                <a:solidFill>
                  <a:srgbClr val="00AF50"/>
                </a:solidFill>
                <a:latin typeface="Times New Roman"/>
                <a:cs typeface="Times New Roman"/>
              </a:rPr>
              <a:t> </a:t>
            </a:r>
            <a:r>
              <a:rPr sz="2227" spc="4" dirty="0">
                <a:solidFill>
                  <a:srgbClr val="00AF50"/>
                </a:solidFill>
                <a:latin typeface="Times New Roman"/>
                <a:cs typeface="Times New Roman"/>
              </a:rPr>
              <a:t>resulting</a:t>
            </a:r>
            <a:r>
              <a:rPr sz="2227" spc="-80" dirty="0">
                <a:solidFill>
                  <a:srgbClr val="00AF50"/>
                </a:solidFill>
                <a:latin typeface="Times New Roman"/>
                <a:cs typeface="Times New Roman"/>
              </a:rPr>
              <a:t> </a:t>
            </a:r>
            <a:r>
              <a:rPr sz="2227" spc="4" dirty="0">
                <a:solidFill>
                  <a:srgbClr val="00AF50"/>
                </a:solidFill>
                <a:latin typeface="Times New Roman"/>
                <a:cs typeface="Times New Roman"/>
              </a:rPr>
              <a:t>records</a:t>
            </a:r>
            <a:endParaRPr sz="2227">
              <a:solidFill>
                <a:prstClr val="black"/>
              </a:solidFill>
              <a:latin typeface="Times New Roman"/>
              <a:cs typeface="Times New Roman"/>
            </a:endParaRPr>
          </a:p>
        </p:txBody>
      </p:sp>
    </p:spTree>
    <p:extLst>
      <p:ext uri="{BB962C8B-B14F-4D97-AF65-F5344CB8AC3E}">
        <p14:creationId xmlns:p14="http://schemas.microsoft.com/office/powerpoint/2010/main" val="1631270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6630" y="757109"/>
            <a:ext cx="3659327" cy="625062"/>
          </a:xfrm>
          <a:prstGeom prst="rect">
            <a:avLst/>
          </a:prstGeom>
        </p:spPr>
        <p:txBody>
          <a:bodyPr vert="horz" wrap="square" lIns="0" tIns="10941" rIns="0" bIns="0" rtlCol="0" anchor="ctr">
            <a:spAutoFit/>
          </a:bodyPr>
          <a:lstStyle/>
          <a:p>
            <a:pPr marL="11516">
              <a:lnSpc>
                <a:spcPct val="100000"/>
              </a:lnSpc>
              <a:spcBef>
                <a:spcPts val="86"/>
              </a:spcBef>
            </a:pPr>
            <a:r>
              <a:rPr sz="3990" spc="-5" dirty="0">
                <a:latin typeface="Arial MT"/>
                <a:cs typeface="Arial MT"/>
              </a:rPr>
              <a:t>Managing</a:t>
            </a:r>
            <a:r>
              <a:rPr sz="3990" spc="-36" dirty="0">
                <a:latin typeface="Arial MT"/>
                <a:cs typeface="Arial MT"/>
              </a:rPr>
              <a:t> </a:t>
            </a:r>
            <a:r>
              <a:rPr sz="3990" spc="-5" dirty="0">
                <a:latin typeface="Arial MT"/>
                <a:cs typeface="Arial MT"/>
              </a:rPr>
              <a:t>Fonts</a:t>
            </a:r>
            <a:endParaRPr sz="3990" dirty="0">
              <a:latin typeface="Arial MT"/>
              <a:cs typeface="Arial MT"/>
            </a:endParaRPr>
          </a:p>
        </p:txBody>
      </p:sp>
      <p:sp>
        <p:nvSpPr>
          <p:cNvPr id="3" name="object 3"/>
          <p:cNvSpPr txBox="1"/>
          <p:nvPr/>
        </p:nvSpPr>
        <p:spPr>
          <a:xfrm>
            <a:off x="2434836" y="1719394"/>
            <a:ext cx="5872308" cy="4862713"/>
          </a:xfrm>
          <a:prstGeom prst="rect">
            <a:avLst/>
          </a:prstGeom>
        </p:spPr>
        <p:txBody>
          <a:bodyPr vert="horz" wrap="square" lIns="0" tIns="47216" rIns="0" bIns="0" rtlCol="0">
            <a:spAutoFit/>
          </a:bodyPr>
          <a:lstStyle/>
          <a:p>
            <a:pPr marL="316700" indent="-305759">
              <a:spcBef>
                <a:spcPts val="371"/>
              </a:spcBef>
              <a:buChar char="•"/>
              <a:tabLst>
                <a:tab pos="316700" algn="l"/>
                <a:tab pos="317276" algn="l"/>
              </a:tabLst>
            </a:pPr>
            <a:r>
              <a:rPr sz="2176" spc="-5" dirty="0" err="1">
                <a:latin typeface="Times New Roman"/>
                <a:cs typeface="Times New Roman"/>
              </a:rPr>
              <a:t>java.awt</a:t>
            </a:r>
            <a:endParaRPr sz="2176" dirty="0">
              <a:latin typeface="Times New Roman"/>
              <a:cs typeface="Times New Roman"/>
            </a:endParaRPr>
          </a:p>
          <a:p>
            <a:pPr marL="427833">
              <a:spcBef>
                <a:spcPts val="281"/>
              </a:spcBef>
            </a:pPr>
            <a:r>
              <a:rPr sz="2176" spc="-5" dirty="0">
                <a:latin typeface="Times New Roman"/>
                <a:cs typeface="Times New Roman"/>
              </a:rPr>
              <a:t>Font</a:t>
            </a:r>
            <a:r>
              <a:rPr sz="2176" spc="-54" dirty="0">
                <a:latin typeface="Times New Roman"/>
                <a:cs typeface="Times New Roman"/>
              </a:rPr>
              <a:t> </a:t>
            </a:r>
            <a:r>
              <a:rPr sz="2176" spc="-5" dirty="0">
                <a:latin typeface="Times New Roman"/>
                <a:cs typeface="Times New Roman"/>
              </a:rPr>
              <a:t>class</a:t>
            </a:r>
            <a:endParaRPr sz="2176" dirty="0">
              <a:latin typeface="Times New Roman"/>
              <a:cs typeface="Times New Roman"/>
            </a:endParaRPr>
          </a:p>
          <a:p>
            <a:pPr marL="13243">
              <a:spcBef>
                <a:spcPts val="286"/>
              </a:spcBef>
            </a:pPr>
            <a:r>
              <a:rPr sz="2176" spc="-5" dirty="0">
                <a:latin typeface="Times New Roman"/>
                <a:cs typeface="Times New Roman"/>
              </a:rPr>
              <a:t>Font(String</a:t>
            </a:r>
            <a:r>
              <a:rPr sz="2176" spc="-18" dirty="0">
                <a:latin typeface="Times New Roman"/>
                <a:cs typeface="Times New Roman"/>
              </a:rPr>
              <a:t> </a:t>
            </a:r>
            <a:r>
              <a:rPr sz="2176" spc="-5" dirty="0">
                <a:latin typeface="Times New Roman"/>
                <a:cs typeface="Times New Roman"/>
              </a:rPr>
              <a:t>name,</a:t>
            </a:r>
            <a:r>
              <a:rPr sz="2176" spc="-14" dirty="0">
                <a:latin typeface="Times New Roman"/>
                <a:cs typeface="Times New Roman"/>
              </a:rPr>
              <a:t> </a:t>
            </a:r>
            <a:r>
              <a:rPr sz="2176" spc="-5" dirty="0">
                <a:latin typeface="Times New Roman"/>
                <a:cs typeface="Times New Roman"/>
              </a:rPr>
              <a:t>int</a:t>
            </a:r>
            <a:r>
              <a:rPr sz="2176" spc="-14" dirty="0">
                <a:latin typeface="Times New Roman"/>
                <a:cs typeface="Times New Roman"/>
              </a:rPr>
              <a:t> </a:t>
            </a:r>
            <a:r>
              <a:rPr sz="2176" spc="-5" dirty="0">
                <a:latin typeface="Times New Roman"/>
                <a:cs typeface="Times New Roman"/>
              </a:rPr>
              <a:t>style,</a:t>
            </a:r>
            <a:r>
              <a:rPr sz="2176" spc="-14" dirty="0">
                <a:latin typeface="Times New Roman"/>
                <a:cs typeface="Times New Roman"/>
              </a:rPr>
              <a:t> </a:t>
            </a:r>
            <a:r>
              <a:rPr sz="2176" spc="-5" dirty="0">
                <a:latin typeface="Times New Roman"/>
                <a:cs typeface="Times New Roman"/>
              </a:rPr>
              <a:t>int</a:t>
            </a:r>
            <a:r>
              <a:rPr sz="2176" spc="-14" dirty="0">
                <a:latin typeface="Times New Roman"/>
                <a:cs typeface="Times New Roman"/>
              </a:rPr>
              <a:t> </a:t>
            </a:r>
            <a:r>
              <a:rPr sz="2176" spc="-9" dirty="0">
                <a:latin typeface="Times New Roman"/>
                <a:cs typeface="Times New Roman"/>
              </a:rPr>
              <a:t>size)</a:t>
            </a:r>
            <a:endParaRPr sz="2176" dirty="0">
              <a:latin typeface="Times New Roman"/>
              <a:cs typeface="Times New Roman"/>
            </a:endParaRPr>
          </a:p>
          <a:p>
            <a:pPr>
              <a:spcBef>
                <a:spcPts val="27"/>
              </a:spcBef>
            </a:pPr>
            <a:endParaRPr sz="2494" dirty="0">
              <a:latin typeface="Times New Roman"/>
              <a:cs typeface="Times New Roman"/>
            </a:endParaRPr>
          </a:p>
          <a:p>
            <a:pPr marL="13243" marR="4607">
              <a:lnSpc>
                <a:spcPct val="110800"/>
              </a:lnSpc>
            </a:pPr>
            <a:r>
              <a:rPr sz="2176" spc="-5" dirty="0">
                <a:latin typeface="Times New Roman"/>
                <a:cs typeface="Times New Roman"/>
              </a:rPr>
              <a:t>Font f =new font(“Arial”, </a:t>
            </a:r>
            <a:r>
              <a:rPr sz="2176" spc="-9" dirty="0">
                <a:latin typeface="Times New Roman"/>
                <a:cs typeface="Times New Roman"/>
              </a:rPr>
              <a:t>Font.BOLD,30);</a:t>
            </a:r>
            <a:endParaRPr lang="en-US" sz="2176" spc="-9" dirty="0">
              <a:latin typeface="Times New Roman"/>
              <a:cs typeface="Times New Roman"/>
            </a:endParaRPr>
          </a:p>
          <a:p>
            <a:pPr marL="13243" marR="4607">
              <a:lnSpc>
                <a:spcPct val="110800"/>
              </a:lnSpc>
            </a:pPr>
            <a:r>
              <a:rPr sz="2176" spc="-9" dirty="0">
                <a:latin typeface="Times New Roman"/>
                <a:cs typeface="Times New Roman"/>
              </a:rPr>
              <a:t> </a:t>
            </a:r>
            <a:r>
              <a:rPr sz="2176" spc="-530" dirty="0">
                <a:latin typeface="Times New Roman"/>
                <a:cs typeface="Times New Roman"/>
              </a:rPr>
              <a:t> </a:t>
            </a:r>
            <a:endParaRPr lang="en-US" sz="2176" spc="-530" dirty="0">
              <a:latin typeface="Times New Roman"/>
              <a:cs typeface="Times New Roman"/>
            </a:endParaRPr>
          </a:p>
          <a:p>
            <a:pPr marL="13243" marR="4607">
              <a:lnSpc>
                <a:spcPct val="110800"/>
              </a:lnSpc>
            </a:pPr>
            <a:r>
              <a:rPr sz="2176" b="1" spc="-9" dirty="0">
                <a:latin typeface="Times New Roman"/>
                <a:cs typeface="Times New Roman"/>
              </a:rPr>
              <a:t>Style</a:t>
            </a:r>
            <a:endParaRPr sz="2176" b="1" dirty="0">
              <a:latin typeface="Times New Roman"/>
              <a:cs typeface="Times New Roman"/>
            </a:endParaRPr>
          </a:p>
          <a:p>
            <a:pPr marL="316700" marR="2992526" indent="-27063" algn="just">
              <a:lnSpc>
                <a:spcPct val="110800"/>
              </a:lnSpc>
            </a:pPr>
            <a:r>
              <a:rPr sz="2176" spc="-9" dirty="0">
                <a:latin typeface="Times New Roman"/>
                <a:cs typeface="Times New Roman"/>
              </a:rPr>
              <a:t>Font.PLAIN </a:t>
            </a:r>
            <a:r>
              <a:rPr sz="2176" spc="-5" dirty="0">
                <a:latin typeface="Times New Roman"/>
                <a:cs typeface="Times New Roman"/>
              </a:rPr>
              <a:t> </a:t>
            </a:r>
            <a:r>
              <a:rPr sz="2176" spc="-9" dirty="0">
                <a:latin typeface="Times New Roman"/>
                <a:cs typeface="Times New Roman"/>
              </a:rPr>
              <a:t>Font.BOLD </a:t>
            </a:r>
            <a:r>
              <a:rPr sz="2176" spc="-5" dirty="0">
                <a:latin typeface="Times New Roman"/>
                <a:cs typeface="Times New Roman"/>
              </a:rPr>
              <a:t> </a:t>
            </a:r>
            <a:r>
              <a:rPr sz="2176" spc="-9" dirty="0">
                <a:latin typeface="Times New Roman"/>
                <a:cs typeface="Times New Roman"/>
              </a:rPr>
              <a:t>Font.I</a:t>
            </a:r>
            <a:r>
              <a:rPr sz="2176" spc="-177" dirty="0">
                <a:latin typeface="Times New Roman"/>
                <a:cs typeface="Times New Roman"/>
              </a:rPr>
              <a:t>T</a:t>
            </a:r>
            <a:r>
              <a:rPr sz="2176" spc="-5" dirty="0">
                <a:latin typeface="Times New Roman"/>
                <a:cs typeface="Times New Roman"/>
              </a:rPr>
              <a:t>ALIC</a:t>
            </a:r>
            <a:endParaRPr sz="2176" dirty="0">
              <a:latin typeface="Times New Roman"/>
              <a:cs typeface="Times New Roman"/>
            </a:endParaRPr>
          </a:p>
          <a:p>
            <a:pPr marL="316700">
              <a:spcBef>
                <a:spcPts val="286"/>
              </a:spcBef>
            </a:pPr>
            <a:r>
              <a:rPr sz="2176" spc="-14" dirty="0" err="1">
                <a:latin typeface="Times New Roman"/>
                <a:cs typeface="Times New Roman"/>
              </a:rPr>
              <a:t>Font.BOLD+Font.ITALIC</a:t>
            </a:r>
            <a:endParaRPr lang="en-US" sz="2176" spc="-14" dirty="0">
              <a:latin typeface="Times New Roman"/>
              <a:cs typeface="Times New Roman"/>
            </a:endParaRPr>
          </a:p>
          <a:p>
            <a:pPr marL="316700">
              <a:spcBef>
                <a:spcPts val="286"/>
              </a:spcBef>
            </a:pPr>
            <a:r>
              <a:rPr lang="en-US" sz="2176" b="1" spc="-14" dirty="0">
                <a:latin typeface="Times New Roman"/>
                <a:cs typeface="Times New Roman"/>
              </a:rPr>
              <a:t>Syntax</a:t>
            </a:r>
          </a:p>
          <a:p>
            <a:pPr marL="316700">
              <a:spcBef>
                <a:spcPts val="286"/>
              </a:spcBef>
            </a:pPr>
            <a:r>
              <a:rPr lang="en-US" sz="2176" spc="-14" dirty="0">
                <a:latin typeface="Times New Roman"/>
                <a:cs typeface="Times New Roman"/>
              </a:rPr>
              <a:t>C</a:t>
            </a:r>
            <a:r>
              <a:rPr lang="en-IN" sz="2176" spc="-14" dirty="0" err="1">
                <a:latin typeface="Times New Roman"/>
                <a:cs typeface="Times New Roman"/>
              </a:rPr>
              <a:t>omponent_name.setFont</a:t>
            </a:r>
            <a:r>
              <a:rPr lang="en-IN" sz="2176" spc="-14" dirty="0">
                <a:latin typeface="Times New Roman"/>
                <a:cs typeface="Times New Roman"/>
              </a:rPr>
              <a:t>(f);</a:t>
            </a:r>
            <a:endParaRPr sz="2176" dirty="0">
              <a:latin typeface="Times New Roman"/>
              <a:cs typeface="Times New Roman"/>
            </a:endParaRPr>
          </a:p>
        </p:txBody>
      </p:sp>
    </p:spTree>
    <p:extLst>
      <p:ext uri="{BB962C8B-B14F-4D97-AF65-F5344CB8AC3E}">
        <p14:creationId xmlns:p14="http://schemas.microsoft.com/office/powerpoint/2010/main" val="33014467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226499" y="388677"/>
            <a:ext cx="8039963" cy="6029973"/>
          </a:xfrm>
          <a:prstGeom prst="rect">
            <a:avLst/>
          </a:prstGeom>
        </p:spPr>
      </p:pic>
    </p:spTree>
    <p:extLst>
      <p:ext uri="{BB962C8B-B14F-4D97-AF65-F5344CB8AC3E}">
        <p14:creationId xmlns:p14="http://schemas.microsoft.com/office/powerpoint/2010/main" val="272536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59706" y="701779"/>
            <a:ext cx="7272589" cy="5454443"/>
          </a:xfrm>
          <a:prstGeom prst="rect">
            <a:avLst/>
          </a:prstGeom>
        </p:spPr>
      </p:pic>
      <p:pic>
        <p:nvPicPr>
          <p:cNvPr id="3" name="object 3"/>
          <p:cNvPicPr/>
          <p:nvPr/>
        </p:nvPicPr>
        <p:blipFill>
          <a:blip r:embed="rId3" cstate="print"/>
          <a:stretch>
            <a:fillRect/>
          </a:stretch>
        </p:blipFill>
        <p:spPr>
          <a:xfrm>
            <a:off x="2459185" y="701779"/>
            <a:ext cx="7273716" cy="817750"/>
          </a:xfrm>
          <a:prstGeom prst="rect">
            <a:avLst/>
          </a:prstGeom>
        </p:spPr>
      </p:pic>
      <p:sp>
        <p:nvSpPr>
          <p:cNvPr id="4" name="object 4"/>
          <p:cNvSpPr txBox="1">
            <a:spLocks noGrp="1"/>
          </p:cNvSpPr>
          <p:nvPr>
            <p:ph type="title"/>
          </p:nvPr>
        </p:nvSpPr>
        <p:spPr>
          <a:xfrm>
            <a:off x="2704147" y="859042"/>
            <a:ext cx="1677746" cy="274631"/>
          </a:xfrm>
          <a:prstGeom prst="rect">
            <a:avLst/>
          </a:prstGeom>
        </p:spPr>
        <p:txBody>
          <a:bodyPr vert="horz" wrap="square" lIns="0" tIns="10101" rIns="0" bIns="0" rtlCol="0" anchor="ctr">
            <a:spAutoFit/>
          </a:bodyPr>
          <a:lstStyle/>
          <a:p>
            <a:pPr marL="10102">
              <a:spcBef>
                <a:spcPts val="80"/>
              </a:spcBef>
            </a:pPr>
            <a:r>
              <a:rPr sz="1909" b="1" spc="-8" dirty="0">
                <a:solidFill>
                  <a:srgbClr val="000000"/>
                </a:solidFill>
                <a:latin typeface="Times New Roman"/>
                <a:cs typeface="Times New Roman"/>
              </a:rPr>
              <a:t>Required</a:t>
            </a:r>
            <a:r>
              <a:rPr sz="1909" b="1" spc="-55" dirty="0">
                <a:solidFill>
                  <a:srgbClr val="000000"/>
                </a:solidFill>
                <a:latin typeface="Times New Roman"/>
                <a:cs typeface="Times New Roman"/>
              </a:rPr>
              <a:t> </a:t>
            </a:r>
            <a:r>
              <a:rPr sz="1909" b="1" spc="-4" dirty="0">
                <a:solidFill>
                  <a:srgbClr val="000000"/>
                </a:solidFill>
                <a:latin typeface="Times New Roman"/>
                <a:cs typeface="Times New Roman"/>
              </a:rPr>
              <a:t>Steps:</a:t>
            </a:r>
            <a:endParaRPr sz="1909">
              <a:latin typeface="Times New Roman"/>
              <a:cs typeface="Times New Roman"/>
            </a:endParaRPr>
          </a:p>
        </p:txBody>
      </p:sp>
      <p:sp>
        <p:nvSpPr>
          <p:cNvPr id="5" name="object 5"/>
          <p:cNvSpPr txBox="1"/>
          <p:nvPr/>
        </p:nvSpPr>
        <p:spPr>
          <a:xfrm>
            <a:off x="2704146" y="1135509"/>
            <a:ext cx="6969565" cy="4973359"/>
          </a:xfrm>
          <a:prstGeom prst="rect">
            <a:avLst/>
          </a:prstGeom>
        </p:spPr>
        <p:txBody>
          <a:bodyPr vert="horz" wrap="square" lIns="0" tIns="9091" rIns="0" bIns="0" rtlCol="0">
            <a:spAutoFit/>
          </a:bodyPr>
          <a:lstStyle/>
          <a:p>
            <a:pPr marL="228288" indent="-218690" defTabSz="727285">
              <a:lnSpc>
                <a:spcPts val="1718"/>
              </a:lnSpc>
              <a:spcBef>
                <a:spcPts val="72"/>
              </a:spcBef>
              <a:buClr>
                <a:srgbClr val="0AD0D9"/>
              </a:buClr>
              <a:buSzPct val="95000"/>
              <a:buFont typeface="Segoe UI Symbol"/>
              <a:buChar char="⚫"/>
              <a:tabLst>
                <a:tab pos="228288" algn="l"/>
                <a:tab pos="228792" algn="l"/>
                <a:tab pos="829813" algn="l"/>
                <a:tab pos="1205577" algn="l"/>
                <a:tab pos="2114685" algn="l"/>
                <a:tab pos="2648533" algn="l"/>
                <a:tab pos="3451072" algn="l"/>
                <a:tab pos="3737441" algn="l"/>
                <a:tab pos="4346038" algn="l"/>
                <a:tab pos="4564224" algn="l"/>
                <a:tab pos="5027363" algn="l"/>
                <a:tab pos="5895560" algn="l"/>
                <a:tab pos="6458197" algn="l"/>
              </a:tabLst>
            </a:pPr>
            <a:r>
              <a:rPr sz="1591" dirty="0">
                <a:solidFill>
                  <a:prstClr val="black"/>
                </a:solidFill>
                <a:latin typeface="Times New Roman"/>
                <a:cs typeface="Times New Roman"/>
              </a:rPr>
              <a:t>There	are	</a:t>
            </a:r>
            <a:r>
              <a:rPr sz="1591" spc="-8" dirty="0">
                <a:solidFill>
                  <a:prstClr val="black"/>
                </a:solidFill>
                <a:latin typeface="Times New Roman"/>
                <a:cs typeface="Times New Roman"/>
              </a:rPr>
              <a:t>following	</a:t>
            </a:r>
            <a:r>
              <a:rPr sz="1591" spc="-4" dirty="0">
                <a:solidFill>
                  <a:prstClr val="black"/>
                </a:solidFill>
                <a:latin typeface="Times New Roman"/>
                <a:cs typeface="Times New Roman"/>
              </a:rPr>
              <a:t>steps	required	</a:t>
            </a:r>
            <a:r>
              <a:rPr sz="1591" spc="-8" dirty="0">
                <a:solidFill>
                  <a:prstClr val="black"/>
                </a:solidFill>
                <a:latin typeface="Times New Roman"/>
                <a:cs typeface="Times New Roman"/>
              </a:rPr>
              <a:t>to	</a:t>
            </a:r>
            <a:r>
              <a:rPr sz="1591" spc="-4" dirty="0">
                <a:solidFill>
                  <a:prstClr val="black"/>
                </a:solidFill>
                <a:latin typeface="Times New Roman"/>
                <a:cs typeface="Times New Roman"/>
              </a:rPr>
              <a:t>create	a	</a:t>
            </a:r>
            <a:r>
              <a:rPr sz="1591" dirty="0">
                <a:solidFill>
                  <a:prstClr val="black"/>
                </a:solidFill>
                <a:latin typeface="Times New Roman"/>
                <a:cs typeface="Times New Roman"/>
              </a:rPr>
              <a:t>new	</a:t>
            </a:r>
            <a:r>
              <a:rPr sz="1591" spc="-4" dirty="0">
                <a:solidFill>
                  <a:prstClr val="black"/>
                </a:solidFill>
                <a:latin typeface="Times New Roman"/>
                <a:cs typeface="Times New Roman"/>
              </a:rPr>
              <a:t>Database	</a:t>
            </a:r>
            <a:r>
              <a:rPr sz="1591" spc="-8" dirty="0">
                <a:solidFill>
                  <a:prstClr val="black"/>
                </a:solidFill>
                <a:latin typeface="Times New Roman"/>
                <a:cs typeface="Times New Roman"/>
              </a:rPr>
              <a:t>using	</a:t>
            </a:r>
            <a:r>
              <a:rPr sz="1591" spc="4" dirty="0">
                <a:solidFill>
                  <a:prstClr val="black"/>
                </a:solidFill>
                <a:latin typeface="Times New Roman"/>
                <a:cs typeface="Times New Roman"/>
              </a:rPr>
              <a:t>JDBC</a:t>
            </a:r>
            <a:endParaRPr sz="1591">
              <a:solidFill>
                <a:prstClr val="black"/>
              </a:solidFill>
              <a:latin typeface="Times New Roman"/>
              <a:cs typeface="Times New Roman"/>
            </a:endParaRPr>
          </a:p>
          <a:p>
            <a:pPr marL="228288" defTabSz="727285">
              <a:lnSpc>
                <a:spcPts val="1718"/>
              </a:lnSpc>
            </a:pPr>
            <a:r>
              <a:rPr sz="1591" spc="-4" dirty="0">
                <a:solidFill>
                  <a:prstClr val="black"/>
                </a:solidFill>
                <a:latin typeface="Times New Roman"/>
                <a:cs typeface="Times New Roman"/>
              </a:rPr>
              <a:t>application:</a:t>
            </a:r>
            <a:endParaRPr sz="1591">
              <a:solidFill>
                <a:prstClr val="black"/>
              </a:solidFill>
              <a:latin typeface="Times New Roman"/>
              <a:cs typeface="Times New Roman"/>
            </a:endParaRPr>
          </a:p>
          <a:p>
            <a:pPr defTabSz="727285">
              <a:spcBef>
                <a:spcPts val="35"/>
              </a:spcBef>
            </a:pPr>
            <a:endParaRPr sz="1949">
              <a:solidFill>
                <a:prstClr val="black"/>
              </a:solidFill>
              <a:latin typeface="Times New Roman"/>
              <a:cs typeface="Times New Roman"/>
            </a:endParaRPr>
          </a:p>
          <a:p>
            <a:pPr marL="228288" marR="7070" indent="-218690" algn="just" defTabSz="727285">
              <a:lnSpc>
                <a:spcPts val="1527"/>
              </a:lnSpc>
              <a:buClr>
                <a:srgbClr val="0AD0D9"/>
              </a:buClr>
              <a:buSzPct val="95000"/>
              <a:buFont typeface="Segoe UI Symbol"/>
              <a:buChar char="⚫"/>
              <a:tabLst>
                <a:tab pos="228792" algn="l"/>
              </a:tabLst>
            </a:pPr>
            <a:r>
              <a:rPr sz="1591" b="1" spc="-8" dirty="0">
                <a:solidFill>
                  <a:srgbClr val="FF0000"/>
                </a:solidFill>
                <a:latin typeface="Times New Roman"/>
                <a:cs typeface="Times New Roman"/>
              </a:rPr>
              <a:t>Import </a:t>
            </a:r>
            <a:r>
              <a:rPr sz="1591" b="1" spc="-4" dirty="0">
                <a:solidFill>
                  <a:srgbClr val="FF0000"/>
                </a:solidFill>
                <a:latin typeface="Times New Roman"/>
                <a:cs typeface="Times New Roman"/>
              </a:rPr>
              <a:t>the packages </a:t>
            </a:r>
            <a:r>
              <a:rPr sz="1591" b="1" spc="-4" dirty="0">
                <a:solidFill>
                  <a:prstClr val="black"/>
                </a:solidFill>
                <a:latin typeface="Times New Roman"/>
                <a:cs typeface="Times New Roman"/>
              </a:rPr>
              <a:t>. </a:t>
            </a:r>
            <a:r>
              <a:rPr sz="1591" spc="-4" dirty="0">
                <a:solidFill>
                  <a:prstClr val="black"/>
                </a:solidFill>
                <a:latin typeface="Times New Roman"/>
                <a:cs typeface="Times New Roman"/>
              </a:rPr>
              <a:t>Requires </a:t>
            </a:r>
            <a:r>
              <a:rPr sz="1591" spc="-8" dirty="0">
                <a:solidFill>
                  <a:prstClr val="black"/>
                </a:solidFill>
                <a:latin typeface="Times New Roman"/>
                <a:cs typeface="Times New Roman"/>
              </a:rPr>
              <a:t>that </a:t>
            </a:r>
            <a:r>
              <a:rPr sz="1591" spc="-12" dirty="0">
                <a:solidFill>
                  <a:prstClr val="black"/>
                </a:solidFill>
                <a:latin typeface="Times New Roman"/>
                <a:cs typeface="Times New Roman"/>
              </a:rPr>
              <a:t>you </a:t>
            </a:r>
            <a:r>
              <a:rPr sz="1591" spc="-4" dirty="0">
                <a:solidFill>
                  <a:prstClr val="black"/>
                </a:solidFill>
                <a:latin typeface="Times New Roman"/>
                <a:cs typeface="Times New Roman"/>
              </a:rPr>
              <a:t>include </a:t>
            </a:r>
            <a:r>
              <a:rPr sz="1591" spc="-8" dirty="0">
                <a:solidFill>
                  <a:prstClr val="black"/>
                </a:solidFill>
                <a:latin typeface="Times New Roman"/>
                <a:cs typeface="Times New Roman"/>
              </a:rPr>
              <a:t>the </a:t>
            </a:r>
            <a:r>
              <a:rPr sz="1591" dirty="0">
                <a:solidFill>
                  <a:prstClr val="black"/>
                </a:solidFill>
                <a:latin typeface="Times New Roman"/>
                <a:cs typeface="Times New Roman"/>
              </a:rPr>
              <a:t>packages </a:t>
            </a:r>
            <a:r>
              <a:rPr sz="1591" spc="-4" dirty="0">
                <a:solidFill>
                  <a:prstClr val="black"/>
                </a:solidFill>
                <a:latin typeface="Times New Roman"/>
                <a:cs typeface="Times New Roman"/>
              </a:rPr>
              <a:t>containing </a:t>
            </a:r>
            <a:r>
              <a:rPr sz="1591" dirty="0">
                <a:solidFill>
                  <a:prstClr val="black"/>
                </a:solidFill>
                <a:latin typeface="Times New Roman"/>
                <a:cs typeface="Times New Roman"/>
              </a:rPr>
              <a:t>the </a:t>
            </a:r>
            <a:r>
              <a:rPr sz="1591" spc="4" dirty="0">
                <a:solidFill>
                  <a:prstClr val="black"/>
                </a:solidFill>
                <a:latin typeface="Times New Roman"/>
                <a:cs typeface="Times New Roman"/>
              </a:rPr>
              <a:t> </a:t>
            </a:r>
            <a:r>
              <a:rPr sz="1591" dirty="0">
                <a:solidFill>
                  <a:prstClr val="black"/>
                </a:solidFill>
                <a:latin typeface="Times New Roman"/>
                <a:cs typeface="Times New Roman"/>
              </a:rPr>
              <a:t>JDBC</a:t>
            </a:r>
            <a:r>
              <a:rPr sz="1591" spc="4" dirty="0">
                <a:solidFill>
                  <a:prstClr val="black"/>
                </a:solidFill>
                <a:latin typeface="Times New Roman"/>
                <a:cs typeface="Times New Roman"/>
              </a:rPr>
              <a:t> </a:t>
            </a:r>
            <a:r>
              <a:rPr sz="1591" spc="-8" dirty="0">
                <a:solidFill>
                  <a:prstClr val="black"/>
                </a:solidFill>
                <a:latin typeface="Times New Roman"/>
                <a:cs typeface="Times New Roman"/>
              </a:rPr>
              <a:t>classes</a:t>
            </a:r>
            <a:r>
              <a:rPr sz="1591" spc="-4" dirty="0">
                <a:solidFill>
                  <a:prstClr val="black"/>
                </a:solidFill>
                <a:latin typeface="Times New Roman"/>
                <a:cs typeface="Times New Roman"/>
              </a:rPr>
              <a:t> needed</a:t>
            </a:r>
            <a:r>
              <a:rPr sz="1591" dirty="0">
                <a:solidFill>
                  <a:prstClr val="black"/>
                </a:solidFill>
                <a:latin typeface="Times New Roman"/>
                <a:cs typeface="Times New Roman"/>
              </a:rPr>
              <a:t> </a:t>
            </a:r>
            <a:r>
              <a:rPr sz="1591" spc="-8" dirty="0">
                <a:solidFill>
                  <a:prstClr val="black"/>
                </a:solidFill>
                <a:latin typeface="Times New Roman"/>
                <a:cs typeface="Times New Roman"/>
              </a:rPr>
              <a:t>for</a:t>
            </a:r>
            <a:r>
              <a:rPr sz="1591" spc="-4" dirty="0">
                <a:solidFill>
                  <a:prstClr val="black"/>
                </a:solidFill>
                <a:latin typeface="Times New Roman"/>
                <a:cs typeface="Times New Roman"/>
              </a:rPr>
              <a:t> database</a:t>
            </a:r>
            <a:r>
              <a:rPr sz="1591" dirty="0">
                <a:solidFill>
                  <a:prstClr val="black"/>
                </a:solidFill>
                <a:latin typeface="Times New Roman"/>
                <a:cs typeface="Times New Roman"/>
              </a:rPr>
              <a:t> </a:t>
            </a:r>
            <a:r>
              <a:rPr sz="1591" spc="-8" dirty="0">
                <a:solidFill>
                  <a:prstClr val="black"/>
                </a:solidFill>
                <a:latin typeface="Times New Roman"/>
                <a:cs typeface="Times New Roman"/>
              </a:rPr>
              <a:t>programming.</a:t>
            </a:r>
            <a:r>
              <a:rPr sz="1591" spc="-4" dirty="0">
                <a:solidFill>
                  <a:prstClr val="black"/>
                </a:solidFill>
                <a:latin typeface="Times New Roman"/>
                <a:cs typeface="Times New Roman"/>
              </a:rPr>
              <a:t> Most</a:t>
            </a:r>
            <a:r>
              <a:rPr sz="1591" dirty="0">
                <a:solidFill>
                  <a:prstClr val="black"/>
                </a:solidFill>
                <a:latin typeface="Times New Roman"/>
                <a:cs typeface="Times New Roman"/>
              </a:rPr>
              <a:t> </a:t>
            </a:r>
            <a:r>
              <a:rPr sz="1591" spc="-4" dirty="0">
                <a:solidFill>
                  <a:prstClr val="black"/>
                </a:solidFill>
                <a:latin typeface="Times New Roman"/>
                <a:cs typeface="Times New Roman"/>
              </a:rPr>
              <a:t>often,</a:t>
            </a:r>
            <a:r>
              <a:rPr sz="1591" dirty="0">
                <a:solidFill>
                  <a:prstClr val="black"/>
                </a:solidFill>
                <a:latin typeface="Times New Roman"/>
                <a:cs typeface="Times New Roman"/>
              </a:rPr>
              <a:t> </a:t>
            </a:r>
            <a:r>
              <a:rPr sz="1591" spc="-8" dirty="0">
                <a:solidFill>
                  <a:prstClr val="black"/>
                </a:solidFill>
                <a:latin typeface="Times New Roman"/>
                <a:cs typeface="Times New Roman"/>
              </a:rPr>
              <a:t>using</a:t>
            </a:r>
            <a:r>
              <a:rPr sz="1591" spc="-4" dirty="0">
                <a:solidFill>
                  <a:prstClr val="black"/>
                </a:solidFill>
                <a:latin typeface="Times New Roman"/>
                <a:cs typeface="Times New Roman"/>
              </a:rPr>
              <a:t> </a:t>
            </a:r>
            <a:r>
              <a:rPr sz="1591" i="1" spc="-4" dirty="0">
                <a:solidFill>
                  <a:prstClr val="black"/>
                </a:solidFill>
                <a:latin typeface="Times New Roman"/>
                <a:cs typeface="Times New Roman"/>
              </a:rPr>
              <a:t>import </a:t>
            </a:r>
            <a:r>
              <a:rPr sz="1591" i="1" dirty="0">
                <a:solidFill>
                  <a:prstClr val="black"/>
                </a:solidFill>
                <a:latin typeface="Times New Roman"/>
                <a:cs typeface="Times New Roman"/>
              </a:rPr>
              <a:t> java.sql.*</a:t>
            </a:r>
            <a:r>
              <a:rPr sz="1591" i="1" spc="-52" dirty="0">
                <a:solidFill>
                  <a:prstClr val="black"/>
                </a:solidFill>
                <a:latin typeface="Times New Roman"/>
                <a:cs typeface="Times New Roman"/>
              </a:rPr>
              <a:t> </a:t>
            </a:r>
            <a:r>
              <a:rPr sz="1591" spc="-12" dirty="0">
                <a:solidFill>
                  <a:prstClr val="black"/>
                </a:solidFill>
                <a:latin typeface="Times New Roman"/>
                <a:cs typeface="Times New Roman"/>
              </a:rPr>
              <a:t>will</a:t>
            </a:r>
            <a:r>
              <a:rPr sz="1591" spc="32" dirty="0">
                <a:solidFill>
                  <a:prstClr val="black"/>
                </a:solidFill>
                <a:latin typeface="Times New Roman"/>
                <a:cs typeface="Times New Roman"/>
              </a:rPr>
              <a:t> </a:t>
            </a:r>
            <a:r>
              <a:rPr sz="1591" spc="-16" dirty="0">
                <a:solidFill>
                  <a:prstClr val="black"/>
                </a:solidFill>
                <a:latin typeface="Times New Roman"/>
                <a:cs typeface="Times New Roman"/>
              </a:rPr>
              <a:t>suffice.</a:t>
            </a:r>
            <a:endParaRPr sz="1591">
              <a:solidFill>
                <a:prstClr val="black"/>
              </a:solidFill>
              <a:latin typeface="Times New Roman"/>
              <a:cs typeface="Times New Roman"/>
            </a:endParaRPr>
          </a:p>
          <a:p>
            <a:pPr defTabSz="727285">
              <a:spcBef>
                <a:spcPts val="4"/>
              </a:spcBef>
              <a:buClr>
                <a:srgbClr val="0AD0D9"/>
              </a:buClr>
              <a:buFont typeface="Segoe UI Symbol"/>
              <a:buChar char="⚫"/>
            </a:pPr>
            <a:endParaRPr sz="1670">
              <a:solidFill>
                <a:prstClr val="black"/>
              </a:solidFill>
              <a:latin typeface="Times New Roman"/>
              <a:cs typeface="Times New Roman"/>
            </a:endParaRPr>
          </a:p>
          <a:p>
            <a:pPr marL="228288" indent="-218690" defTabSz="727285">
              <a:lnSpc>
                <a:spcPts val="1718"/>
              </a:lnSpc>
              <a:spcBef>
                <a:spcPts val="4"/>
              </a:spcBef>
              <a:buClr>
                <a:srgbClr val="0AD0D9"/>
              </a:buClr>
              <a:buSzPct val="95000"/>
              <a:buFont typeface="Segoe UI Symbol"/>
              <a:buChar char="⚫"/>
              <a:tabLst>
                <a:tab pos="228288" algn="l"/>
                <a:tab pos="228792" algn="l"/>
              </a:tabLst>
            </a:pPr>
            <a:r>
              <a:rPr sz="1591" b="1" spc="-4" dirty="0">
                <a:solidFill>
                  <a:srgbClr val="FF0000"/>
                </a:solidFill>
                <a:latin typeface="Times New Roman"/>
                <a:cs typeface="Times New Roman"/>
              </a:rPr>
              <a:t>Register</a:t>
            </a:r>
            <a:r>
              <a:rPr sz="1591" b="1" spc="-12" dirty="0">
                <a:solidFill>
                  <a:srgbClr val="FF0000"/>
                </a:solidFill>
                <a:latin typeface="Times New Roman"/>
                <a:cs typeface="Times New Roman"/>
              </a:rPr>
              <a:t> </a:t>
            </a:r>
            <a:r>
              <a:rPr sz="1591" b="1" spc="-4" dirty="0">
                <a:solidFill>
                  <a:srgbClr val="FF0000"/>
                </a:solidFill>
                <a:latin typeface="Times New Roman"/>
                <a:cs typeface="Times New Roman"/>
              </a:rPr>
              <a:t>the</a:t>
            </a:r>
            <a:r>
              <a:rPr sz="1591" b="1" spc="24" dirty="0">
                <a:solidFill>
                  <a:srgbClr val="FF0000"/>
                </a:solidFill>
                <a:latin typeface="Times New Roman"/>
                <a:cs typeface="Times New Roman"/>
              </a:rPr>
              <a:t> </a:t>
            </a:r>
            <a:r>
              <a:rPr sz="1591" b="1" dirty="0">
                <a:solidFill>
                  <a:srgbClr val="FF0000"/>
                </a:solidFill>
                <a:latin typeface="Times New Roman"/>
                <a:cs typeface="Times New Roman"/>
              </a:rPr>
              <a:t>JDBC</a:t>
            </a:r>
            <a:r>
              <a:rPr sz="1591" b="1" spc="24" dirty="0">
                <a:solidFill>
                  <a:srgbClr val="FF0000"/>
                </a:solidFill>
                <a:latin typeface="Times New Roman"/>
                <a:cs typeface="Times New Roman"/>
              </a:rPr>
              <a:t> </a:t>
            </a:r>
            <a:r>
              <a:rPr sz="1591" b="1" spc="-4" dirty="0">
                <a:solidFill>
                  <a:srgbClr val="FF0000"/>
                </a:solidFill>
                <a:latin typeface="Times New Roman"/>
                <a:cs typeface="Times New Roman"/>
              </a:rPr>
              <a:t>driver</a:t>
            </a:r>
            <a:r>
              <a:rPr sz="1591" b="1" spc="-12" dirty="0">
                <a:solidFill>
                  <a:srgbClr val="FF0000"/>
                </a:solidFill>
                <a:latin typeface="Times New Roman"/>
                <a:cs typeface="Times New Roman"/>
              </a:rPr>
              <a:t> </a:t>
            </a:r>
            <a:r>
              <a:rPr sz="1591" b="1" spc="-4" dirty="0">
                <a:solidFill>
                  <a:prstClr val="black"/>
                </a:solidFill>
                <a:latin typeface="Times New Roman"/>
                <a:cs typeface="Times New Roman"/>
              </a:rPr>
              <a:t>.</a:t>
            </a:r>
            <a:r>
              <a:rPr sz="1591" b="1" spc="8" dirty="0">
                <a:solidFill>
                  <a:prstClr val="black"/>
                </a:solidFill>
                <a:latin typeface="Times New Roman"/>
                <a:cs typeface="Times New Roman"/>
              </a:rPr>
              <a:t> </a:t>
            </a:r>
            <a:r>
              <a:rPr sz="1591" spc="-4" dirty="0">
                <a:solidFill>
                  <a:prstClr val="black"/>
                </a:solidFill>
                <a:latin typeface="Times New Roman"/>
                <a:cs typeface="Times New Roman"/>
              </a:rPr>
              <a:t>Requires</a:t>
            </a:r>
            <a:r>
              <a:rPr sz="1591" spc="20" dirty="0">
                <a:solidFill>
                  <a:prstClr val="black"/>
                </a:solidFill>
                <a:latin typeface="Times New Roman"/>
                <a:cs typeface="Times New Roman"/>
              </a:rPr>
              <a:t> </a:t>
            </a:r>
            <a:r>
              <a:rPr sz="1591" spc="-8" dirty="0">
                <a:solidFill>
                  <a:prstClr val="black"/>
                </a:solidFill>
                <a:latin typeface="Times New Roman"/>
                <a:cs typeface="Times New Roman"/>
              </a:rPr>
              <a:t>that</a:t>
            </a:r>
            <a:r>
              <a:rPr sz="1591" spc="40" dirty="0">
                <a:solidFill>
                  <a:prstClr val="black"/>
                </a:solidFill>
                <a:latin typeface="Times New Roman"/>
                <a:cs typeface="Times New Roman"/>
              </a:rPr>
              <a:t> </a:t>
            </a:r>
            <a:r>
              <a:rPr sz="1591" spc="-4" dirty="0">
                <a:solidFill>
                  <a:prstClr val="black"/>
                </a:solidFill>
                <a:latin typeface="Times New Roman"/>
                <a:cs typeface="Times New Roman"/>
              </a:rPr>
              <a:t>you</a:t>
            </a:r>
            <a:r>
              <a:rPr sz="1591" spc="12" dirty="0">
                <a:solidFill>
                  <a:prstClr val="black"/>
                </a:solidFill>
                <a:latin typeface="Times New Roman"/>
                <a:cs typeface="Times New Roman"/>
              </a:rPr>
              <a:t> </a:t>
            </a:r>
            <a:r>
              <a:rPr sz="1591" spc="-4" dirty="0">
                <a:solidFill>
                  <a:prstClr val="black"/>
                </a:solidFill>
                <a:latin typeface="Times New Roman"/>
                <a:cs typeface="Times New Roman"/>
              </a:rPr>
              <a:t>initialize</a:t>
            </a:r>
            <a:r>
              <a:rPr sz="1591" spc="24" dirty="0">
                <a:solidFill>
                  <a:prstClr val="black"/>
                </a:solidFill>
                <a:latin typeface="Times New Roman"/>
                <a:cs typeface="Times New Roman"/>
              </a:rPr>
              <a:t> </a:t>
            </a:r>
            <a:r>
              <a:rPr sz="1591" spc="-4" dirty="0">
                <a:solidFill>
                  <a:prstClr val="black"/>
                </a:solidFill>
                <a:latin typeface="Times New Roman"/>
                <a:cs typeface="Times New Roman"/>
              </a:rPr>
              <a:t>a</a:t>
            </a:r>
            <a:r>
              <a:rPr sz="1591" spc="28" dirty="0">
                <a:solidFill>
                  <a:prstClr val="black"/>
                </a:solidFill>
                <a:latin typeface="Times New Roman"/>
                <a:cs typeface="Times New Roman"/>
              </a:rPr>
              <a:t> </a:t>
            </a:r>
            <a:r>
              <a:rPr sz="1591" spc="-4" dirty="0">
                <a:solidFill>
                  <a:prstClr val="black"/>
                </a:solidFill>
                <a:latin typeface="Times New Roman"/>
                <a:cs typeface="Times New Roman"/>
              </a:rPr>
              <a:t>driver</a:t>
            </a:r>
            <a:r>
              <a:rPr sz="1591" spc="32" dirty="0">
                <a:solidFill>
                  <a:prstClr val="black"/>
                </a:solidFill>
                <a:latin typeface="Times New Roman"/>
                <a:cs typeface="Times New Roman"/>
              </a:rPr>
              <a:t> </a:t>
            </a:r>
            <a:r>
              <a:rPr sz="1591" spc="-8" dirty="0">
                <a:solidFill>
                  <a:prstClr val="black"/>
                </a:solidFill>
                <a:latin typeface="Times New Roman"/>
                <a:cs typeface="Times New Roman"/>
              </a:rPr>
              <a:t>so</a:t>
            </a:r>
            <a:r>
              <a:rPr sz="1591" spc="32" dirty="0">
                <a:solidFill>
                  <a:prstClr val="black"/>
                </a:solidFill>
                <a:latin typeface="Times New Roman"/>
                <a:cs typeface="Times New Roman"/>
              </a:rPr>
              <a:t> </a:t>
            </a:r>
            <a:r>
              <a:rPr sz="1591" spc="-12" dirty="0">
                <a:solidFill>
                  <a:prstClr val="black"/>
                </a:solidFill>
                <a:latin typeface="Times New Roman"/>
                <a:cs typeface="Times New Roman"/>
              </a:rPr>
              <a:t>you</a:t>
            </a:r>
            <a:r>
              <a:rPr sz="1591" spc="12" dirty="0">
                <a:solidFill>
                  <a:prstClr val="black"/>
                </a:solidFill>
                <a:latin typeface="Times New Roman"/>
                <a:cs typeface="Times New Roman"/>
              </a:rPr>
              <a:t> </a:t>
            </a:r>
            <a:r>
              <a:rPr sz="1591" spc="-4" dirty="0">
                <a:solidFill>
                  <a:prstClr val="black"/>
                </a:solidFill>
                <a:latin typeface="Times New Roman"/>
                <a:cs typeface="Times New Roman"/>
              </a:rPr>
              <a:t>can</a:t>
            </a:r>
            <a:r>
              <a:rPr sz="1591" spc="8" dirty="0">
                <a:solidFill>
                  <a:prstClr val="black"/>
                </a:solidFill>
                <a:latin typeface="Times New Roman"/>
                <a:cs typeface="Times New Roman"/>
              </a:rPr>
              <a:t> </a:t>
            </a:r>
            <a:r>
              <a:rPr sz="1591" dirty="0">
                <a:solidFill>
                  <a:prstClr val="black"/>
                </a:solidFill>
                <a:latin typeface="Times New Roman"/>
                <a:cs typeface="Times New Roman"/>
              </a:rPr>
              <a:t>open</a:t>
            </a:r>
            <a:r>
              <a:rPr sz="1591" spc="20" dirty="0">
                <a:solidFill>
                  <a:prstClr val="black"/>
                </a:solidFill>
                <a:latin typeface="Times New Roman"/>
                <a:cs typeface="Times New Roman"/>
              </a:rPr>
              <a:t> </a:t>
            </a:r>
            <a:r>
              <a:rPr sz="1591" spc="-4" dirty="0">
                <a:solidFill>
                  <a:prstClr val="black"/>
                </a:solidFill>
                <a:latin typeface="Times New Roman"/>
                <a:cs typeface="Times New Roman"/>
              </a:rPr>
              <a:t>a</a:t>
            </a:r>
            <a:endParaRPr sz="1591">
              <a:solidFill>
                <a:prstClr val="black"/>
              </a:solidFill>
              <a:latin typeface="Times New Roman"/>
              <a:cs typeface="Times New Roman"/>
            </a:endParaRPr>
          </a:p>
          <a:p>
            <a:pPr marL="228288" defTabSz="727285">
              <a:lnSpc>
                <a:spcPts val="1718"/>
              </a:lnSpc>
            </a:pPr>
            <a:r>
              <a:rPr sz="1591" spc="-8" dirty="0">
                <a:solidFill>
                  <a:prstClr val="black"/>
                </a:solidFill>
                <a:latin typeface="Times New Roman"/>
                <a:cs typeface="Times New Roman"/>
              </a:rPr>
              <a:t>communications</a:t>
            </a:r>
            <a:r>
              <a:rPr sz="1591" spc="40" dirty="0">
                <a:solidFill>
                  <a:prstClr val="black"/>
                </a:solidFill>
                <a:latin typeface="Times New Roman"/>
                <a:cs typeface="Times New Roman"/>
              </a:rPr>
              <a:t> </a:t>
            </a:r>
            <a:r>
              <a:rPr sz="1591" spc="-8" dirty="0">
                <a:solidFill>
                  <a:prstClr val="black"/>
                </a:solidFill>
                <a:latin typeface="Times New Roman"/>
                <a:cs typeface="Times New Roman"/>
              </a:rPr>
              <a:t>channel</a:t>
            </a:r>
            <a:r>
              <a:rPr sz="1591" spc="32" dirty="0">
                <a:solidFill>
                  <a:prstClr val="black"/>
                </a:solidFill>
                <a:latin typeface="Times New Roman"/>
                <a:cs typeface="Times New Roman"/>
              </a:rPr>
              <a:t> </a:t>
            </a:r>
            <a:r>
              <a:rPr sz="1591" spc="-16" dirty="0">
                <a:solidFill>
                  <a:prstClr val="black"/>
                </a:solidFill>
                <a:latin typeface="Times New Roman"/>
                <a:cs typeface="Times New Roman"/>
              </a:rPr>
              <a:t>with</a:t>
            </a:r>
            <a:r>
              <a:rPr sz="1591" spc="48" dirty="0">
                <a:solidFill>
                  <a:prstClr val="black"/>
                </a:solidFill>
                <a:latin typeface="Times New Roman"/>
                <a:cs typeface="Times New Roman"/>
              </a:rPr>
              <a:t> </a:t>
            </a:r>
            <a:r>
              <a:rPr sz="1591" spc="-8" dirty="0">
                <a:solidFill>
                  <a:prstClr val="black"/>
                </a:solidFill>
                <a:latin typeface="Times New Roman"/>
                <a:cs typeface="Times New Roman"/>
              </a:rPr>
              <a:t>the</a:t>
            </a:r>
            <a:r>
              <a:rPr sz="1591" spc="4" dirty="0">
                <a:solidFill>
                  <a:prstClr val="black"/>
                </a:solidFill>
                <a:latin typeface="Times New Roman"/>
                <a:cs typeface="Times New Roman"/>
              </a:rPr>
              <a:t> </a:t>
            </a:r>
            <a:r>
              <a:rPr sz="1591" spc="-4" dirty="0">
                <a:solidFill>
                  <a:prstClr val="black"/>
                </a:solidFill>
                <a:latin typeface="Times New Roman"/>
                <a:cs typeface="Times New Roman"/>
              </a:rPr>
              <a:t>database.</a:t>
            </a:r>
            <a:endParaRPr sz="1591">
              <a:solidFill>
                <a:prstClr val="black"/>
              </a:solidFill>
              <a:latin typeface="Times New Roman"/>
              <a:cs typeface="Times New Roman"/>
            </a:endParaRPr>
          </a:p>
          <a:p>
            <a:pPr defTabSz="727285">
              <a:spcBef>
                <a:spcPts val="4"/>
              </a:spcBef>
            </a:pPr>
            <a:endParaRPr sz="1989">
              <a:solidFill>
                <a:prstClr val="black"/>
              </a:solidFill>
              <a:latin typeface="Times New Roman"/>
              <a:cs typeface="Times New Roman"/>
            </a:endParaRPr>
          </a:p>
          <a:p>
            <a:pPr marL="228288" marR="6061" indent="-218690" algn="just" defTabSz="727285">
              <a:lnSpc>
                <a:spcPct val="80000"/>
              </a:lnSpc>
              <a:buClr>
                <a:srgbClr val="0AD0D9"/>
              </a:buClr>
              <a:buSzPct val="95000"/>
              <a:buFont typeface="Segoe UI Symbol"/>
              <a:buChar char="⚫"/>
              <a:tabLst>
                <a:tab pos="228792" algn="l"/>
              </a:tabLst>
            </a:pPr>
            <a:r>
              <a:rPr sz="1591" b="1" spc="-4" dirty="0">
                <a:solidFill>
                  <a:srgbClr val="FF0000"/>
                </a:solidFill>
                <a:latin typeface="Times New Roman"/>
                <a:cs typeface="Times New Roman"/>
              </a:rPr>
              <a:t>Open a</a:t>
            </a:r>
            <a:r>
              <a:rPr sz="1591" b="1" spc="390" dirty="0">
                <a:solidFill>
                  <a:srgbClr val="FF0000"/>
                </a:solidFill>
                <a:latin typeface="Times New Roman"/>
                <a:cs typeface="Times New Roman"/>
              </a:rPr>
              <a:t> </a:t>
            </a:r>
            <a:r>
              <a:rPr sz="1591" b="1" spc="-4" dirty="0">
                <a:solidFill>
                  <a:srgbClr val="FF0000"/>
                </a:solidFill>
                <a:latin typeface="Times New Roman"/>
                <a:cs typeface="Times New Roman"/>
              </a:rPr>
              <a:t>connection </a:t>
            </a:r>
            <a:r>
              <a:rPr sz="1591" b="1" spc="-4" dirty="0">
                <a:solidFill>
                  <a:prstClr val="black"/>
                </a:solidFill>
                <a:latin typeface="Times New Roman"/>
                <a:cs typeface="Times New Roman"/>
              </a:rPr>
              <a:t>. </a:t>
            </a:r>
            <a:r>
              <a:rPr sz="1591" spc="-4" dirty="0">
                <a:solidFill>
                  <a:prstClr val="black"/>
                </a:solidFill>
                <a:latin typeface="Times New Roman"/>
                <a:cs typeface="Times New Roman"/>
              </a:rPr>
              <a:t>Requires </a:t>
            </a:r>
            <a:r>
              <a:rPr sz="1591" spc="-8" dirty="0">
                <a:solidFill>
                  <a:prstClr val="black"/>
                </a:solidFill>
                <a:latin typeface="Times New Roman"/>
                <a:cs typeface="Times New Roman"/>
              </a:rPr>
              <a:t>using the </a:t>
            </a:r>
            <a:r>
              <a:rPr sz="1591" i="1" spc="-8" dirty="0">
                <a:solidFill>
                  <a:prstClr val="black"/>
                </a:solidFill>
                <a:latin typeface="Times New Roman"/>
                <a:cs typeface="Times New Roman"/>
              </a:rPr>
              <a:t>DriverManager.getConnection() </a:t>
            </a:r>
            <a:r>
              <a:rPr sz="1591" spc="-8" dirty="0">
                <a:solidFill>
                  <a:prstClr val="black"/>
                </a:solidFill>
                <a:latin typeface="Times New Roman"/>
                <a:cs typeface="Times New Roman"/>
              </a:rPr>
              <a:t>method </a:t>
            </a:r>
            <a:r>
              <a:rPr sz="1591" spc="-4" dirty="0">
                <a:solidFill>
                  <a:prstClr val="black"/>
                </a:solidFill>
                <a:latin typeface="Times New Roman"/>
                <a:cs typeface="Times New Roman"/>
              </a:rPr>
              <a:t> </a:t>
            </a:r>
            <a:r>
              <a:rPr sz="1591" spc="-8" dirty="0">
                <a:solidFill>
                  <a:prstClr val="black"/>
                </a:solidFill>
                <a:latin typeface="Times New Roman"/>
                <a:cs typeface="Times New Roman"/>
              </a:rPr>
              <a:t>to</a:t>
            </a:r>
            <a:r>
              <a:rPr sz="1591" spc="-4" dirty="0">
                <a:solidFill>
                  <a:prstClr val="black"/>
                </a:solidFill>
                <a:latin typeface="Times New Roman"/>
                <a:cs typeface="Times New Roman"/>
              </a:rPr>
              <a:t> </a:t>
            </a:r>
            <a:r>
              <a:rPr sz="1591" dirty="0">
                <a:solidFill>
                  <a:prstClr val="black"/>
                </a:solidFill>
                <a:latin typeface="Times New Roman"/>
                <a:cs typeface="Times New Roman"/>
              </a:rPr>
              <a:t>create</a:t>
            </a:r>
            <a:r>
              <a:rPr sz="1591" spc="4" dirty="0">
                <a:solidFill>
                  <a:prstClr val="black"/>
                </a:solidFill>
                <a:latin typeface="Times New Roman"/>
                <a:cs typeface="Times New Roman"/>
              </a:rPr>
              <a:t> </a:t>
            </a:r>
            <a:r>
              <a:rPr sz="1591" spc="-4" dirty="0">
                <a:solidFill>
                  <a:prstClr val="black"/>
                </a:solidFill>
                <a:latin typeface="Times New Roman"/>
                <a:cs typeface="Times New Roman"/>
              </a:rPr>
              <a:t>a</a:t>
            </a:r>
            <a:r>
              <a:rPr sz="1591" dirty="0">
                <a:solidFill>
                  <a:prstClr val="black"/>
                </a:solidFill>
                <a:latin typeface="Times New Roman"/>
                <a:cs typeface="Times New Roman"/>
              </a:rPr>
              <a:t> </a:t>
            </a:r>
            <a:r>
              <a:rPr sz="1591" spc="-4" dirty="0">
                <a:solidFill>
                  <a:prstClr val="black"/>
                </a:solidFill>
                <a:latin typeface="Times New Roman"/>
                <a:cs typeface="Times New Roman"/>
              </a:rPr>
              <a:t>Connection</a:t>
            </a:r>
            <a:r>
              <a:rPr sz="1591" dirty="0">
                <a:solidFill>
                  <a:prstClr val="black"/>
                </a:solidFill>
                <a:latin typeface="Times New Roman"/>
                <a:cs typeface="Times New Roman"/>
              </a:rPr>
              <a:t> object,</a:t>
            </a:r>
            <a:r>
              <a:rPr sz="1591" spc="4" dirty="0">
                <a:solidFill>
                  <a:prstClr val="black"/>
                </a:solidFill>
                <a:latin typeface="Times New Roman"/>
                <a:cs typeface="Times New Roman"/>
              </a:rPr>
              <a:t> </a:t>
            </a:r>
            <a:r>
              <a:rPr sz="1591" spc="-8" dirty="0">
                <a:solidFill>
                  <a:prstClr val="black"/>
                </a:solidFill>
                <a:latin typeface="Times New Roman"/>
                <a:cs typeface="Times New Roman"/>
              </a:rPr>
              <a:t>which</a:t>
            </a:r>
            <a:r>
              <a:rPr sz="1591" spc="-4" dirty="0">
                <a:solidFill>
                  <a:prstClr val="black"/>
                </a:solidFill>
                <a:latin typeface="Times New Roman"/>
                <a:cs typeface="Times New Roman"/>
              </a:rPr>
              <a:t> represents</a:t>
            </a:r>
            <a:r>
              <a:rPr sz="1591" dirty="0">
                <a:solidFill>
                  <a:prstClr val="black"/>
                </a:solidFill>
                <a:latin typeface="Times New Roman"/>
                <a:cs typeface="Times New Roman"/>
              </a:rPr>
              <a:t> </a:t>
            </a:r>
            <a:r>
              <a:rPr sz="1591" spc="-4" dirty="0">
                <a:solidFill>
                  <a:prstClr val="black"/>
                </a:solidFill>
                <a:latin typeface="Times New Roman"/>
                <a:cs typeface="Times New Roman"/>
              </a:rPr>
              <a:t>a</a:t>
            </a:r>
            <a:r>
              <a:rPr sz="1591" dirty="0">
                <a:solidFill>
                  <a:prstClr val="black"/>
                </a:solidFill>
                <a:latin typeface="Times New Roman"/>
                <a:cs typeface="Times New Roman"/>
              </a:rPr>
              <a:t> </a:t>
            </a:r>
            <a:r>
              <a:rPr sz="1591" spc="-4" dirty="0">
                <a:solidFill>
                  <a:prstClr val="black"/>
                </a:solidFill>
                <a:latin typeface="Times New Roman"/>
                <a:cs typeface="Times New Roman"/>
              </a:rPr>
              <a:t>physical</a:t>
            </a:r>
            <a:r>
              <a:rPr sz="1591" dirty="0">
                <a:solidFill>
                  <a:prstClr val="black"/>
                </a:solidFill>
                <a:latin typeface="Times New Roman"/>
                <a:cs typeface="Times New Roman"/>
              </a:rPr>
              <a:t> </a:t>
            </a:r>
            <a:r>
              <a:rPr sz="1591" spc="-4" dirty="0">
                <a:solidFill>
                  <a:prstClr val="black"/>
                </a:solidFill>
                <a:latin typeface="Times New Roman"/>
                <a:cs typeface="Times New Roman"/>
              </a:rPr>
              <a:t>connection</a:t>
            </a:r>
            <a:r>
              <a:rPr sz="1591" spc="390" dirty="0">
                <a:solidFill>
                  <a:prstClr val="black"/>
                </a:solidFill>
                <a:latin typeface="Times New Roman"/>
                <a:cs typeface="Times New Roman"/>
              </a:rPr>
              <a:t> </a:t>
            </a:r>
            <a:r>
              <a:rPr sz="1591" spc="-4" dirty="0">
                <a:solidFill>
                  <a:prstClr val="black"/>
                </a:solidFill>
                <a:latin typeface="Times New Roman"/>
                <a:cs typeface="Times New Roman"/>
              </a:rPr>
              <a:t>with </a:t>
            </a:r>
            <a:r>
              <a:rPr sz="1591" dirty="0">
                <a:solidFill>
                  <a:prstClr val="black"/>
                </a:solidFill>
                <a:latin typeface="Times New Roman"/>
                <a:cs typeface="Times New Roman"/>
              </a:rPr>
              <a:t> </a:t>
            </a:r>
            <a:r>
              <a:rPr sz="1591" spc="-4" dirty="0">
                <a:solidFill>
                  <a:prstClr val="black"/>
                </a:solidFill>
                <a:latin typeface="Times New Roman"/>
                <a:cs typeface="Times New Roman"/>
              </a:rPr>
              <a:t>database</a:t>
            </a:r>
            <a:r>
              <a:rPr sz="1591" spc="-40" dirty="0">
                <a:solidFill>
                  <a:prstClr val="black"/>
                </a:solidFill>
                <a:latin typeface="Times New Roman"/>
                <a:cs typeface="Times New Roman"/>
              </a:rPr>
              <a:t> </a:t>
            </a:r>
            <a:r>
              <a:rPr sz="1591" spc="-20" dirty="0">
                <a:solidFill>
                  <a:prstClr val="black"/>
                </a:solidFill>
                <a:latin typeface="Times New Roman"/>
                <a:cs typeface="Times New Roman"/>
              </a:rPr>
              <a:t>server.</a:t>
            </a:r>
            <a:endParaRPr sz="1591">
              <a:solidFill>
                <a:prstClr val="black"/>
              </a:solidFill>
              <a:latin typeface="Times New Roman"/>
              <a:cs typeface="Times New Roman"/>
            </a:endParaRPr>
          </a:p>
          <a:p>
            <a:pPr defTabSz="727285">
              <a:spcBef>
                <a:spcPts val="35"/>
              </a:spcBef>
              <a:buClr>
                <a:srgbClr val="0AD0D9"/>
              </a:buClr>
              <a:buFont typeface="Segoe UI Symbol"/>
              <a:buChar char="⚫"/>
            </a:pPr>
            <a:endParaRPr sz="1630">
              <a:solidFill>
                <a:prstClr val="black"/>
              </a:solidFill>
              <a:latin typeface="Times New Roman"/>
              <a:cs typeface="Times New Roman"/>
            </a:endParaRPr>
          </a:p>
          <a:p>
            <a:pPr marL="228288" indent="-218690" defTabSz="727285">
              <a:lnSpc>
                <a:spcPts val="1718"/>
              </a:lnSpc>
              <a:buClr>
                <a:srgbClr val="0AD0D9"/>
              </a:buClr>
              <a:buSzPct val="95000"/>
              <a:buFont typeface="Segoe UI Symbol"/>
              <a:buChar char="⚫"/>
              <a:tabLst>
                <a:tab pos="228288" algn="l"/>
                <a:tab pos="228792" algn="l"/>
              </a:tabLst>
            </a:pPr>
            <a:r>
              <a:rPr sz="1591" spc="-52" dirty="0">
                <a:solidFill>
                  <a:prstClr val="black"/>
                </a:solidFill>
                <a:latin typeface="Times New Roman"/>
                <a:cs typeface="Times New Roman"/>
              </a:rPr>
              <a:t>To</a:t>
            </a:r>
            <a:r>
              <a:rPr sz="1591" spc="52" dirty="0">
                <a:solidFill>
                  <a:prstClr val="black"/>
                </a:solidFill>
                <a:latin typeface="Times New Roman"/>
                <a:cs typeface="Times New Roman"/>
              </a:rPr>
              <a:t> </a:t>
            </a:r>
            <a:r>
              <a:rPr sz="1591" spc="-4" dirty="0">
                <a:solidFill>
                  <a:prstClr val="black"/>
                </a:solidFill>
                <a:latin typeface="Times New Roman"/>
                <a:cs typeface="Times New Roman"/>
              </a:rPr>
              <a:t>create</a:t>
            </a:r>
            <a:r>
              <a:rPr sz="1591" spc="48" dirty="0">
                <a:solidFill>
                  <a:prstClr val="black"/>
                </a:solidFill>
                <a:latin typeface="Times New Roman"/>
                <a:cs typeface="Times New Roman"/>
              </a:rPr>
              <a:t> </a:t>
            </a:r>
            <a:r>
              <a:rPr sz="1591" spc="-4" dirty="0">
                <a:solidFill>
                  <a:prstClr val="black"/>
                </a:solidFill>
                <a:latin typeface="Times New Roman"/>
                <a:cs typeface="Times New Roman"/>
              </a:rPr>
              <a:t>a</a:t>
            </a:r>
            <a:r>
              <a:rPr sz="1591" spc="52" dirty="0">
                <a:solidFill>
                  <a:prstClr val="black"/>
                </a:solidFill>
                <a:latin typeface="Times New Roman"/>
                <a:cs typeface="Times New Roman"/>
              </a:rPr>
              <a:t> </a:t>
            </a:r>
            <a:r>
              <a:rPr sz="1591" dirty="0">
                <a:solidFill>
                  <a:prstClr val="black"/>
                </a:solidFill>
                <a:latin typeface="Times New Roman"/>
                <a:cs typeface="Times New Roman"/>
              </a:rPr>
              <a:t>new</a:t>
            </a:r>
            <a:r>
              <a:rPr sz="1591" spc="8" dirty="0">
                <a:solidFill>
                  <a:prstClr val="black"/>
                </a:solidFill>
                <a:latin typeface="Times New Roman"/>
                <a:cs typeface="Times New Roman"/>
              </a:rPr>
              <a:t> </a:t>
            </a:r>
            <a:r>
              <a:rPr sz="1591" spc="-4" dirty="0">
                <a:solidFill>
                  <a:prstClr val="black"/>
                </a:solidFill>
                <a:latin typeface="Times New Roman"/>
                <a:cs typeface="Times New Roman"/>
              </a:rPr>
              <a:t>database,</a:t>
            </a:r>
            <a:r>
              <a:rPr sz="1591" spc="48" dirty="0">
                <a:solidFill>
                  <a:prstClr val="black"/>
                </a:solidFill>
                <a:latin typeface="Times New Roman"/>
                <a:cs typeface="Times New Roman"/>
              </a:rPr>
              <a:t> </a:t>
            </a:r>
            <a:r>
              <a:rPr sz="1591" spc="-4" dirty="0">
                <a:solidFill>
                  <a:prstClr val="black"/>
                </a:solidFill>
                <a:latin typeface="Times New Roman"/>
                <a:cs typeface="Times New Roman"/>
              </a:rPr>
              <a:t>you</a:t>
            </a:r>
            <a:r>
              <a:rPr sz="1591" spc="55" dirty="0">
                <a:solidFill>
                  <a:prstClr val="black"/>
                </a:solidFill>
                <a:latin typeface="Times New Roman"/>
                <a:cs typeface="Times New Roman"/>
              </a:rPr>
              <a:t> </a:t>
            </a:r>
            <a:r>
              <a:rPr sz="1591" spc="-4" dirty="0">
                <a:solidFill>
                  <a:prstClr val="black"/>
                </a:solidFill>
                <a:latin typeface="Times New Roman"/>
                <a:cs typeface="Times New Roman"/>
              </a:rPr>
              <a:t>need</a:t>
            </a:r>
            <a:r>
              <a:rPr sz="1591" spc="52" dirty="0">
                <a:solidFill>
                  <a:prstClr val="black"/>
                </a:solidFill>
                <a:latin typeface="Times New Roman"/>
                <a:cs typeface="Times New Roman"/>
              </a:rPr>
              <a:t> </a:t>
            </a:r>
            <a:r>
              <a:rPr sz="1591" spc="-4" dirty="0">
                <a:solidFill>
                  <a:prstClr val="black"/>
                </a:solidFill>
                <a:latin typeface="Times New Roman"/>
                <a:cs typeface="Times New Roman"/>
              </a:rPr>
              <a:t>not</a:t>
            </a:r>
            <a:r>
              <a:rPr sz="1591" spc="40" dirty="0">
                <a:solidFill>
                  <a:prstClr val="black"/>
                </a:solidFill>
                <a:latin typeface="Times New Roman"/>
                <a:cs typeface="Times New Roman"/>
              </a:rPr>
              <a:t> </a:t>
            </a:r>
            <a:r>
              <a:rPr sz="1591" spc="-8" dirty="0">
                <a:solidFill>
                  <a:prstClr val="black"/>
                </a:solidFill>
                <a:latin typeface="Times New Roman"/>
                <a:cs typeface="Times New Roman"/>
              </a:rPr>
              <a:t>to</a:t>
            </a:r>
            <a:r>
              <a:rPr sz="1591" spc="60" dirty="0">
                <a:solidFill>
                  <a:prstClr val="black"/>
                </a:solidFill>
                <a:latin typeface="Times New Roman"/>
                <a:cs typeface="Times New Roman"/>
              </a:rPr>
              <a:t> </a:t>
            </a:r>
            <a:r>
              <a:rPr sz="1591" spc="-8" dirty="0">
                <a:solidFill>
                  <a:prstClr val="black"/>
                </a:solidFill>
                <a:latin typeface="Times New Roman"/>
                <a:cs typeface="Times New Roman"/>
              </a:rPr>
              <a:t>give</a:t>
            </a:r>
            <a:r>
              <a:rPr sz="1591" spc="44" dirty="0">
                <a:solidFill>
                  <a:prstClr val="black"/>
                </a:solidFill>
                <a:latin typeface="Times New Roman"/>
                <a:cs typeface="Times New Roman"/>
              </a:rPr>
              <a:t> </a:t>
            </a:r>
            <a:r>
              <a:rPr sz="1591" dirty="0">
                <a:solidFill>
                  <a:prstClr val="black"/>
                </a:solidFill>
                <a:latin typeface="Times New Roman"/>
                <a:cs typeface="Times New Roman"/>
              </a:rPr>
              <a:t>any</a:t>
            </a:r>
            <a:r>
              <a:rPr sz="1591" spc="16" dirty="0">
                <a:solidFill>
                  <a:prstClr val="black"/>
                </a:solidFill>
                <a:latin typeface="Times New Roman"/>
                <a:cs typeface="Times New Roman"/>
              </a:rPr>
              <a:t> </a:t>
            </a:r>
            <a:r>
              <a:rPr sz="1591" spc="-4" dirty="0">
                <a:solidFill>
                  <a:prstClr val="black"/>
                </a:solidFill>
                <a:latin typeface="Times New Roman"/>
                <a:cs typeface="Times New Roman"/>
              </a:rPr>
              <a:t>database</a:t>
            </a:r>
            <a:r>
              <a:rPr sz="1591" spc="68" dirty="0">
                <a:solidFill>
                  <a:prstClr val="black"/>
                </a:solidFill>
                <a:latin typeface="Times New Roman"/>
                <a:cs typeface="Times New Roman"/>
              </a:rPr>
              <a:t> </a:t>
            </a:r>
            <a:r>
              <a:rPr sz="1591" spc="-12" dirty="0">
                <a:solidFill>
                  <a:prstClr val="black"/>
                </a:solidFill>
                <a:latin typeface="Times New Roman"/>
                <a:cs typeface="Times New Roman"/>
              </a:rPr>
              <a:t>name</a:t>
            </a:r>
            <a:r>
              <a:rPr sz="1591" spc="63" dirty="0">
                <a:solidFill>
                  <a:prstClr val="black"/>
                </a:solidFill>
                <a:latin typeface="Times New Roman"/>
                <a:cs typeface="Times New Roman"/>
              </a:rPr>
              <a:t> </a:t>
            </a:r>
            <a:r>
              <a:rPr sz="1591" spc="-8" dirty="0">
                <a:solidFill>
                  <a:prstClr val="black"/>
                </a:solidFill>
                <a:latin typeface="Times New Roman"/>
                <a:cs typeface="Times New Roman"/>
              </a:rPr>
              <a:t>while</a:t>
            </a:r>
            <a:r>
              <a:rPr sz="1591" spc="44" dirty="0">
                <a:solidFill>
                  <a:prstClr val="black"/>
                </a:solidFill>
                <a:latin typeface="Times New Roman"/>
                <a:cs typeface="Times New Roman"/>
              </a:rPr>
              <a:t> </a:t>
            </a:r>
            <a:r>
              <a:rPr sz="1591" spc="-4" dirty="0">
                <a:solidFill>
                  <a:prstClr val="black"/>
                </a:solidFill>
                <a:latin typeface="Times New Roman"/>
                <a:cs typeface="Times New Roman"/>
              </a:rPr>
              <a:t>preparing</a:t>
            </a:r>
            <a:endParaRPr sz="1591">
              <a:solidFill>
                <a:prstClr val="black"/>
              </a:solidFill>
              <a:latin typeface="Times New Roman"/>
              <a:cs typeface="Times New Roman"/>
            </a:endParaRPr>
          </a:p>
          <a:p>
            <a:pPr marL="228288" defTabSz="727285">
              <a:lnSpc>
                <a:spcPts val="1718"/>
              </a:lnSpc>
            </a:pPr>
            <a:r>
              <a:rPr sz="1591" dirty="0">
                <a:solidFill>
                  <a:prstClr val="black"/>
                </a:solidFill>
                <a:latin typeface="Times New Roman"/>
                <a:cs typeface="Times New Roman"/>
              </a:rPr>
              <a:t>database</a:t>
            </a:r>
            <a:r>
              <a:rPr sz="1591" spc="-44" dirty="0">
                <a:solidFill>
                  <a:prstClr val="black"/>
                </a:solidFill>
                <a:latin typeface="Times New Roman"/>
                <a:cs typeface="Times New Roman"/>
              </a:rPr>
              <a:t> </a:t>
            </a:r>
            <a:r>
              <a:rPr sz="1591" spc="-4" dirty="0">
                <a:solidFill>
                  <a:prstClr val="black"/>
                </a:solidFill>
                <a:latin typeface="Times New Roman"/>
                <a:cs typeface="Times New Roman"/>
              </a:rPr>
              <a:t>URL</a:t>
            </a:r>
            <a:r>
              <a:rPr sz="1591" spc="-44" dirty="0">
                <a:solidFill>
                  <a:prstClr val="black"/>
                </a:solidFill>
                <a:latin typeface="Times New Roman"/>
                <a:cs typeface="Times New Roman"/>
              </a:rPr>
              <a:t> </a:t>
            </a:r>
            <a:r>
              <a:rPr sz="1591" dirty="0">
                <a:solidFill>
                  <a:prstClr val="black"/>
                </a:solidFill>
                <a:latin typeface="Times New Roman"/>
                <a:cs typeface="Times New Roman"/>
              </a:rPr>
              <a:t>as</a:t>
            </a:r>
            <a:r>
              <a:rPr sz="1591" spc="-12" dirty="0">
                <a:solidFill>
                  <a:prstClr val="black"/>
                </a:solidFill>
                <a:latin typeface="Times New Roman"/>
                <a:cs typeface="Times New Roman"/>
              </a:rPr>
              <a:t> </a:t>
            </a:r>
            <a:r>
              <a:rPr sz="1591" spc="-8" dirty="0">
                <a:solidFill>
                  <a:prstClr val="black"/>
                </a:solidFill>
                <a:latin typeface="Times New Roman"/>
                <a:cs typeface="Times New Roman"/>
              </a:rPr>
              <a:t>mentioned</a:t>
            </a:r>
            <a:r>
              <a:rPr sz="1591" spc="40" dirty="0">
                <a:solidFill>
                  <a:prstClr val="black"/>
                </a:solidFill>
                <a:latin typeface="Times New Roman"/>
                <a:cs typeface="Times New Roman"/>
              </a:rPr>
              <a:t> </a:t>
            </a:r>
            <a:r>
              <a:rPr sz="1591" spc="-4" dirty="0">
                <a:solidFill>
                  <a:prstClr val="black"/>
                </a:solidFill>
                <a:latin typeface="Times New Roman"/>
                <a:cs typeface="Times New Roman"/>
              </a:rPr>
              <a:t>in</a:t>
            </a:r>
            <a:r>
              <a:rPr sz="1591" spc="8" dirty="0">
                <a:solidFill>
                  <a:prstClr val="black"/>
                </a:solidFill>
                <a:latin typeface="Times New Roman"/>
                <a:cs typeface="Times New Roman"/>
              </a:rPr>
              <a:t> </a:t>
            </a:r>
            <a:r>
              <a:rPr sz="1591" spc="-8" dirty="0">
                <a:solidFill>
                  <a:prstClr val="black"/>
                </a:solidFill>
                <a:latin typeface="Times New Roman"/>
                <a:cs typeface="Times New Roman"/>
              </a:rPr>
              <a:t>the</a:t>
            </a:r>
            <a:r>
              <a:rPr sz="1591" dirty="0">
                <a:solidFill>
                  <a:prstClr val="black"/>
                </a:solidFill>
                <a:latin typeface="Times New Roman"/>
                <a:cs typeface="Times New Roman"/>
              </a:rPr>
              <a:t> below</a:t>
            </a:r>
            <a:r>
              <a:rPr sz="1591" spc="-8" dirty="0">
                <a:solidFill>
                  <a:prstClr val="black"/>
                </a:solidFill>
                <a:latin typeface="Times New Roman"/>
                <a:cs typeface="Times New Roman"/>
              </a:rPr>
              <a:t> example.</a:t>
            </a:r>
            <a:endParaRPr sz="1591">
              <a:solidFill>
                <a:prstClr val="black"/>
              </a:solidFill>
              <a:latin typeface="Times New Roman"/>
              <a:cs typeface="Times New Roman"/>
            </a:endParaRPr>
          </a:p>
          <a:p>
            <a:pPr defTabSz="727285">
              <a:spcBef>
                <a:spcPts val="35"/>
              </a:spcBef>
            </a:pPr>
            <a:endParaRPr sz="1949">
              <a:solidFill>
                <a:prstClr val="black"/>
              </a:solidFill>
              <a:latin typeface="Times New Roman"/>
              <a:cs typeface="Times New Roman"/>
            </a:endParaRPr>
          </a:p>
          <a:p>
            <a:pPr marL="228288" marR="9091" indent="-218690" algn="just" defTabSz="727285">
              <a:lnSpc>
                <a:spcPts val="1527"/>
              </a:lnSpc>
              <a:spcBef>
                <a:spcPts val="4"/>
              </a:spcBef>
              <a:buClr>
                <a:srgbClr val="0AD0D9"/>
              </a:buClr>
              <a:buSzPct val="95000"/>
              <a:buFont typeface="Segoe UI Symbol"/>
              <a:buChar char="⚫"/>
              <a:tabLst>
                <a:tab pos="228792" algn="l"/>
              </a:tabLst>
            </a:pPr>
            <a:r>
              <a:rPr sz="1591" b="1" spc="-4" dirty="0">
                <a:solidFill>
                  <a:srgbClr val="FF0000"/>
                </a:solidFill>
                <a:latin typeface="Times New Roman"/>
                <a:cs typeface="Times New Roman"/>
              </a:rPr>
              <a:t>Execute a query . </a:t>
            </a:r>
            <a:r>
              <a:rPr sz="1591" spc="-4" dirty="0">
                <a:solidFill>
                  <a:prstClr val="black"/>
                </a:solidFill>
                <a:latin typeface="Times New Roman"/>
                <a:cs typeface="Times New Roman"/>
              </a:rPr>
              <a:t>Requires </a:t>
            </a:r>
            <a:r>
              <a:rPr sz="1591" spc="-8" dirty="0">
                <a:solidFill>
                  <a:prstClr val="black"/>
                </a:solidFill>
                <a:latin typeface="Times New Roman"/>
                <a:cs typeface="Times New Roman"/>
              </a:rPr>
              <a:t>using </a:t>
            </a:r>
            <a:r>
              <a:rPr sz="1591" spc="8" dirty="0">
                <a:solidFill>
                  <a:prstClr val="black"/>
                </a:solidFill>
                <a:latin typeface="Times New Roman"/>
                <a:cs typeface="Times New Roman"/>
              </a:rPr>
              <a:t>an </a:t>
            </a:r>
            <a:r>
              <a:rPr sz="1591" dirty="0">
                <a:solidFill>
                  <a:prstClr val="black"/>
                </a:solidFill>
                <a:latin typeface="Times New Roman"/>
                <a:cs typeface="Times New Roman"/>
              </a:rPr>
              <a:t>object of </a:t>
            </a:r>
            <a:r>
              <a:rPr sz="1591" spc="-12" dirty="0">
                <a:solidFill>
                  <a:prstClr val="black"/>
                </a:solidFill>
                <a:latin typeface="Times New Roman"/>
                <a:cs typeface="Times New Roman"/>
              </a:rPr>
              <a:t>type </a:t>
            </a:r>
            <a:r>
              <a:rPr sz="1591" spc="-4" dirty="0">
                <a:solidFill>
                  <a:prstClr val="black"/>
                </a:solidFill>
                <a:latin typeface="Times New Roman"/>
                <a:cs typeface="Times New Roman"/>
              </a:rPr>
              <a:t>Statement </a:t>
            </a:r>
            <a:r>
              <a:rPr sz="1591" spc="-8" dirty="0">
                <a:solidFill>
                  <a:prstClr val="black"/>
                </a:solidFill>
                <a:latin typeface="Times New Roman"/>
                <a:cs typeface="Times New Roman"/>
              </a:rPr>
              <a:t>for </a:t>
            </a:r>
            <a:r>
              <a:rPr sz="1591" spc="-4" dirty="0">
                <a:solidFill>
                  <a:prstClr val="black"/>
                </a:solidFill>
                <a:latin typeface="Times New Roman"/>
                <a:cs typeface="Times New Roman"/>
              </a:rPr>
              <a:t>building </a:t>
            </a:r>
            <a:r>
              <a:rPr sz="1591" dirty="0">
                <a:solidFill>
                  <a:prstClr val="black"/>
                </a:solidFill>
                <a:latin typeface="Times New Roman"/>
                <a:cs typeface="Times New Roman"/>
              </a:rPr>
              <a:t>and </a:t>
            </a:r>
            <a:r>
              <a:rPr sz="1591" spc="4" dirty="0">
                <a:solidFill>
                  <a:prstClr val="black"/>
                </a:solidFill>
                <a:latin typeface="Times New Roman"/>
                <a:cs typeface="Times New Roman"/>
              </a:rPr>
              <a:t> </a:t>
            </a:r>
            <a:r>
              <a:rPr sz="1591" spc="-12" dirty="0">
                <a:solidFill>
                  <a:prstClr val="black"/>
                </a:solidFill>
                <a:latin typeface="Times New Roman"/>
                <a:cs typeface="Times New Roman"/>
              </a:rPr>
              <a:t>submitting</a:t>
            </a:r>
            <a:r>
              <a:rPr sz="1591" spc="28" dirty="0">
                <a:solidFill>
                  <a:prstClr val="black"/>
                </a:solidFill>
                <a:latin typeface="Times New Roman"/>
                <a:cs typeface="Times New Roman"/>
              </a:rPr>
              <a:t> </a:t>
            </a:r>
            <a:r>
              <a:rPr sz="1591" spc="-4" dirty="0">
                <a:solidFill>
                  <a:prstClr val="black"/>
                </a:solidFill>
                <a:latin typeface="Times New Roman"/>
                <a:cs typeface="Times New Roman"/>
              </a:rPr>
              <a:t>an</a:t>
            </a:r>
            <a:r>
              <a:rPr sz="1591" spc="8" dirty="0">
                <a:solidFill>
                  <a:prstClr val="black"/>
                </a:solidFill>
                <a:latin typeface="Times New Roman"/>
                <a:cs typeface="Times New Roman"/>
              </a:rPr>
              <a:t> </a:t>
            </a:r>
            <a:r>
              <a:rPr sz="1591" spc="-8" dirty="0">
                <a:solidFill>
                  <a:prstClr val="black"/>
                </a:solidFill>
                <a:latin typeface="Times New Roman"/>
                <a:cs typeface="Times New Roman"/>
              </a:rPr>
              <a:t>SQL</a:t>
            </a:r>
            <a:r>
              <a:rPr sz="1591" spc="-52" dirty="0">
                <a:solidFill>
                  <a:prstClr val="black"/>
                </a:solidFill>
                <a:latin typeface="Times New Roman"/>
                <a:cs typeface="Times New Roman"/>
              </a:rPr>
              <a:t> </a:t>
            </a:r>
            <a:r>
              <a:rPr sz="1591" spc="-8" dirty="0">
                <a:solidFill>
                  <a:prstClr val="black"/>
                </a:solidFill>
                <a:latin typeface="Times New Roman"/>
                <a:cs typeface="Times New Roman"/>
              </a:rPr>
              <a:t>statement</a:t>
            </a:r>
            <a:r>
              <a:rPr sz="1591" spc="32" dirty="0">
                <a:solidFill>
                  <a:prstClr val="black"/>
                </a:solidFill>
                <a:latin typeface="Times New Roman"/>
                <a:cs typeface="Times New Roman"/>
              </a:rPr>
              <a:t> </a:t>
            </a:r>
            <a:r>
              <a:rPr sz="1591" spc="-8" dirty="0">
                <a:solidFill>
                  <a:prstClr val="black"/>
                </a:solidFill>
                <a:latin typeface="Times New Roman"/>
                <a:cs typeface="Times New Roman"/>
              </a:rPr>
              <a:t>to</a:t>
            </a:r>
            <a:r>
              <a:rPr sz="1591" spc="12" dirty="0">
                <a:solidFill>
                  <a:prstClr val="black"/>
                </a:solidFill>
                <a:latin typeface="Times New Roman"/>
                <a:cs typeface="Times New Roman"/>
              </a:rPr>
              <a:t> </a:t>
            </a:r>
            <a:r>
              <a:rPr sz="1591" spc="-8" dirty="0">
                <a:solidFill>
                  <a:prstClr val="black"/>
                </a:solidFill>
                <a:latin typeface="Times New Roman"/>
                <a:cs typeface="Times New Roman"/>
              </a:rPr>
              <a:t>the</a:t>
            </a:r>
            <a:r>
              <a:rPr sz="1591" spc="4" dirty="0">
                <a:solidFill>
                  <a:prstClr val="black"/>
                </a:solidFill>
                <a:latin typeface="Times New Roman"/>
                <a:cs typeface="Times New Roman"/>
              </a:rPr>
              <a:t> </a:t>
            </a:r>
            <a:r>
              <a:rPr sz="1591" spc="-4" dirty="0">
                <a:solidFill>
                  <a:prstClr val="black"/>
                </a:solidFill>
                <a:latin typeface="Times New Roman"/>
                <a:cs typeface="Times New Roman"/>
              </a:rPr>
              <a:t>database.</a:t>
            </a:r>
            <a:endParaRPr sz="1591">
              <a:solidFill>
                <a:prstClr val="black"/>
              </a:solidFill>
              <a:latin typeface="Times New Roman"/>
              <a:cs typeface="Times New Roman"/>
            </a:endParaRPr>
          </a:p>
          <a:p>
            <a:pPr defTabSz="727285">
              <a:spcBef>
                <a:spcPts val="4"/>
              </a:spcBef>
              <a:buClr>
                <a:srgbClr val="0AD0D9"/>
              </a:buClr>
              <a:buFont typeface="Segoe UI Symbol"/>
              <a:buChar char="⚫"/>
            </a:pPr>
            <a:endParaRPr sz="1670">
              <a:solidFill>
                <a:prstClr val="black"/>
              </a:solidFill>
              <a:latin typeface="Times New Roman"/>
              <a:cs typeface="Times New Roman"/>
            </a:endParaRPr>
          </a:p>
          <a:p>
            <a:pPr marL="228288" indent="-218690" defTabSz="727285">
              <a:lnSpc>
                <a:spcPts val="1718"/>
              </a:lnSpc>
              <a:buClr>
                <a:srgbClr val="0AD0D9"/>
              </a:buClr>
              <a:buSzPct val="95000"/>
              <a:buFont typeface="Segoe UI Symbol"/>
              <a:buChar char="⚫"/>
              <a:tabLst>
                <a:tab pos="228288" algn="l"/>
                <a:tab pos="228792" algn="l"/>
              </a:tabLst>
            </a:pPr>
            <a:r>
              <a:rPr sz="1591" b="1" dirty="0">
                <a:solidFill>
                  <a:srgbClr val="FF0000"/>
                </a:solidFill>
                <a:latin typeface="Times New Roman"/>
                <a:cs typeface="Times New Roman"/>
              </a:rPr>
              <a:t>Clean</a:t>
            </a:r>
            <a:r>
              <a:rPr sz="1591" b="1" spc="287" dirty="0">
                <a:solidFill>
                  <a:srgbClr val="FF0000"/>
                </a:solidFill>
                <a:latin typeface="Times New Roman"/>
                <a:cs typeface="Times New Roman"/>
              </a:rPr>
              <a:t> </a:t>
            </a:r>
            <a:r>
              <a:rPr sz="1591" b="1" spc="-8" dirty="0">
                <a:solidFill>
                  <a:srgbClr val="FF0000"/>
                </a:solidFill>
                <a:latin typeface="Times New Roman"/>
                <a:cs typeface="Times New Roman"/>
              </a:rPr>
              <a:t>up</a:t>
            </a:r>
            <a:r>
              <a:rPr sz="1591" b="1" spc="290" dirty="0">
                <a:solidFill>
                  <a:srgbClr val="FF0000"/>
                </a:solidFill>
                <a:latin typeface="Times New Roman"/>
                <a:cs typeface="Times New Roman"/>
              </a:rPr>
              <a:t> </a:t>
            </a:r>
            <a:r>
              <a:rPr sz="1591" b="1" spc="-4" dirty="0">
                <a:solidFill>
                  <a:srgbClr val="FF0000"/>
                </a:solidFill>
                <a:latin typeface="Times New Roman"/>
                <a:cs typeface="Times New Roman"/>
              </a:rPr>
              <a:t>the</a:t>
            </a:r>
            <a:r>
              <a:rPr sz="1591" b="1" spc="295" dirty="0">
                <a:solidFill>
                  <a:srgbClr val="FF0000"/>
                </a:solidFill>
                <a:latin typeface="Times New Roman"/>
                <a:cs typeface="Times New Roman"/>
              </a:rPr>
              <a:t> </a:t>
            </a:r>
            <a:r>
              <a:rPr sz="1591" b="1" spc="-8" dirty="0">
                <a:solidFill>
                  <a:srgbClr val="FF0000"/>
                </a:solidFill>
                <a:latin typeface="Times New Roman"/>
                <a:cs typeface="Times New Roman"/>
              </a:rPr>
              <a:t>environment</a:t>
            </a:r>
            <a:r>
              <a:rPr sz="1591" b="1" spc="314" dirty="0">
                <a:solidFill>
                  <a:srgbClr val="FF0000"/>
                </a:solidFill>
                <a:latin typeface="Times New Roman"/>
                <a:cs typeface="Times New Roman"/>
              </a:rPr>
              <a:t> </a:t>
            </a:r>
            <a:r>
              <a:rPr sz="1591" b="1" spc="-4" dirty="0">
                <a:solidFill>
                  <a:prstClr val="black"/>
                </a:solidFill>
                <a:latin typeface="Times New Roman"/>
                <a:cs typeface="Times New Roman"/>
              </a:rPr>
              <a:t>.</a:t>
            </a:r>
            <a:r>
              <a:rPr sz="1591" b="1" spc="298" dirty="0">
                <a:solidFill>
                  <a:prstClr val="black"/>
                </a:solidFill>
                <a:latin typeface="Times New Roman"/>
                <a:cs typeface="Times New Roman"/>
              </a:rPr>
              <a:t> </a:t>
            </a:r>
            <a:r>
              <a:rPr sz="1591" spc="-4" dirty="0">
                <a:solidFill>
                  <a:prstClr val="black"/>
                </a:solidFill>
                <a:latin typeface="Times New Roman"/>
                <a:cs typeface="Times New Roman"/>
              </a:rPr>
              <a:t>Requires</a:t>
            </a:r>
            <a:r>
              <a:rPr sz="1591" spc="287" dirty="0">
                <a:solidFill>
                  <a:prstClr val="black"/>
                </a:solidFill>
                <a:latin typeface="Times New Roman"/>
                <a:cs typeface="Times New Roman"/>
              </a:rPr>
              <a:t> </a:t>
            </a:r>
            <a:r>
              <a:rPr sz="1591" spc="-4" dirty="0">
                <a:solidFill>
                  <a:prstClr val="black"/>
                </a:solidFill>
                <a:latin typeface="Times New Roman"/>
                <a:cs typeface="Times New Roman"/>
              </a:rPr>
              <a:t>explicitly</a:t>
            </a:r>
            <a:r>
              <a:rPr sz="1591" spc="262" dirty="0">
                <a:solidFill>
                  <a:prstClr val="black"/>
                </a:solidFill>
                <a:latin typeface="Times New Roman"/>
                <a:cs typeface="Times New Roman"/>
              </a:rPr>
              <a:t> </a:t>
            </a:r>
            <a:r>
              <a:rPr sz="1591" spc="-4" dirty="0">
                <a:solidFill>
                  <a:prstClr val="black"/>
                </a:solidFill>
                <a:latin typeface="Times New Roman"/>
                <a:cs typeface="Times New Roman"/>
              </a:rPr>
              <a:t>closing</a:t>
            </a:r>
            <a:r>
              <a:rPr sz="1591" spc="287" dirty="0">
                <a:solidFill>
                  <a:prstClr val="black"/>
                </a:solidFill>
                <a:latin typeface="Times New Roman"/>
                <a:cs typeface="Times New Roman"/>
              </a:rPr>
              <a:t> </a:t>
            </a:r>
            <a:r>
              <a:rPr sz="1591" spc="-4" dirty="0">
                <a:solidFill>
                  <a:prstClr val="black"/>
                </a:solidFill>
                <a:latin typeface="Times New Roman"/>
                <a:cs typeface="Times New Roman"/>
              </a:rPr>
              <a:t>all</a:t>
            </a:r>
            <a:r>
              <a:rPr sz="1591" spc="295" dirty="0">
                <a:solidFill>
                  <a:prstClr val="black"/>
                </a:solidFill>
                <a:latin typeface="Times New Roman"/>
                <a:cs typeface="Times New Roman"/>
              </a:rPr>
              <a:t> </a:t>
            </a:r>
            <a:r>
              <a:rPr sz="1591" dirty="0">
                <a:solidFill>
                  <a:prstClr val="black"/>
                </a:solidFill>
                <a:latin typeface="Times New Roman"/>
                <a:cs typeface="Times New Roman"/>
              </a:rPr>
              <a:t>database</a:t>
            </a:r>
            <a:r>
              <a:rPr sz="1591" spc="275" dirty="0">
                <a:solidFill>
                  <a:prstClr val="black"/>
                </a:solidFill>
                <a:latin typeface="Times New Roman"/>
                <a:cs typeface="Times New Roman"/>
              </a:rPr>
              <a:t> </a:t>
            </a:r>
            <a:r>
              <a:rPr sz="1591" spc="-4" dirty="0">
                <a:solidFill>
                  <a:prstClr val="black"/>
                </a:solidFill>
                <a:latin typeface="Times New Roman"/>
                <a:cs typeface="Times New Roman"/>
              </a:rPr>
              <a:t>resources</a:t>
            </a:r>
            <a:endParaRPr sz="1591">
              <a:solidFill>
                <a:prstClr val="black"/>
              </a:solidFill>
              <a:latin typeface="Times New Roman"/>
              <a:cs typeface="Times New Roman"/>
            </a:endParaRPr>
          </a:p>
          <a:p>
            <a:pPr marL="228288" defTabSz="727285">
              <a:lnSpc>
                <a:spcPts val="1718"/>
              </a:lnSpc>
            </a:pPr>
            <a:r>
              <a:rPr sz="1591" spc="-8" dirty="0">
                <a:solidFill>
                  <a:prstClr val="black"/>
                </a:solidFill>
                <a:latin typeface="Times New Roman"/>
                <a:cs typeface="Times New Roman"/>
              </a:rPr>
              <a:t>versus</a:t>
            </a:r>
            <a:r>
              <a:rPr sz="1591" spc="-12" dirty="0">
                <a:solidFill>
                  <a:prstClr val="black"/>
                </a:solidFill>
                <a:latin typeface="Times New Roman"/>
                <a:cs typeface="Times New Roman"/>
              </a:rPr>
              <a:t> </a:t>
            </a:r>
            <a:r>
              <a:rPr sz="1591" spc="-8" dirty="0">
                <a:solidFill>
                  <a:prstClr val="black"/>
                </a:solidFill>
                <a:latin typeface="Times New Roman"/>
                <a:cs typeface="Times New Roman"/>
              </a:rPr>
              <a:t>relying</a:t>
            </a:r>
            <a:r>
              <a:rPr sz="1591" spc="48" dirty="0">
                <a:solidFill>
                  <a:prstClr val="black"/>
                </a:solidFill>
                <a:latin typeface="Times New Roman"/>
                <a:cs typeface="Times New Roman"/>
              </a:rPr>
              <a:t> </a:t>
            </a:r>
            <a:r>
              <a:rPr sz="1591" dirty="0">
                <a:solidFill>
                  <a:prstClr val="black"/>
                </a:solidFill>
                <a:latin typeface="Times New Roman"/>
                <a:cs typeface="Times New Roman"/>
              </a:rPr>
              <a:t>on</a:t>
            </a:r>
            <a:r>
              <a:rPr sz="1591" spc="-12" dirty="0">
                <a:solidFill>
                  <a:prstClr val="black"/>
                </a:solidFill>
                <a:latin typeface="Times New Roman"/>
                <a:cs typeface="Times New Roman"/>
              </a:rPr>
              <a:t> </a:t>
            </a:r>
            <a:r>
              <a:rPr sz="1591" spc="-8" dirty="0">
                <a:solidFill>
                  <a:prstClr val="black"/>
                </a:solidFill>
                <a:latin typeface="Times New Roman"/>
                <a:cs typeface="Times New Roman"/>
              </a:rPr>
              <a:t>the</a:t>
            </a:r>
            <a:r>
              <a:rPr sz="1591" spc="4" dirty="0">
                <a:solidFill>
                  <a:prstClr val="black"/>
                </a:solidFill>
                <a:latin typeface="Times New Roman"/>
                <a:cs typeface="Times New Roman"/>
              </a:rPr>
              <a:t> </a:t>
            </a:r>
            <a:r>
              <a:rPr sz="1591" spc="-4" dirty="0">
                <a:solidFill>
                  <a:prstClr val="black"/>
                </a:solidFill>
                <a:latin typeface="Times New Roman"/>
                <a:cs typeface="Times New Roman"/>
              </a:rPr>
              <a:t>JVM's</a:t>
            </a:r>
            <a:r>
              <a:rPr sz="1591" spc="16" dirty="0">
                <a:solidFill>
                  <a:prstClr val="black"/>
                </a:solidFill>
                <a:latin typeface="Times New Roman"/>
                <a:cs typeface="Times New Roman"/>
              </a:rPr>
              <a:t> </a:t>
            </a:r>
            <a:r>
              <a:rPr sz="1591" spc="-4" dirty="0">
                <a:solidFill>
                  <a:prstClr val="black"/>
                </a:solidFill>
                <a:latin typeface="Times New Roman"/>
                <a:cs typeface="Times New Roman"/>
              </a:rPr>
              <a:t>garbage</a:t>
            </a:r>
            <a:r>
              <a:rPr sz="1591" spc="-8" dirty="0">
                <a:solidFill>
                  <a:prstClr val="black"/>
                </a:solidFill>
                <a:latin typeface="Times New Roman"/>
                <a:cs typeface="Times New Roman"/>
              </a:rPr>
              <a:t> </a:t>
            </a:r>
            <a:r>
              <a:rPr sz="1591" spc="-4" dirty="0">
                <a:solidFill>
                  <a:prstClr val="black"/>
                </a:solidFill>
                <a:latin typeface="Times New Roman"/>
                <a:cs typeface="Times New Roman"/>
              </a:rPr>
              <a:t>collection.</a:t>
            </a:r>
            <a:endParaRPr sz="1591">
              <a:solidFill>
                <a:prstClr val="black"/>
              </a:solidFill>
              <a:latin typeface="Times New Roman"/>
              <a:cs typeface="Times New Roman"/>
            </a:endParaRPr>
          </a:p>
        </p:txBody>
      </p:sp>
    </p:spTree>
    <p:extLst>
      <p:ext uri="{BB962C8B-B14F-4D97-AF65-F5344CB8AC3E}">
        <p14:creationId xmlns:p14="http://schemas.microsoft.com/office/powerpoint/2010/main" val="9426220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80486" y="58938"/>
            <a:ext cx="5411514" cy="560546"/>
          </a:xfrm>
          <a:prstGeom prst="rect">
            <a:avLst/>
          </a:prstGeom>
        </p:spPr>
        <p:txBody>
          <a:bodyPr vert="horz" wrap="square" lIns="0" tIns="9596" rIns="0" bIns="0" rtlCol="0" anchor="ctr">
            <a:spAutoFit/>
          </a:bodyPr>
          <a:lstStyle/>
          <a:p>
            <a:pPr marL="10102">
              <a:spcBef>
                <a:spcPts val="75"/>
              </a:spcBef>
            </a:pPr>
            <a:r>
              <a:rPr sz="3977" b="1" spc="-12" dirty="0"/>
              <a:t>Creating</a:t>
            </a:r>
            <a:r>
              <a:rPr sz="3977" b="1" spc="-32" dirty="0"/>
              <a:t> </a:t>
            </a:r>
            <a:r>
              <a:rPr sz="3977" b="1" spc="-8" dirty="0"/>
              <a:t>JDBC</a:t>
            </a:r>
            <a:r>
              <a:rPr sz="3977" b="1" spc="-16" dirty="0"/>
              <a:t> </a:t>
            </a:r>
            <a:r>
              <a:rPr sz="3977" b="1" spc="-115" dirty="0"/>
              <a:t>Application</a:t>
            </a:r>
            <a:endParaRPr sz="3977" dirty="0"/>
          </a:p>
        </p:txBody>
      </p:sp>
      <p:sp>
        <p:nvSpPr>
          <p:cNvPr id="3" name="object 3"/>
          <p:cNvSpPr txBox="1"/>
          <p:nvPr/>
        </p:nvSpPr>
        <p:spPr>
          <a:xfrm>
            <a:off x="1317796" y="619484"/>
            <a:ext cx="6721590" cy="242189"/>
          </a:xfrm>
          <a:prstGeom prst="rect">
            <a:avLst/>
          </a:prstGeom>
        </p:spPr>
        <p:txBody>
          <a:bodyPr vert="horz" wrap="square" lIns="0" tIns="9596" rIns="0" bIns="0" rtlCol="0">
            <a:spAutoFit/>
          </a:bodyPr>
          <a:lstStyle/>
          <a:p>
            <a:pPr marL="228288" indent="-218690" defTabSz="727285">
              <a:spcBef>
                <a:spcPts val="75"/>
              </a:spcBef>
              <a:buClr>
                <a:srgbClr val="0AD0D9"/>
              </a:buClr>
              <a:buSzPct val="94736"/>
              <a:buFont typeface="Segoe UI Symbol"/>
              <a:buChar char="⚫"/>
              <a:tabLst>
                <a:tab pos="228288" algn="l"/>
                <a:tab pos="228792" algn="l"/>
              </a:tabLst>
            </a:pPr>
            <a:r>
              <a:rPr sz="1511" spc="-8" dirty="0">
                <a:solidFill>
                  <a:prstClr val="black"/>
                </a:solidFill>
                <a:latin typeface="Times New Roman"/>
                <a:cs typeface="Times New Roman"/>
              </a:rPr>
              <a:t>There</a:t>
            </a:r>
            <a:r>
              <a:rPr sz="1511" spc="-4" dirty="0">
                <a:solidFill>
                  <a:prstClr val="black"/>
                </a:solidFill>
                <a:latin typeface="Times New Roman"/>
                <a:cs typeface="Times New Roman"/>
              </a:rPr>
              <a:t> are</a:t>
            </a:r>
            <a:r>
              <a:rPr sz="1511" dirty="0">
                <a:solidFill>
                  <a:prstClr val="black"/>
                </a:solidFill>
                <a:latin typeface="Times New Roman"/>
                <a:cs typeface="Times New Roman"/>
              </a:rPr>
              <a:t> </a:t>
            </a:r>
            <a:r>
              <a:rPr sz="1511" spc="-4" dirty="0">
                <a:solidFill>
                  <a:prstClr val="black"/>
                </a:solidFill>
                <a:latin typeface="Times New Roman"/>
                <a:cs typeface="Times New Roman"/>
              </a:rPr>
              <a:t>six </a:t>
            </a:r>
            <a:r>
              <a:rPr sz="1511" dirty="0">
                <a:solidFill>
                  <a:prstClr val="black"/>
                </a:solidFill>
                <a:latin typeface="Times New Roman"/>
                <a:cs typeface="Times New Roman"/>
              </a:rPr>
              <a:t>steps</a:t>
            </a:r>
            <a:r>
              <a:rPr sz="1511" spc="-8" dirty="0">
                <a:solidFill>
                  <a:prstClr val="black"/>
                </a:solidFill>
                <a:latin typeface="Times New Roman"/>
                <a:cs typeface="Times New Roman"/>
              </a:rPr>
              <a:t> </a:t>
            </a:r>
            <a:r>
              <a:rPr sz="1511" spc="-4" dirty="0">
                <a:solidFill>
                  <a:prstClr val="black"/>
                </a:solidFill>
                <a:latin typeface="Times New Roman"/>
                <a:cs typeface="Times New Roman"/>
              </a:rPr>
              <a:t>involved in</a:t>
            </a:r>
            <a:r>
              <a:rPr sz="1511" spc="16" dirty="0">
                <a:solidFill>
                  <a:prstClr val="black"/>
                </a:solidFill>
                <a:latin typeface="Times New Roman"/>
                <a:cs typeface="Times New Roman"/>
              </a:rPr>
              <a:t> </a:t>
            </a:r>
            <a:r>
              <a:rPr sz="1511" dirty="0">
                <a:solidFill>
                  <a:prstClr val="black"/>
                </a:solidFill>
                <a:latin typeface="Times New Roman"/>
                <a:cs typeface="Times New Roman"/>
              </a:rPr>
              <a:t>building</a:t>
            </a:r>
            <a:r>
              <a:rPr sz="1511" spc="-44" dirty="0">
                <a:solidFill>
                  <a:prstClr val="black"/>
                </a:solidFill>
                <a:latin typeface="Times New Roman"/>
                <a:cs typeface="Times New Roman"/>
              </a:rPr>
              <a:t> </a:t>
            </a:r>
            <a:r>
              <a:rPr sz="1511" spc="-4" dirty="0">
                <a:solidFill>
                  <a:prstClr val="black"/>
                </a:solidFill>
                <a:latin typeface="Times New Roman"/>
                <a:cs typeface="Times New Roman"/>
              </a:rPr>
              <a:t>a</a:t>
            </a:r>
            <a:r>
              <a:rPr sz="1511" dirty="0">
                <a:solidFill>
                  <a:prstClr val="black"/>
                </a:solidFill>
                <a:latin typeface="Times New Roman"/>
                <a:cs typeface="Times New Roman"/>
              </a:rPr>
              <a:t> </a:t>
            </a:r>
            <a:r>
              <a:rPr sz="1511" spc="-4" dirty="0">
                <a:solidFill>
                  <a:prstClr val="black"/>
                </a:solidFill>
                <a:latin typeface="Times New Roman"/>
                <a:cs typeface="Times New Roman"/>
              </a:rPr>
              <a:t>JDBC</a:t>
            </a:r>
            <a:r>
              <a:rPr sz="1511" spc="-8" dirty="0">
                <a:solidFill>
                  <a:prstClr val="black"/>
                </a:solidFill>
                <a:latin typeface="Times New Roman"/>
                <a:cs typeface="Times New Roman"/>
              </a:rPr>
              <a:t> </a:t>
            </a:r>
            <a:r>
              <a:rPr sz="1511" dirty="0">
                <a:solidFill>
                  <a:prstClr val="black"/>
                </a:solidFill>
                <a:latin typeface="Times New Roman"/>
                <a:cs typeface="Times New Roman"/>
              </a:rPr>
              <a:t>application</a:t>
            </a:r>
            <a:r>
              <a:rPr sz="1511" spc="-40" dirty="0">
                <a:solidFill>
                  <a:prstClr val="black"/>
                </a:solidFill>
                <a:latin typeface="Times New Roman"/>
                <a:cs typeface="Times New Roman"/>
              </a:rPr>
              <a:t> </a:t>
            </a:r>
            <a:r>
              <a:rPr sz="1511" dirty="0">
                <a:solidFill>
                  <a:prstClr val="black"/>
                </a:solidFill>
                <a:latin typeface="Times New Roman"/>
                <a:cs typeface="Times New Roman"/>
              </a:rPr>
              <a:t>which</a:t>
            </a:r>
            <a:r>
              <a:rPr sz="1511" spc="-4" dirty="0">
                <a:solidFill>
                  <a:prstClr val="black"/>
                </a:solidFill>
                <a:latin typeface="Times New Roman"/>
                <a:cs typeface="Times New Roman"/>
              </a:rPr>
              <a:t> </a:t>
            </a:r>
            <a:r>
              <a:rPr sz="1511" spc="-20" dirty="0">
                <a:solidFill>
                  <a:prstClr val="black"/>
                </a:solidFill>
                <a:latin typeface="Times New Roman"/>
                <a:cs typeface="Times New Roman"/>
              </a:rPr>
              <a:t>I'm</a:t>
            </a:r>
            <a:r>
              <a:rPr sz="1511" spc="55" dirty="0">
                <a:solidFill>
                  <a:prstClr val="black"/>
                </a:solidFill>
                <a:latin typeface="Times New Roman"/>
                <a:cs typeface="Times New Roman"/>
              </a:rPr>
              <a:t> </a:t>
            </a:r>
            <a:r>
              <a:rPr sz="1511" dirty="0">
                <a:solidFill>
                  <a:prstClr val="black"/>
                </a:solidFill>
                <a:latin typeface="Times New Roman"/>
                <a:cs typeface="Times New Roman"/>
              </a:rPr>
              <a:t>going</a:t>
            </a:r>
            <a:r>
              <a:rPr sz="1511" spc="-4" dirty="0">
                <a:solidFill>
                  <a:prstClr val="black"/>
                </a:solidFill>
                <a:latin typeface="Times New Roman"/>
                <a:cs typeface="Times New Roman"/>
              </a:rPr>
              <a:t> to brief</a:t>
            </a:r>
            <a:endParaRPr sz="1511">
              <a:solidFill>
                <a:prstClr val="black"/>
              </a:solidFill>
              <a:latin typeface="Times New Roman"/>
              <a:cs typeface="Times New Roman"/>
            </a:endParaRPr>
          </a:p>
        </p:txBody>
      </p:sp>
      <p:sp>
        <p:nvSpPr>
          <p:cNvPr id="4" name="object 4"/>
          <p:cNvSpPr txBox="1"/>
          <p:nvPr/>
        </p:nvSpPr>
        <p:spPr>
          <a:xfrm>
            <a:off x="1536216" y="803684"/>
            <a:ext cx="1147958" cy="242189"/>
          </a:xfrm>
          <a:prstGeom prst="rect">
            <a:avLst/>
          </a:prstGeom>
        </p:spPr>
        <p:txBody>
          <a:bodyPr vert="horz" wrap="square" lIns="0" tIns="9596" rIns="0" bIns="0" rtlCol="0">
            <a:spAutoFit/>
          </a:bodyPr>
          <a:lstStyle/>
          <a:p>
            <a:pPr marL="10102" defTabSz="727285">
              <a:spcBef>
                <a:spcPts val="75"/>
              </a:spcBef>
            </a:pPr>
            <a:r>
              <a:rPr sz="1511" spc="-4" dirty="0">
                <a:solidFill>
                  <a:prstClr val="black"/>
                </a:solidFill>
                <a:latin typeface="Times New Roman"/>
                <a:cs typeface="Times New Roman"/>
              </a:rPr>
              <a:t>in</a:t>
            </a:r>
            <a:r>
              <a:rPr sz="1511" spc="-55" dirty="0">
                <a:solidFill>
                  <a:prstClr val="black"/>
                </a:solidFill>
                <a:latin typeface="Times New Roman"/>
                <a:cs typeface="Times New Roman"/>
              </a:rPr>
              <a:t> </a:t>
            </a:r>
            <a:r>
              <a:rPr sz="1511" dirty="0">
                <a:solidFill>
                  <a:prstClr val="black"/>
                </a:solidFill>
                <a:latin typeface="Times New Roman"/>
                <a:cs typeface="Times New Roman"/>
              </a:rPr>
              <a:t>this</a:t>
            </a:r>
            <a:r>
              <a:rPr sz="1511" spc="-44" dirty="0">
                <a:solidFill>
                  <a:prstClr val="black"/>
                </a:solidFill>
                <a:latin typeface="Times New Roman"/>
                <a:cs typeface="Times New Roman"/>
              </a:rPr>
              <a:t> </a:t>
            </a:r>
            <a:r>
              <a:rPr sz="1511" dirty="0">
                <a:solidFill>
                  <a:prstClr val="black"/>
                </a:solidFill>
                <a:latin typeface="Times New Roman"/>
                <a:cs typeface="Times New Roman"/>
              </a:rPr>
              <a:t>tutorial:</a:t>
            </a:r>
          </a:p>
        </p:txBody>
      </p:sp>
      <p:sp>
        <p:nvSpPr>
          <p:cNvPr id="5" name="object 5"/>
          <p:cNvSpPr txBox="1"/>
          <p:nvPr/>
        </p:nvSpPr>
        <p:spPr>
          <a:xfrm>
            <a:off x="426029" y="1197211"/>
            <a:ext cx="8505124" cy="5525687"/>
          </a:xfrm>
          <a:prstGeom prst="rect">
            <a:avLst/>
          </a:prstGeom>
        </p:spPr>
        <p:txBody>
          <a:bodyPr vert="horz" wrap="square" lIns="0" tIns="9596" rIns="0" bIns="0" rtlCol="0">
            <a:spAutoFit/>
          </a:bodyPr>
          <a:lstStyle/>
          <a:p>
            <a:pPr marL="10102" defTabSz="727285">
              <a:lnSpc>
                <a:spcPct val="150000"/>
              </a:lnSpc>
              <a:spcBef>
                <a:spcPts val="75"/>
              </a:spcBef>
            </a:pPr>
            <a:r>
              <a:rPr sz="1632" b="1" spc="-4" dirty="0">
                <a:solidFill>
                  <a:srgbClr val="FF0000"/>
                </a:solidFill>
                <a:latin typeface="Times New Roman"/>
                <a:cs typeface="Times New Roman"/>
              </a:rPr>
              <a:t>1.Import</a:t>
            </a:r>
            <a:r>
              <a:rPr sz="1632" b="1" spc="-32" dirty="0">
                <a:solidFill>
                  <a:srgbClr val="FF0000"/>
                </a:solidFill>
                <a:latin typeface="Times New Roman"/>
                <a:cs typeface="Times New Roman"/>
              </a:rPr>
              <a:t> </a:t>
            </a:r>
            <a:r>
              <a:rPr sz="1632" b="1" spc="-8" dirty="0">
                <a:solidFill>
                  <a:srgbClr val="FF0000"/>
                </a:solidFill>
                <a:latin typeface="Times New Roman"/>
                <a:cs typeface="Times New Roman"/>
              </a:rPr>
              <a:t>the</a:t>
            </a:r>
            <a:r>
              <a:rPr sz="1632" b="1" spc="16" dirty="0">
                <a:solidFill>
                  <a:srgbClr val="FF0000"/>
                </a:solidFill>
                <a:latin typeface="Times New Roman"/>
                <a:cs typeface="Times New Roman"/>
              </a:rPr>
              <a:t> </a:t>
            </a:r>
            <a:r>
              <a:rPr sz="1632" b="1" spc="-4" dirty="0">
                <a:solidFill>
                  <a:srgbClr val="FF0000"/>
                </a:solidFill>
                <a:latin typeface="Times New Roman"/>
                <a:cs typeface="Times New Roman"/>
              </a:rPr>
              <a:t>packages:</a:t>
            </a:r>
            <a:endParaRPr sz="1632" dirty="0">
              <a:solidFill>
                <a:prstClr val="black"/>
              </a:solidFill>
              <a:latin typeface="Times New Roman"/>
              <a:cs typeface="Times New Roman"/>
            </a:endParaRPr>
          </a:p>
          <a:p>
            <a:pPr marL="228288" marR="4041" indent="-218690" defTabSz="727285">
              <a:lnSpc>
                <a:spcPct val="150000"/>
              </a:lnSpc>
              <a:spcBef>
                <a:spcPts val="302"/>
              </a:spcBef>
              <a:buClr>
                <a:srgbClr val="0AD0D9"/>
              </a:buClr>
              <a:buSzPct val="93750"/>
              <a:buFont typeface="Segoe UI Symbol"/>
              <a:buChar char="⚫"/>
              <a:tabLst>
                <a:tab pos="228288" algn="l"/>
                <a:tab pos="228792" algn="l"/>
              </a:tabLst>
            </a:pPr>
            <a:r>
              <a:rPr sz="1632" spc="-55" dirty="0">
                <a:solidFill>
                  <a:prstClr val="black"/>
                </a:solidFill>
                <a:latin typeface="Times New Roman"/>
                <a:cs typeface="Times New Roman"/>
              </a:rPr>
              <a:t>To</a:t>
            </a:r>
            <a:r>
              <a:rPr sz="1632" spc="16" dirty="0">
                <a:solidFill>
                  <a:prstClr val="black"/>
                </a:solidFill>
                <a:latin typeface="Times New Roman"/>
                <a:cs typeface="Times New Roman"/>
              </a:rPr>
              <a:t> </a:t>
            </a:r>
            <a:r>
              <a:rPr sz="1632" spc="4" dirty="0">
                <a:solidFill>
                  <a:prstClr val="black"/>
                </a:solidFill>
                <a:latin typeface="Times New Roman"/>
                <a:cs typeface="Times New Roman"/>
              </a:rPr>
              <a:t>use</a:t>
            </a:r>
            <a:r>
              <a:rPr sz="1632" spc="16" dirty="0">
                <a:solidFill>
                  <a:prstClr val="black"/>
                </a:solidFill>
                <a:latin typeface="Times New Roman"/>
                <a:cs typeface="Times New Roman"/>
              </a:rPr>
              <a:t> </a:t>
            </a:r>
            <a:r>
              <a:rPr sz="1632" spc="4" dirty="0">
                <a:solidFill>
                  <a:prstClr val="black"/>
                </a:solidFill>
                <a:latin typeface="Times New Roman"/>
                <a:cs typeface="Times New Roman"/>
              </a:rPr>
              <a:t>the</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standard</a:t>
            </a:r>
            <a:r>
              <a:rPr sz="1632" spc="44" dirty="0">
                <a:solidFill>
                  <a:prstClr val="black"/>
                </a:solidFill>
                <a:latin typeface="Times New Roman"/>
                <a:cs typeface="Times New Roman"/>
              </a:rPr>
              <a:t> </a:t>
            </a:r>
            <a:r>
              <a:rPr sz="1632" spc="-8" dirty="0">
                <a:solidFill>
                  <a:prstClr val="black"/>
                </a:solidFill>
                <a:latin typeface="Times New Roman"/>
                <a:cs typeface="Times New Roman"/>
              </a:rPr>
              <a:t>JDBC</a:t>
            </a:r>
            <a:r>
              <a:rPr sz="1632" spc="12" dirty="0">
                <a:solidFill>
                  <a:prstClr val="black"/>
                </a:solidFill>
                <a:latin typeface="Times New Roman"/>
                <a:cs typeface="Times New Roman"/>
              </a:rPr>
              <a:t> </a:t>
            </a:r>
            <a:r>
              <a:rPr sz="1632" spc="-4" dirty="0">
                <a:solidFill>
                  <a:prstClr val="black"/>
                </a:solidFill>
                <a:latin typeface="Times New Roman"/>
                <a:cs typeface="Times New Roman"/>
              </a:rPr>
              <a:t>package,</a:t>
            </a:r>
            <a:r>
              <a:rPr sz="1632" spc="44" dirty="0">
                <a:solidFill>
                  <a:prstClr val="black"/>
                </a:solidFill>
                <a:latin typeface="Times New Roman"/>
                <a:cs typeface="Times New Roman"/>
              </a:rPr>
              <a:t> </a:t>
            </a:r>
            <a:r>
              <a:rPr sz="1632" spc="-8" dirty="0">
                <a:solidFill>
                  <a:prstClr val="black"/>
                </a:solidFill>
                <a:latin typeface="Times New Roman"/>
                <a:cs typeface="Times New Roman"/>
              </a:rPr>
              <a:t>which</a:t>
            </a:r>
            <a:r>
              <a:rPr sz="1632" spc="20" dirty="0">
                <a:solidFill>
                  <a:prstClr val="black"/>
                </a:solidFill>
                <a:latin typeface="Times New Roman"/>
                <a:cs typeface="Times New Roman"/>
              </a:rPr>
              <a:t> </a:t>
            </a:r>
            <a:r>
              <a:rPr sz="1632" spc="-8" dirty="0">
                <a:solidFill>
                  <a:prstClr val="black"/>
                </a:solidFill>
                <a:latin typeface="Times New Roman"/>
                <a:cs typeface="Times New Roman"/>
              </a:rPr>
              <a:t>allows</a:t>
            </a:r>
            <a:r>
              <a:rPr sz="1632" spc="44" dirty="0">
                <a:solidFill>
                  <a:prstClr val="black"/>
                </a:solidFill>
                <a:latin typeface="Times New Roman"/>
                <a:cs typeface="Times New Roman"/>
              </a:rPr>
              <a:t> </a:t>
            </a:r>
            <a:r>
              <a:rPr sz="1632" spc="-12" dirty="0">
                <a:solidFill>
                  <a:prstClr val="black"/>
                </a:solidFill>
                <a:latin typeface="Times New Roman"/>
                <a:cs typeface="Times New Roman"/>
              </a:rPr>
              <a:t>you</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to</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select,</a:t>
            </a:r>
            <a:r>
              <a:rPr sz="1632" spc="40" dirty="0">
                <a:solidFill>
                  <a:prstClr val="black"/>
                </a:solidFill>
                <a:latin typeface="Times New Roman"/>
                <a:cs typeface="Times New Roman"/>
              </a:rPr>
              <a:t> </a:t>
            </a:r>
            <a:r>
              <a:rPr sz="1632" dirty="0">
                <a:solidFill>
                  <a:prstClr val="black"/>
                </a:solidFill>
                <a:latin typeface="Times New Roman"/>
                <a:cs typeface="Times New Roman"/>
              </a:rPr>
              <a:t>insert,</a:t>
            </a:r>
            <a:r>
              <a:rPr sz="1632" spc="16" dirty="0">
                <a:solidFill>
                  <a:prstClr val="black"/>
                </a:solidFill>
                <a:latin typeface="Times New Roman"/>
                <a:cs typeface="Times New Roman"/>
              </a:rPr>
              <a:t> </a:t>
            </a:r>
            <a:r>
              <a:rPr sz="1632" spc="-8" dirty="0">
                <a:solidFill>
                  <a:prstClr val="black"/>
                </a:solidFill>
                <a:latin typeface="Times New Roman"/>
                <a:cs typeface="Times New Roman"/>
              </a:rPr>
              <a:t>update,</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and</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delete</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data</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in</a:t>
            </a:r>
            <a:r>
              <a:rPr sz="1632" spc="24" dirty="0">
                <a:solidFill>
                  <a:prstClr val="black"/>
                </a:solidFill>
                <a:latin typeface="Times New Roman"/>
                <a:cs typeface="Times New Roman"/>
              </a:rPr>
              <a:t> </a:t>
            </a:r>
            <a:r>
              <a:rPr sz="1632" dirty="0">
                <a:solidFill>
                  <a:prstClr val="black"/>
                </a:solidFill>
                <a:latin typeface="Times New Roman"/>
                <a:cs typeface="Times New Roman"/>
              </a:rPr>
              <a:t>SQL </a:t>
            </a:r>
            <a:r>
              <a:rPr sz="1632" spc="-306" dirty="0">
                <a:solidFill>
                  <a:prstClr val="black"/>
                </a:solidFill>
                <a:latin typeface="Times New Roman"/>
                <a:cs typeface="Times New Roman"/>
              </a:rPr>
              <a:t> </a:t>
            </a:r>
            <a:r>
              <a:rPr sz="1632" spc="-4" dirty="0">
                <a:solidFill>
                  <a:prstClr val="black"/>
                </a:solidFill>
                <a:latin typeface="Times New Roman"/>
                <a:cs typeface="Times New Roman"/>
              </a:rPr>
              <a:t>tables,</a:t>
            </a:r>
            <a:r>
              <a:rPr sz="1632" spc="-8" dirty="0">
                <a:solidFill>
                  <a:prstClr val="black"/>
                </a:solidFill>
                <a:latin typeface="Times New Roman"/>
                <a:cs typeface="Times New Roman"/>
              </a:rPr>
              <a:t> </a:t>
            </a:r>
            <a:r>
              <a:rPr sz="1632" spc="4" dirty="0">
                <a:solidFill>
                  <a:prstClr val="black"/>
                </a:solidFill>
                <a:latin typeface="Times New Roman"/>
                <a:cs typeface="Times New Roman"/>
              </a:rPr>
              <a:t>add</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the</a:t>
            </a:r>
            <a:r>
              <a:rPr sz="1632" spc="-28" dirty="0">
                <a:solidFill>
                  <a:prstClr val="black"/>
                </a:solidFill>
                <a:latin typeface="Times New Roman"/>
                <a:cs typeface="Times New Roman"/>
              </a:rPr>
              <a:t> </a:t>
            </a:r>
            <a:r>
              <a:rPr sz="1632" spc="-8" dirty="0">
                <a:solidFill>
                  <a:prstClr val="black"/>
                </a:solidFill>
                <a:latin typeface="Times New Roman"/>
                <a:cs typeface="Times New Roman"/>
              </a:rPr>
              <a:t>following</a:t>
            </a:r>
            <a:r>
              <a:rPr sz="1632" spc="52" dirty="0">
                <a:solidFill>
                  <a:prstClr val="black"/>
                </a:solidFill>
                <a:latin typeface="Times New Roman"/>
                <a:cs typeface="Times New Roman"/>
              </a:rPr>
              <a:t> </a:t>
            </a:r>
            <a:r>
              <a:rPr sz="1632" i="1" dirty="0">
                <a:solidFill>
                  <a:prstClr val="black"/>
                </a:solidFill>
                <a:latin typeface="Times New Roman"/>
                <a:cs typeface="Times New Roman"/>
              </a:rPr>
              <a:t>imports</a:t>
            </a:r>
            <a:r>
              <a:rPr sz="1632" i="1" spc="-48" dirty="0">
                <a:solidFill>
                  <a:prstClr val="black"/>
                </a:solidFill>
                <a:latin typeface="Times New Roman"/>
                <a:cs typeface="Times New Roman"/>
              </a:rPr>
              <a:t> </a:t>
            </a:r>
            <a:r>
              <a:rPr sz="1632" spc="4" dirty="0">
                <a:solidFill>
                  <a:prstClr val="black"/>
                </a:solidFill>
                <a:latin typeface="Times New Roman"/>
                <a:cs typeface="Times New Roman"/>
              </a:rPr>
              <a:t>to</a:t>
            </a:r>
            <a:r>
              <a:rPr sz="1632" spc="-4" dirty="0">
                <a:solidFill>
                  <a:prstClr val="black"/>
                </a:solidFill>
                <a:latin typeface="Times New Roman"/>
                <a:cs typeface="Times New Roman"/>
              </a:rPr>
              <a:t> </a:t>
            </a:r>
            <a:r>
              <a:rPr sz="1632" spc="-8" dirty="0">
                <a:solidFill>
                  <a:prstClr val="black"/>
                </a:solidFill>
                <a:latin typeface="Times New Roman"/>
                <a:cs typeface="Times New Roman"/>
              </a:rPr>
              <a:t>your</a:t>
            </a:r>
            <a:r>
              <a:rPr sz="1632" spc="20" dirty="0">
                <a:solidFill>
                  <a:prstClr val="black"/>
                </a:solidFill>
                <a:latin typeface="Times New Roman"/>
                <a:cs typeface="Times New Roman"/>
              </a:rPr>
              <a:t> </a:t>
            </a:r>
            <a:r>
              <a:rPr sz="1632" dirty="0">
                <a:solidFill>
                  <a:prstClr val="black"/>
                </a:solidFill>
                <a:latin typeface="Times New Roman"/>
                <a:cs typeface="Times New Roman"/>
              </a:rPr>
              <a:t>source</a:t>
            </a:r>
            <a:r>
              <a:rPr sz="1632" spc="-4" dirty="0">
                <a:solidFill>
                  <a:prstClr val="black"/>
                </a:solidFill>
                <a:latin typeface="Times New Roman"/>
                <a:cs typeface="Times New Roman"/>
              </a:rPr>
              <a:t> code:</a:t>
            </a:r>
            <a:endParaRPr sz="1632" dirty="0">
              <a:solidFill>
                <a:prstClr val="black"/>
              </a:solidFill>
              <a:latin typeface="Times New Roman"/>
              <a:cs typeface="Times New Roman"/>
            </a:endParaRPr>
          </a:p>
          <a:p>
            <a:pPr marL="228288" indent="-218690" defTabSz="727285">
              <a:lnSpc>
                <a:spcPct val="150000"/>
              </a:lnSpc>
              <a:spcBef>
                <a:spcPts val="8"/>
              </a:spcBef>
              <a:buClr>
                <a:srgbClr val="0AD0D9"/>
              </a:buClr>
              <a:buSzPct val="93750"/>
              <a:buFont typeface="Segoe UI Symbol"/>
              <a:buChar char="⚫"/>
              <a:tabLst>
                <a:tab pos="228288" algn="l"/>
                <a:tab pos="228792" algn="l"/>
              </a:tabLst>
            </a:pPr>
            <a:r>
              <a:rPr sz="1632" dirty="0">
                <a:solidFill>
                  <a:srgbClr val="006FC0"/>
                </a:solidFill>
                <a:latin typeface="Times New Roman"/>
                <a:cs typeface="Times New Roman"/>
              </a:rPr>
              <a:t>//STEP</a:t>
            </a:r>
            <a:r>
              <a:rPr sz="1632" spc="-80" dirty="0">
                <a:solidFill>
                  <a:srgbClr val="006FC0"/>
                </a:solidFill>
                <a:latin typeface="Times New Roman"/>
                <a:cs typeface="Times New Roman"/>
              </a:rPr>
              <a:t> </a:t>
            </a:r>
            <a:r>
              <a:rPr sz="1632" spc="4" dirty="0">
                <a:solidFill>
                  <a:srgbClr val="006FC0"/>
                </a:solidFill>
                <a:latin typeface="Times New Roman"/>
                <a:cs typeface="Times New Roman"/>
              </a:rPr>
              <a:t>1.</a:t>
            </a:r>
            <a:r>
              <a:rPr sz="1632" spc="-20" dirty="0">
                <a:solidFill>
                  <a:srgbClr val="006FC0"/>
                </a:solidFill>
                <a:latin typeface="Times New Roman"/>
                <a:cs typeface="Times New Roman"/>
              </a:rPr>
              <a:t> </a:t>
            </a:r>
            <a:r>
              <a:rPr sz="1632" spc="-8" dirty="0">
                <a:solidFill>
                  <a:srgbClr val="006FC0"/>
                </a:solidFill>
                <a:latin typeface="Times New Roman"/>
                <a:cs typeface="Times New Roman"/>
              </a:rPr>
              <a:t>Import</a:t>
            </a:r>
            <a:r>
              <a:rPr sz="1632" spc="35" dirty="0">
                <a:solidFill>
                  <a:srgbClr val="006FC0"/>
                </a:solidFill>
                <a:latin typeface="Times New Roman"/>
                <a:cs typeface="Times New Roman"/>
              </a:rPr>
              <a:t> </a:t>
            </a:r>
            <a:r>
              <a:rPr sz="1632" spc="-4" dirty="0">
                <a:solidFill>
                  <a:srgbClr val="006FC0"/>
                </a:solidFill>
                <a:latin typeface="Times New Roman"/>
                <a:cs typeface="Times New Roman"/>
              </a:rPr>
              <a:t>required</a:t>
            </a:r>
            <a:r>
              <a:rPr sz="1632" spc="-16" dirty="0">
                <a:solidFill>
                  <a:srgbClr val="006FC0"/>
                </a:solidFill>
                <a:latin typeface="Times New Roman"/>
                <a:cs typeface="Times New Roman"/>
              </a:rPr>
              <a:t> </a:t>
            </a:r>
            <a:r>
              <a:rPr sz="1632" dirty="0">
                <a:solidFill>
                  <a:srgbClr val="006FC0"/>
                </a:solidFill>
                <a:latin typeface="Times New Roman"/>
                <a:cs typeface="Times New Roman"/>
              </a:rPr>
              <a:t>packages</a:t>
            </a:r>
            <a:endParaRPr sz="1632" dirty="0">
              <a:solidFill>
                <a:prstClr val="black"/>
              </a:solidFill>
              <a:latin typeface="Times New Roman"/>
              <a:cs typeface="Times New Roman"/>
            </a:endParaRPr>
          </a:p>
          <a:p>
            <a:pPr marL="228288" indent="-218690" defTabSz="727285">
              <a:lnSpc>
                <a:spcPct val="150000"/>
              </a:lnSpc>
              <a:buClr>
                <a:srgbClr val="0AD0D9"/>
              </a:buClr>
              <a:buSzPct val="93750"/>
              <a:buFont typeface="Segoe UI Symbol"/>
              <a:buChar char="⚫"/>
              <a:tabLst>
                <a:tab pos="228288" algn="l"/>
                <a:tab pos="228792" algn="l"/>
              </a:tabLst>
            </a:pPr>
            <a:r>
              <a:rPr sz="1632" spc="-4" dirty="0">
                <a:solidFill>
                  <a:srgbClr val="00AF50"/>
                </a:solidFill>
                <a:latin typeface="Times New Roman"/>
                <a:cs typeface="Times New Roman"/>
              </a:rPr>
              <a:t>Syntax</a:t>
            </a:r>
            <a:r>
              <a:rPr sz="1632" spc="-28" dirty="0">
                <a:solidFill>
                  <a:srgbClr val="00AF50"/>
                </a:solidFill>
                <a:latin typeface="Times New Roman"/>
                <a:cs typeface="Times New Roman"/>
              </a:rPr>
              <a:t> </a:t>
            </a:r>
            <a:r>
              <a:rPr sz="1632" spc="-4" dirty="0">
                <a:solidFill>
                  <a:srgbClr val="00AF50"/>
                </a:solidFill>
                <a:latin typeface="Times New Roman"/>
                <a:cs typeface="Times New Roman"/>
              </a:rPr>
              <a:t>:import</a:t>
            </a:r>
            <a:r>
              <a:rPr sz="1632" spc="12" dirty="0">
                <a:solidFill>
                  <a:srgbClr val="00AF50"/>
                </a:solidFill>
                <a:latin typeface="Times New Roman"/>
                <a:cs typeface="Times New Roman"/>
              </a:rPr>
              <a:t> </a:t>
            </a:r>
            <a:r>
              <a:rPr sz="1632" spc="-4" dirty="0">
                <a:solidFill>
                  <a:srgbClr val="00AF50"/>
                </a:solidFill>
                <a:latin typeface="Times New Roman"/>
                <a:cs typeface="Times New Roman"/>
              </a:rPr>
              <a:t>java.sql.*;</a:t>
            </a:r>
            <a:endParaRPr sz="1632" dirty="0">
              <a:solidFill>
                <a:prstClr val="black"/>
              </a:solidFill>
              <a:latin typeface="Times New Roman"/>
              <a:cs typeface="Times New Roman"/>
            </a:endParaRPr>
          </a:p>
          <a:p>
            <a:pPr defTabSz="727285">
              <a:lnSpc>
                <a:spcPct val="150000"/>
              </a:lnSpc>
              <a:spcBef>
                <a:spcPts val="20"/>
              </a:spcBef>
            </a:pPr>
            <a:endParaRPr sz="1632" dirty="0">
              <a:solidFill>
                <a:prstClr val="black"/>
              </a:solidFill>
              <a:latin typeface="Times New Roman"/>
              <a:cs typeface="Times New Roman"/>
            </a:endParaRPr>
          </a:p>
          <a:p>
            <a:pPr marL="10102" defTabSz="727285">
              <a:lnSpc>
                <a:spcPct val="150000"/>
              </a:lnSpc>
            </a:pPr>
            <a:r>
              <a:rPr sz="1632" b="1" spc="-12" dirty="0">
                <a:solidFill>
                  <a:srgbClr val="FF0000"/>
                </a:solidFill>
                <a:latin typeface="Constantia"/>
                <a:cs typeface="Constantia"/>
              </a:rPr>
              <a:t>2</a:t>
            </a:r>
            <a:r>
              <a:rPr sz="1632" b="1" spc="-4" dirty="0">
                <a:solidFill>
                  <a:srgbClr val="FF0000"/>
                </a:solidFill>
                <a:latin typeface="Constantia"/>
                <a:cs typeface="Constantia"/>
              </a:rPr>
              <a:t>.</a:t>
            </a:r>
            <a:r>
              <a:rPr sz="1632" b="1" spc="-24" dirty="0">
                <a:solidFill>
                  <a:srgbClr val="FF0000"/>
                </a:solidFill>
                <a:latin typeface="Constantia"/>
                <a:cs typeface="Constantia"/>
              </a:rPr>
              <a:t>R</a:t>
            </a:r>
            <a:r>
              <a:rPr sz="1632" b="1" dirty="0">
                <a:solidFill>
                  <a:srgbClr val="FF0000"/>
                </a:solidFill>
                <a:latin typeface="Constantia"/>
                <a:cs typeface="Constantia"/>
              </a:rPr>
              <a:t>e</a:t>
            </a:r>
            <a:r>
              <a:rPr sz="1632" b="1" spc="8" dirty="0">
                <a:solidFill>
                  <a:srgbClr val="FF0000"/>
                </a:solidFill>
                <a:latin typeface="Constantia"/>
                <a:cs typeface="Constantia"/>
              </a:rPr>
              <a:t>g</a:t>
            </a:r>
            <a:r>
              <a:rPr sz="1632" b="1" spc="-8" dirty="0">
                <a:solidFill>
                  <a:srgbClr val="FF0000"/>
                </a:solidFill>
                <a:latin typeface="Constantia"/>
                <a:cs typeface="Constantia"/>
              </a:rPr>
              <a:t>i</a:t>
            </a:r>
            <a:r>
              <a:rPr sz="1632" b="1" spc="4" dirty="0">
                <a:solidFill>
                  <a:srgbClr val="FF0000"/>
                </a:solidFill>
                <a:latin typeface="Constantia"/>
                <a:cs typeface="Constantia"/>
              </a:rPr>
              <a:t>s</a:t>
            </a:r>
            <a:r>
              <a:rPr sz="1632" b="1" spc="-24" dirty="0">
                <a:solidFill>
                  <a:srgbClr val="FF0000"/>
                </a:solidFill>
                <a:latin typeface="Constantia"/>
                <a:cs typeface="Constantia"/>
              </a:rPr>
              <a:t>t</a:t>
            </a:r>
            <a:r>
              <a:rPr sz="1632" b="1" dirty="0">
                <a:solidFill>
                  <a:srgbClr val="FF0000"/>
                </a:solidFill>
                <a:latin typeface="Constantia"/>
                <a:cs typeface="Constantia"/>
              </a:rPr>
              <a:t>er</a:t>
            </a:r>
            <a:r>
              <a:rPr sz="1632" b="1" spc="-100" dirty="0">
                <a:solidFill>
                  <a:srgbClr val="FF0000"/>
                </a:solidFill>
                <a:latin typeface="Constantia"/>
                <a:cs typeface="Constantia"/>
              </a:rPr>
              <a:t> </a:t>
            </a:r>
            <a:r>
              <a:rPr sz="1632" b="1" dirty="0">
                <a:solidFill>
                  <a:srgbClr val="FF0000"/>
                </a:solidFill>
                <a:latin typeface="Constantia"/>
                <a:cs typeface="Constantia"/>
              </a:rPr>
              <a:t>t</a:t>
            </a:r>
            <a:r>
              <a:rPr sz="1632" b="1" spc="8" dirty="0">
                <a:solidFill>
                  <a:srgbClr val="FF0000"/>
                </a:solidFill>
                <a:latin typeface="Constantia"/>
                <a:cs typeface="Constantia"/>
              </a:rPr>
              <a:t>h</a:t>
            </a:r>
            <a:r>
              <a:rPr sz="1632" b="1" dirty="0">
                <a:solidFill>
                  <a:srgbClr val="FF0000"/>
                </a:solidFill>
                <a:latin typeface="Constantia"/>
                <a:cs typeface="Constantia"/>
              </a:rPr>
              <a:t>e</a:t>
            </a:r>
            <a:r>
              <a:rPr sz="1632" b="1" spc="-24" dirty="0">
                <a:solidFill>
                  <a:srgbClr val="FF0000"/>
                </a:solidFill>
                <a:latin typeface="Constantia"/>
                <a:cs typeface="Constantia"/>
              </a:rPr>
              <a:t> </a:t>
            </a:r>
            <a:r>
              <a:rPr sz="1632" b="1" spc="-8" dirty="0">
                <a:solidFill>
                  <a:srgbClr val="FF0000"/>
                </a:solidFill>
                <a:latin typeface="Constantia"/>
                <a:cs typeface="Constantia"/>
              </a:rPr>
              <a:t>J</a:t>
            </a:r>
            <a:r>
              <a:rPr sz="1632" b="1" spc="4" dirty="0">
                <a:solidFill>
                  <a:srgbClr val="FF0000"/>
                </a:solidFill>
                <a:latin typeface="Constantia"/>
                <a:cs typeface="Constantia"/>
              </a:rPr>
              <a:t>DBC</a:t>
            </a:r>
            <a:r>
              <a:rPr sz="1632" b="1" spc="-40" dirty="0">
                <a:solidFill>
                  <a:srgbClr val="FF0000"/>
                </a:solidFill>
                <a:latin typeface="Constantia"/>
                <a:cs typeface="Constantia"/>
              </a:rPr>
              <a:t> </a:t>
            </a:r>
            <a:r>
              <a:rPr sz="1632" b="1" spc="12" dirty="0">
                <a:solidFill>
                  <a:srgbClr val="FF0000"/>
                </a:solidFill>
                <a:latin typeface="Constantia"/>
                <a:cs typeface="Constantia"/>
              </a:rPr>
              <a:t>d</a:t>
            </a:r>
            <a:r>
              <a:rPr sz="1632" b="1" spc="-4" dirty="0">
                <a:solidFill>
                  <a:srgbClr val="FF0000"/>
                </a:solidFill>
                <a:latin typeface="Constantia"/>
                <a:cs typeface="Constantia"/>
              </a:rPr>
              <a:t>r</a:t>
            </a:r>
            <a:r>
              <a:rPr sz="1632" b="1" spc="-28" dirty="0">
                <a:solidFill>
                  <a:srgbClr val="FF0000"/>
                </a:solidFill>
                <a:latin typeface="Constantia"/>
                <a:cs typeface="Constantia"/>
              </a:rPr>
              <a:t>i</a:t>
            </a:r>
            <a:r>
              <a:rPr sz="1632" b="1" spc="-35" dirty="0">
                <a:solidFill>
                  <a:srgbClr val="FF0000"/>
                </a:solidFill>
                <a:latin typeface="Constantia"/>
                <a:cs typeface="Constantia"/>
              </a:rPr>
              <a:t>v</a:t>
            </a:r>
            <a:r>
              <a:rPr sz="1632" b="1" dirty="0">
                <a:solidFill>
                  <a:srgbClr val="FF0000"/>
                </a:solidFill>
                <a:latin typeface="Constantia"/>
                <a:cs typeface="Constantia"/>
              </a:rPr>
              <a:t>e</a:t>
            </a:r>
            <a:r>
              <a:rPr sz="1632" b="1" spc="-8" dirty="0">
                <a:solidFill>
                  <a:srgbClr val="FF0000"/>
                </a:solidFill>
                <a:latin typeface="Constantia"/>
                <a:cs typeface="Constantia"/>
              </a:rPr>
              <a:t>r</a:t>
            </a:r>
            <a:r>
              <a:rPr sz="1632" b="1" dirty="0">
                <a:solidFill>
                  <a:prstClr val="black"/>
                </a:solidFill>
                <a:latin typeface="Constantia"/>
                <a:cs typeface="Constantia"/>
              </a:rPr>
              <a:t>:</a:t>
            </a:r>
            <a:endParaRPr sz="1632" dirty="0">
              <a:solidFill>
                <a:prstClr val="black"/>
              </a:solidFill>
              <a:latin typeface="Constantia"/>
              <a:cs typeface="Constantia"/>
            </a:endParaRPr>
          </a:p>
          <a:p>
            <a:pPr marL="228288" indent="-218690" defTabSz="727285">
              <a:lnSpc>
                <a:spcPct val="150000"/>
              </a:lnSpc>
              <a:buClr>
                <a:srgbClr val="0AD0D9"/>
              </a:buClr>
              <a:buSzPct val="93750"/>
              <a:buFont typeface="Segoe UI Symbol"/>
              <a:buChar char="⚫"/>
              <a:tabLst>
                <a:tab pos="228288" algn="l"/>
                <a:tab pos="228792" algn="l"/>
              </a:tabLst>
            </a:pPr>
            <a:r>
              <a:rPr sz="1632" dirty="0">
                <a:solidFill>
                  <a:prstClr val="black"/>
                </a:solidFill>
                <a:latin typeface="Constantia"/>
                <a:cs typeface="Constantia"/>
              </a:rPr>
              <a:t>This</a:t>
            </a:r>
            <a:r>
              <a:rPr sz="1632" spc="-68" dirty="0">
                <a:solidFill>
                  <a:prstClr val="black"/>
                </a:solidFill>
                <a:latin typeface="Constantia"/>
                <a:cs typeface="Constantia"/>
              </a:rPr>
              <a:t> </a:t>
            </a:r>
            <a:r>
              <a:rPr sz="1632" spc="-4" dirty="0">
                <a:solidFill>
                  <a:prstClr val="black"/>
                </a:solidFill>
                <a:latin typeface="Constantia"/>
                <a:cs typeface="Constantia"/>
              </a:rPr>
              <a:t>requires</a:t>
            </a:r>
            <a:r>
              <a:rPr sz="1632" spc="-75" dirty="0">
                <a:solidFill>
                  <a:prstClr val="black"/>
                </a:solidFill>
                <a:latin typeface="Constantia"/>
                <a:cs typeface="Constantia"/>
              </a:rPr>
              <a:t> </a:t>
            </a:r>
            <a:r>
              <a:rPr sz="1632" spc="4" dirty="0">
                <a:solidFill>
                  <a:prstClr val="black"/>
                </a:solidFill>
                <a:latin typeface="Constantia"/>
                <a:cs typeface="Constantia"/>
              </a:rPr>
              <a:t>that</a:t>
            </a:r>
            <a:r>
              <a:rPr sz="1632" spc="-103" dirty="0">
                <a:solidFill>
                  <a:prstClr val="black"/>
                </a:solidFill>
                <a:latin typeface="Constantia"/>
                <a:cs typeface="Constantia"/>
              </a:rPr>
              <a:t> </a:t>
            </a:r>
            <a:r>
              <a:rPr sz="1632" spc="-16" dirty="0">
                <a:solidFill>
                  <a:prstClr val="black"/>
                </a:solidFill>
                <a:latin typeface="Constantia"/>
                <a:cs typeface="Constantia"/>
              </a:rPr>
              <a:t>you</a:t>
            </a:r>
            <a:r>
              <a:rPr sz="1632" spc="8" dirty="0">
                <a:solidFill>
                  <a:prstClr val="black"/>
                </a:solidFill>
                <a:latin typeface="Constantia"/>
                <a:cs typeface="Constantia"/>
              </a:rPr>
              <a:t> </a:t>
            </a:r>
            <a:r>
              <a:rPr sz="1632" spc="-4" dirty="0">
                <a:solidFill>
                  <a:prstClr val="black"/>
                </a:solidFill>
                <a:latin typeface="Constantia"/>
                <a:cs typeface="Constantia"/>
              </a:rPr>
              <a:t>initialize</a:t>
            </a:r>
            <a:r>
              <a:rPr sz="1632" spc="-127" dirty="0">
                <a:solidFill>
                  <a:prstClr val="black"/>
                </a:solidFill>
                <a:latin typeface="Constantia"/>
                <a:cs typeface="Constantia"/>
              </a:rPr>
              <a:t> </a:t>
            </a:r>
            <a:r>
              <a:rPr sz="1632" spc="4" dirty="0">
                <a:solidFill>
                  <a:prstClr val="black"/>
                </a:solidFill>
                <a:latin typeface="Constantia"/>
                <a:cs typeface="Constantia"/>
              </a:rPr>
              <a:t>a</a:t>
            </a:r>
            <a:r>
              <a:rPr sz="1632" spc="-55" dirty="0">
                <a:solidFill>
                  <a:prstClr val="black"/>
                </a:solidFill>
                <a:latin typeface="Constantia"/>
                <a:cs typeface="Constantia"/>
              </a:rPr>
              <a:t> </a:t>
            </a:r>
            <a:r>
              <a:rPr sz="1632" spc="-8" dirty="0">
                <a:solidFill>
                  <a:prstClr val="black"/>
                </a:solidFill>
                <a:latin typeface="Constantia"/>
                <a:cs typeface="Constantia"/>
              </a:rPr>
              <a:t>driver</a:t>
            </a:r>
            <a:r>
              <a:rPr sz="1632" spc="-83" dirty="0">
                <a:solidFill>
                  <a:prstClr val="black"/>
                </a:solidFill>
                <a:latin typeface="Constantia"/>
                <a:cs typeface="Constantia"/>
              </a:rPr>
              <a:t> </a:t>
            </a:r>
            <a:r>
              <a:rPr sz="1632" dirty="0">
                <a:solidFill>
                  <a:prstClr val="black"/>
                </a:solidFill>
                <a:latin typeface="Constantia"/>
                <a:cs typeface="Constantia"/>
              </a:rPr>
              <a:t>so</a:t>
            </a:r>
            <a:r>
              <a:rPr sz="1632" spc="-75" dirty="0">
                <a:solidFill>
                  <a:prstClr val="black"/>
                </a:solidFill>
                <a:latin typeface="Constantia"/>
                <a:cs typeface="Constantia"/>
              </a:rPr>
              <a:t> </a:t>
            </a:r>
            <a:r>
              <a:rPr sz="1632" spc="-16" dirty="0">
                <a:solidFill>
                  <a:prstClr val="black"/>
                </a:solidFill>
                <a:latin typeface="Constantia"/>
                <a:cs typeface="Constantia"/>
              </a:rPr>
              <a:t>you</a:t>
            </a:r>
            <a:r>
              <a:rPr sz="1632" spc="-32" dirty="0">
                <a:solidFill>
                  <a:prstClr val="black"/>
                </a:solidFill>
                <a:latin typeface="Constantia"/>
                <a:cs typeface="Constantia"/>
              </a:rPr>
              <a:t> </a:t>
            </a:r>
            <a:r>
              <a:rPr sz="1632" dirty="0">
                <a:solidFill>
                  <a:prstClr val="black"/>
                </a:solidFill>
                <a:latin typeface="Constantia"/>
                <a:cs typeface="Constantia"/>
              </a:rPr>
              <a:t>can</a:t>
            </a:r>
            <a:r>
              <a:rPr sz="1632" spc="-52" dirty="0">
                <a:solidFill>
                  <a:prstClr val="black"/>
                </a:solidFill>
                <a:latin typeface="Constantia"/>
                <a:cs typeface="Constantia"/>
              </a:rPr>
              <a:t> </a:t>
            </a:r>
            <a:r>
              <a:rPr sz="1632" spc="-4" dirty="0">
                <a:solidFill>
                  <a:prstClr val="black"/>
                </a:solidFill>
                <a:latin typeface="Constantia"/>
                <a:cs typeface="Constantia"/>
              </a:rPr>
              <a:t>open</a:t>
            </a:r>
            <a:r>
              <a:rPr sz="1632" spc="-48" dirty="0">
                <a:solidFill>
                  <a:prstClr val="black"/>
                </a:solidFill>
                <a:latin typeface="Constantia"/>
                <a:cs typeface="Constantia"/>
              </a:rPr>
              <a:t> </a:t>
            </a:r>
            <a:r>
              <a:rPr sz="1632" spc="4" dirty="0">
                <a:solidFill>
                  <a:prstClr val="black"/>
                </a:solidFill>
                <a:latin typeface="Constantia"/>
                <a:cs typeface="Constantia"/>
              </a:rPr>
              <a:t>a</a:t>
            </a:r>
            <a:r>
              <a:rPr sz="1632" spc="-55" dirty="0">
                <a:solidFill>
                  <a:prstClr val="black"/>
                </a:solidFill>
                <a:latin typeface="Constantia"/>
                <a:cs typeface="Constantia"/>
              </a:rPr>
              <a:t> </a:t>
            </a:r>
            <a:r>
              <a:rPr sz="1632" spc="-4" dirty="0">
                <a:solidFill>
                  <a:prstClr val="black"/>
                </a:solidFill>
                <a:latin typeface="Constantia"/>
                <a:cs typeface="Constantia"/>
              </a:rPr>
              <a:t>communications</a:t>
            </a:r>
            <a:r>
              <a:rPr sz="1632" spc="-112" dirty="0">
                <a:solidFill>
                  <a:prstClr val="black"/>
                </a:solidFill>
                <a:latin typeface="Constantia"/>
                <a:cs typeface="Constantia"/>
              </a:rPr>
              <a:t> </a:t>
            </a:r>
            <a:r>
              <a:rPr sz="1632" dirty="0">
                <a:solidFill>
                  <a:prstClr val="black"/>
                </a:solidFill>
                <a:latin typeface="Constantia"/>
                <a:cs typeface="Constantia"/>
              </a:rPr>
              <a:t>channel</a:t>
            </a:r>
            <a:r>
              <a:rPr sz="1632" spc="-44" dirty="0">
                <a:solidFill>
                  <a:prstClr val="black"/>
                </a:solidFill>
                <a:latin typeface="Constantia"/>
                <a:cs typeface="Constantia"/>
              </a:rPr>
              <a:t> </a:t>
            </a:r>
            <a:r>
              <a:rPr sz="1632" spc="4" dirty="0">
                <a:solidFill>
                  <a:prstClr val="black"/>
                </a:solidFill>
                <a:latin typeface="Constantia"/>
                <a:cs typeface="Constantia"/>
              </a:rPr>
              <a:t>with</a:t>
            </a:r>
            <a:r>
              <a:rPr sz="1632" spc="-63" dirty="0">
                <a:solidFill>
                  <a:prstClr val="black"/>
                </a:solidFill>
                <a:latin typeface="Constantia"/>
                <a:cs typeface="Constantia"/>
              </a:rPr>
              <a:t> </a:t>
            </a:r>
            <a:r>
              <a:rPr sz="1632" spc="4" dirty="0">
                <a:solidFill>
                  <a:prstClr val="black"/>
                </a:solidFill>
                <a:latin typeface="Constantia"/>
                <a:cs typeface="Constantia"/>
              </a:rPr>
              <a:t>the</a:t>
            </a:r>
            <a:r>
              <a:rPr lang="en-US" sz="1632" spc="4" dirty="0">
                <a:solidFill>
                  <a:prstClr val="black"/>
                </a:solidFill>
                <a:latin typeface="Constantia"/>
                <a:cs typeface="Constantia"/>
              </a:rPr>
              <a:t> </a:t>
            </a:r>
            <a:r>
              <a:rPr sz="1632" dirty="0">
                <a:solidFill>
                  <a:prstClr val="black"/>
                </a:solidFill>
                <a:latin typeface="Constantia"/>
                <a:cs typeface="Constantia"/>
              </a:rPr>
              <a:t>database.</a:t>
            </a:r>
          </a:p>
          <a:p>
            <a:pPr marL="228288" indent="-218690" defTabSz="727285">
              <a:lnSpc>
                <a:spcPct val="150000"/>
              </a:lnSpc>
              <a:buClr>
                <a:srgbClr val="0AD0D9"/>
              </a:buClr>
              <a:buSzPct val="93750"/>
              <a:buFont typeface="Segoe UI Symbol"/>
              <a:buChar char="⚫"/>
              <a:tabLst>
                <a:tab pos="228288" algn="l"/>
                <a:tab pos="228792" algn="l"/>
              </a:tabLst>
            </a:pPr>
            <a:r>
              <a:rPr sz="1632" spc="-4" dirty="0">
                <a:solidFill>
                  <a:prstClr val="black"/>
                </a:solidFill>
                <a:latin typeface="Times New Roman"/>
                <a:cs typeface="Times New Roman"/>
              </a:rPr>
              <a:t>Registering</a:t>
            </a:r>
            <a:r>
              <a:rPr sz="1632" spc="63" dirty="0">
                <a:solidFill>
                  <a:prstClr val="black"/>
                </a:solidFill>
                <a:latin typeface="Times New Roman"/>
                <a:cs typeface="Times New Roman"/>
              </a:rPr>
              <a:t> </a:t>
            </a:r>
            <a:r>
              <a:rPr sz="1632" spc="4" dirty="0">
                <a:solidFill>
                  <a:prstClr val="black"/>
                </a:solidFill>
                <a:latin typeface="Times New Roman"/>
                <a:cs typeface="Times New Roman"/>
              </a:rPr>
              <a:t>the</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driver</a:t>
            </a:r>
            <a:r>
              <a:rPr sz="1632" spc="63" dirty="0">
                <a:solidFill>
                  <a:prstClr val="black"/>
                </a:solidFill>
                <a:latin typeface="Times New Roman"/>
                <a:cs typeface="Times New Roman"/>
              </a:rPr>
              <a:t> </a:t>
            </a:r>
            <a:r>
              <a:rPr sz="1632" spc="4" dirty="0">
                <a:solidFill>
                  <a:prstClr val="black"/>
                </a:solidFill>
                <a:latin typeface="Times New Roman"/>
                <a:cs typeface="Times New Roman"/>
              </a:rPr>
              <a:t>is</a:t>
            </a:r>
            <a:r>
              <a:rPr sz="1632" spc="63" dirty="0">
                <a:solidFill>
                  <a:prstClr val="black"/>
                </a:solidFill>
                <a:latin typeface="Times New Roman"/>
                <a:cs typeface="Times New Roman"/>
              </a:rPr>
              <a:t> </a:t>
            </a:r>
            <a:r>
              <a:rPr sz="1632" spc="4" dirty="0">
                <a:solidFill>
                  <a:prstClr val="black"/>
                </a:solidFill>
                <a:latin typeface="Times New Roman"/>
                <a:cs typeface="Times New Roman"/>
              </a:rPr>
              <a:t>the</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process</a:t>
            </a:r>
            <a:r>
              <a:rPr sz="1632" spc="68" dirty="0">
                <a:solidFill>
                  <a:prstClr val="black"/>
                </a:solidFill>
                <a:latin typeface="Times New Roman"/>
                <a:cs typeface="Times New Roman"/>
              </a:rPr>
              <a:t> </a:t>
            </a:r>
            <a:r>
              <a:rPr sz="1632" spc="4" dirty="0">
                <a:solidFill>
                  <a:prstClr val="black"/>
                </a:solidFill>
                <a:latin typeface="Times New Roman"/>
                <a:cs typeface="Times New Roman"/>
              </a:rPr>
              <a:t>by</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which</a:t>
            </a:r>
            <a:r>
              <a:rPr sz="1632" spc="60" dirty="0">
                <a:solidFill>
                  <a:prstClr val="black"/>
                </a:solidFill>
                <a:latin typeface="Times New Roman"/>
                <a:cs typeface="Times New Roman"/>
              </a:rPr>
              <a:t> </a:t>
            </a:r>
            <a:r>
              <a:rPr sz="1632" spc="4" dirty="0">
                <a:solidFill>
                  <a:prstClr val="black"/>
                </a:solidFill>
                <a:latin typeface="Times New Roman"/>
                <a:cs typeface="Times New Roman"/>
              </a:rPr>
              <a:t>the</a:t>
            </a:r>
            <a:r>
              <a:rPr sz="1632" spc="55" dirty="0">
                <a:solidFill>
                  <a:prstClr val="black"/>
                </a:solidFill>
                <a:latin typeface="Times New Roman"/>
                <a:cs typeface="Times New Roman"/>
              </a:rPr>
              <a:t> </a:t>
            </a:r>
            <a:r>
              <a:rPr sz="1632" spc="-4" dirty="0">
                <a:solidFill>
                  <a:prstClr val="black"/>
                </a:solidFill>
                <a:latin typeface="Times New Roman"/>
                <a:cs typeface="Times New Roman"/>
              </a:rPr>
              <a:t>Oracle</a:t>
            </a:r>
            <a:r>
              <a:rPr sz="1632" spc="52" dirty="0">
                <a:solidFill>
                  <a:prstClr val="black"/>
                </a:solidFill>
                <a:latin typeface="Times New Roman"/>
                <a:cs typeface="Times New Roman"/>
              </a:rPr>
              <a:t> </a:t>
            </a:r>
            <a:r>
              <a:rPr sz="1632" spc="-4" dirty="0">
                <a:solidFill>
                  <a:prstClr val="black"/>
                </a:solidFill>
                <a:latin typeface="Times New Roman"/>
                <a:cs typeface="Times New Roman"/>
              </a:rPr>
              <a:t>driver's</a:t>
            </a:r>
            <a:r>
              <a:rPr sz="1632" spc="68" dirty="0">
                <a:solidFill>
                  <a:prstClr val="black"/>
                </a:solidFill>
                <a:latin typeface="Times New Roman"/>
                <a:cs typeface="Times New Roman"/>
              </a:rPr>
              <a:t> </a:t>
            </a:r>
            <a:r>
              <a:rPr sz="1632" dirty="0">
                <a:solidFill>
                  <a:prstClr val="black"/>
                </a:solidFill>
                <a:latin typeface="Times New Roman"/>
                <a:cs typeface="Times New Roman"/>
              </a:rPr>
              <a:t>class</a:t>
            </a:r>
            <a:r>
              <a:rPr sz="1632" spc="63" dirty="0">
                <a:solidFill>
                  <a:prstClr val="black"/>
                </a:solidFill>
                <a:latin typeface="Times New Roman"/>
                <a:cs typeface="Times New Roman"/>
              </a:rPr>
              <a:t> </a:t>
            </a:r>
            <a:r>
              <a:rPr sz="1632" spc="-4" dirty="0">
                <a:solidFill>
                  <a:prstClr val="black"/>
                </a:solidFill>
                <a:latin typeface="Times New Roman"/>
                <a:cs typeface="Times New Roman"/>
              </a:rPr>
              <a:t>file</a:t>
            </a:r>
            <a:r>
              <a:rPr sz="1632" spc="55" dirty="0">
                <a:solidFill>
                  <a:prstClr val="black"/>
                </a:solidFill>
                <a:latin typeface="Times New Roman"/>
                <a:cs typeface="Times New Roman"/>
              </a:rPr>
              <a:t> </a:t>
            </a:r>
            <a:r>
              <a:rPr sz="1632" spc="4" dirty="0">
                <a:solidFill>
                  <a:prstClr val="black"/>
                </a:solidFill>
                <a:latin typeface="Times New Roman"/>
                <a:cs typeface="Times New Roman"/>
              </a:rPr>
              <a:t>is</a:t>
            </a:r>
            <a:r>
              <a:rPr sz="1632" spc="63" dirty="0">
                <a:solidFill>
                  <a:prstClr val="black"/>
                </a:solidFill>
                <a:latin typeface="Times New Roman"/>
                <a:cs typeface="Times New Roman"/>
              </a:rPr>
              <a:t> </a:t>
            </a:r>
            <a:r>
              <a:rPr sz="1632" spc="-4" dirty="0">
                <a:solidFill>
                  <a:prstClr val="black"/>
                </a:solidFill>
                <a:latin typeface="Times New Roman"/>
                <a:cs typeface="Times New Roman"/>
              </a:rPr>
              <a:t>loaded</a:t>
            </a:r>
            <a:r>
              <a:rPr sz="1632" spc="80" dirty="0">
                <a:solidFill>
                  <a:prstClr val="black"/>
                </a:solidFill>
                <a:latin typeface="Times New Roman"/>
                <a:cs typeface="Times New Roman"/>
              </a:rPr>
              <a:t> </a:t>
            </a:r>
            <a:r>
              <a:rPr sz="1632" dirty="0">
                <a:solidFill>
                  <a:prstClr val="black"/>
                </a:solidFill>
                <a:latin typeface="Times New Roman"/>
                <a:cs typeface="Times New Roman"/>
              </a:rPr>
              <a:t>into</a:t>
            </a:r>
            <a:r>
              <a:rPr sz="1632" spc="60" dirty="0">
                <a:solidFill>
                  <a:prstClr val="black"/>
                </a:solidFill>
                <a:latin typeface="Times New Roman"/>
                <a:cs typeface="Times New Roman"/>
              </a:rPr>
              <a:t> </a:t>
            </a:r>
            <a:r>
              <a:rPr sz="1632" dirty="0">
                <a:solidFill>
                  <a:prstClr val="black"/>
                </a:solidFill>
                <a:latin typeface="Times New Roman"/>
                <a:cs typeface="Times New Roman"/>
              </a:rPr>
              <a:t>memory</a:t>
            </a:r>
            <a:r>
              <a:rPr sz="1632" spc="35" dirty="0">
                <a:solidFill>
                  <a:prstClr val="black"/>
                </a:solidFill>
                <a:latin typeface="Times New Roman"/>
                <a:cs typeface="Times New Roman"/>
              </a:rPr>
              <a:t> </a:t>
            </a:r>
            <a:r>
              <a:rPr sz="1632" spc="-4" dirty="0">
                <a:solidFill>
                  <a:prstClr val="black"/>
                </a:solidFill>
                <a:latin typeface="Times New Roman"/>
                <a:cs typeface="Times New Roman"/>
              </a:rPr>
              <a:t>so</a:t>
            </a:r>
            <a:r>
              <a:rPr lang="en-US" sz="1632" spc="-4" dirty="0">
                <a:solidFill>
                  <a:prstClr val="black"/>
                </a:solidFill>
                <a:latin typeface="Times New Roman"/>
                <a:cs typeface="Times New Roman"/>
              </a:rPr>
              <a:t> </a:t>
            </a:r>
            <a:r>
              <a:rPr sz="1632" spc="4" dirty="0">
                <a:solidFill>
                  <a:prstClr val="black"/>
                </a:solidFill>
                <a:latin typeface="Times New Roman"/>
                <a:cs typeface="Times New Roman"/>
              </a:rPr>
              <a:t>it</a:t>
            </a:r>
            <a:r>
              <a:rPr sz="1632" spc="-28" dirty="0">
                <a:solidFill>
                  <a:prstClr val="black"/>
                </a:solidFill>
                <a:latin typeface="Times New Roman"/>
                <a:cs typeface="Times New Roman"/>
              </a:rPr>
              <a:t> </a:t>
            </a:r>
            <a:r>
              <a:rPr sz="1632" spc="4" dirty="0">
                <a:solidFill>
                  <a:prstClr val="black"/>
                </a:solidFill>
                <a:latin typeface="Times New Roman"/>
                <a:cs typeface="Times New Roman"/>
              </a:rPr>
              <a:t>can</a:t>
            </a:r>
            <a:r>
              <a:rPr sz="1632" spc="-4" dirty="0">
                <a:solidFill>
                  <a:prstClr val="black"/>
                </a:solidFill>
                <a:latin typeface="Times New Roman"/>
                <a:cs typeface="Times New Roman"/>
              </a:rPr>
              <a:t> </a:t>
            </a:r>
            <a:r>
              <a:rPr sz="1632" spc="4" dirty="0">
                <a:solidFill>
                  <a:prstClr val="black"/>
                </a:solidFill>
                <a:latin typeface="Times New Roman"/>
                <a:cs typeface="Times New Roman"/>
              </a:rPr>
              <a:t>be</a:t>
            </a:r>
            <a:r>
              <a:rPr sz="1632" spc="-28" dirty="0">
                <a:solidFill>
                  <a:prstClr val="black"/>
                </a:solidFill>
                <a:latin typeface="Times New Roman"/>
                <a:cs typeface="Times New Roman"/>
              </a:rPr>
              <a:t> </a:t>
            </a:r>
            <a:r>
              <a:rPr sz="1632" spc="-4" dirty="0">
                <a:solidFill>
                  <a:prstClr val="black"/>
                </a:solidFill>
                <a:latin typeface="Times New Roman"/>
                <a:cs typeface="Times New Roman"/>
              </a:rPr>
              <a:t>utilized</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as</a:t>
            </a:r>
            <a:r>
              <a:rPr sz="1632" spc="-16" dirty="0">
                <a:solidFill>
                  <a:prstClr val="black"/>
                </a:solidFill>
                <a:latin typeface="Times New Roman"/>
                <a:cs typeface="Times New Roman"/>
              </a:rPr>
              <a:t> </a:t>
            </a:r>
            <a:r>
              <a:rPr sz="1632" spc="4" dirty="0">
                <a:solidFill>
                  <a:prstClr val="black"/>
                </a:solidFill>
                <a:latin typeface="Times New Roman"/>
                <a:cs typeface="Times New Roman"/>
              </a:rPr>
              <a:t>an</a:t>
            </a:r>
            <a:r>
              <a:rPr sz="1632" spc="-8" dirty="0">
                <a:solidFill>
                  <a:prstClr val="black"/>
                </a:solidFill>
                <a:latin typeface="Times New Roman"/>
                <a:cs typeface="Times New Roman"/>
              </a:rPr>
              <a:t> </a:t>
            </a:r>
            <a:r>
              <a:rPr sz="1632" dirty="0">
                <a:solidFill>
                  <a:prstClr val="black"/>
                </a:solidFill>
                <a:latin typeface="Times New Roman"/>
                <a:cs typeface="Times New Roman"/>
              </a:rPr>
              <a:t>implementation</a:t>
            </a:r>
            <a:r>
              <a:rPr sz="1632" spc="4" dirty="0">
                <a:solidFill>
                  <a:prstClr val="black"/>
                </a:solidFill>
                <a:latin typeface="Times New Roman"/>
                <a:cs typeface="Times New Roman"/>
              </a:rPr>
              <a:t> </a:t>
            </a:r>
            <a:r>
              <a:rPr sz="1632" spc="-4" dirty="0">
                <a:solidFill>
                  <a:prstClr val="black"/>
                </a:solidFill>
                <a:latin typeface="Times New Roman"/>
                <a:cs typeface="Times New Roman"/>
              </a:rPr>
              <a:t>of</a:t>
            </a:r>
            <a:r>
              <a:rPr sz="1632" dirty="0">
                <a:solidFill>
                  <a:prstClr val="black"/>
                </a:solidFill>
                <a:latin typeface="Times New Roman"/>
                <a:cs typeface="Times New Roman"/>
              </a:rPr>
              <a:t> </a:t>
            </a:r>
            <a:r>
              <a:rPr sz="1632" spc="4" dirty="0">
                <a:solidFill>
                  <a:prstClr val="black"/>
                </a:solidFill>
                <a:latin typeface="Times New Roman"/>
                <a:cs typeface="Times New Roman"/>
              </a:rPr>
              <a:t>the</a:t>
            </a:r>
            <a:r>
              <a:rPr sz="1632" spc="-8" dirty="0">
                <a:solidFill>
                  <a:prstClr val="black"/>
                </a:solidFill>
                <a:latin typeface="Times New Roman"/>
                <a:cs typeface="Times New Roman"/>
              </a:rPr>
              <a:t> </a:t>
            </a:r>
            <a:r>
              <a:rPr sz="1632" dirty="0">
                <a:solidFill>
                  <a:prstClr val="black"/>
                </a:solidFill>
                <a:latin typeface="Times New Roman"/>
                <a:cs typeface="Times New Roman"/>
              </a:rPr>
              <a:t>JDBC</a:t>
            </a:r>
            <a:r>
              <a:rPr sz="1632" spc="-28" dirty="0">
                <a:solidFill>
                  <a:prstClr val="black"/>
                </a:solidFill>
                <a:latin typeface="Times New Roman"/>
                <a:cs typeface="Times New Roman"/>
              </a:rPr>
              <a:t> </a:t>
            </a:r>
            <a:r>
              <a:rPr sz="1632" dirty="0">
                <a:solidFill>
                  <a:prstClr val="black"/>
                </a:solidFill>
                <a:latin typeface="Times New Roman"/>
                <a:cs typeface="Times New Roman"/>
              </a:rPr>
              <a:t>interfaces.</a:t>
            </a:r>
          </a:p>
          <a:p>
            <a:pPr marL="228288" indent="-218690" defTabSz="727285">
              <a:lnSpc>
                <a:spcPct val="150000"/>
              </a:lnSpc>
              <a:buClr>
                <a:srgbClr val="0AD0D9"/>
              </a:buClr>
              <a:buSzPct val="93750"/>
              <a:buFont typeface="Segoe UI Symbol"/>
              <a:buChar char="⚫"/>
              <a:tabLst>
                <a:tab pos="228288" algn="l"/>
                <a:tab pos="228792" algn="l"/>
              </a:tabLst>
            </a:pPr>
            <a:r>
              <a:rPr sz="1632" spc="-52" dirty="0">
                <a:solidFill>
                  <a:prstClr val="black"/>
                </a:solidFill>
                <a:latin typeface="Times New Roman"/>
                <a:cs typeface="Times New Roman"/>
              </a:rPr>
              <a:t>You</a:t>
            </a:r>
            <a:r>
              <a:rPr sz="1632" spc="-8" dirty="0">
                <a:solidFill>
                  <a:prstClr val="black"/>
                </a:solidFill>
                <a:latin typeface="Times New Roman"/>
                <a:cs typeface="Times New Roman"/>
              </a:rPr>
              <a:t> </a:t>
            </a:r>
            <a:r>
              <a:rPr sz="1632" spc="-4" dirty="0">
                <a:solidFill>
                  <a:prstClr val="black"/>
                </a:solidFill>
                <a:latin typeface="Times New Roman"/>
                <a:cs typeface="Times New Roman"/>
              </a:rPr>
              <a:t>need</a:t>
            </a:r>
            <a:r>
              <a:rPr sz="1632" dirty="0">
                <a:solidFill>
                  <a:prstClr val="black"/>
                </a:solidFill>
                <a:latin typeface="Times New Roman"/>
                <a:cs typeface="Times New Roman"/>
              </a:rPr>
              <a:t> </a:t>
            </a:r>
            <a:r>
              <a:rPr sz="1632" spc="4" dirty="0">
                <a:solidFill>
                  <a:prstClr val="black"/>
                </a:solidFill>
                <a:latin typeface="Times New Roman"/>
                <a:cs typeface="Times New Roman"/>
              </a:rPr>
              <a:t>to</a:t>
            </a:r>
            <a:r>
              <a:rPr sz="1632" spc="-4" dirty="0">
                <a:solidFill>
                  <a:prstClr val="black"/>
                </a:solidFill>
                <a:latin typeface="Times New Roman"/>
                <a:cs typeface="Times New Roman"/>
              </a:rPr>
              <a:t> </a:t>
            </a:r>
            <a:r>
              <a:rPr sz="1632" spc="4" dirty="0">
                <a:solidFill>
                  <a:prstClr val="black"/>
                </a:solidFill>
                <a:latin typeface="Times New Roman"/>
                <a:cs typeface="Times New Roman"/>
              </a:rPr>
              <a:t>do</a:t>
            </a:r>
            <a:r>
              <a:rPr sz="1632" spc="-24" dirty="0">
                <a:solidFill>
                  <a:prstClr val="black"/>
                </a:solidFill>
                <a:latin typeface="Times New Roman"/>
                <a:cs typeface="Times New Roman"/>
              </a:rPr>
              <a:t> </a:t>
            </a:r>
            <a:r>
              <a:rPr sz="1632" spc="4" dirty="0">
                <a:solidFill>
                  <a:prstClr val="black"/>
                </a:solidFill>
                <a:latin typeface="Times New Roman"/>
                <a:cs typeface="Times New Roman"/>
              </a:rPr>
              <a:t>this</a:t>
            </a:r>
            <a:r>
              <a:rPr sz="1632" spc="-8" dirty="0">
                <a:solidFill>
                  <a:prstClr val="black"/>
                </a:solidFill>
                <a:latin typeface="Times New Roman"/>
                <a:cs typeface="Times New Roman"/>
              </a:rPr>
              <a:t> </a:t>
            </a:r>
            <a:r>
              <a:rPr sz="1632" spc="-4" dirty="0">
                <a:solidFill>
                  <a:prstClr val="black"/>
                </a:solidFill>
                <a:latin typeface="Times New Roman"/>
                <a:cs typeface="Times New Roman"/>
              </a:rPr>
              <a:t>registration</a:t>
            </a:r>
            <a:r>
              <a:rPr sz="1632" spc="20" dirty="0">
                <a:solidFill>
                  <a:prstClr val="black"/>
                </a:solidFill>
                <a:latin typeface="Times New Roman"/>
                <a:cs typeface="Times New Roman"/>
              </a:rPr>
              <a:t> </a:t>
            </a:r>
            <a:r>
              <a:rPr sz="1632" spc="-4" dirty="0">
                <a:solidFill>
                  <a:prstClr val="black"/>
                </a:solidFill>
                <a:latin typeface="Times New Roman"/>
                <a:cs typeface="Times New Roman"/>
              </a:rPr>
              <a:t>only </a:t>
            </a:r>
            <a:r>
              <a:rPr sz="1632" dirty="0">
                <a:solidFill>
                  <a:prstClr val="black"/>
                </a:solidFill>
                <a:latin typeface="Times New Roman"/>
                <a:cs typeface="Times New Roman"/>
              </a:rPr>
              <a:t>once</a:t>
            </a:r>
            <a:r>
              <a:rPr sz="1632" spc="-4" dirty="0">
                <a:solidFill>
                  <a:prstClr val="black"/>
                </a:solidFill>
                <a:latin typeface="Times New Roman"/>
                <a:cs typeface="Times New Roman"/>
              </a:rPr>
              <a:t> </a:t>
            </a:r>
            <a:r>
              <a:rPr sz="1632" spc="4" dirty="0">
                <a:solidFill>
                  <a:prstClr val="black"/>
                </a:solidFill>
                <a:latin typeface="Times New Roman"/>
                <a:cs typeface="Times New Roman"/>
              </a:rPr>
              <a:t>in</a:t>
            </a:r>
            <a:r>
              <a:rPr sz="1632" spc="-4" dirty="0">
                <a:solidFill>
                  <a:prstClr val="black"/>
                </a:solidFill>
                <a:latin typeface="Times New Roman"/>
                <a:cs typeface="Times New Roman"/>
              </a:rPr>
              <a:t> </a:t>
            </a:r>
            <a:r>
              <a:rPr sz="1632" spc="-8" dirty="0">
                <a:solidFill>
                  <a:prstClr val="black"/>
                </a:solidFill>
                <a:latin typeface="Times New Roman"/>
                <a:cs typeface="Times New Roman"/>
              </a:rPr>
              <a:t>your</a:t>
            </a:r>
            <a:r>
              <a:rPr sz="1632" spc="24" dirty="0">
                <a:solidFill>
                  <a:prstClr val="black"/>
                </a:solidFill>
                <a:latin typeface="Times New Roman"/>
                <a:cs typeface="Times New Roman"/>
              </a:rPr>
              <a:t> </a:t>
            </a:r>
            <a:r>
              <a:rPr sz="1632" spc="-4" dirty="0">
                <a:solidFill>
                  <a:prstClr val="black"/>
                </a:solidFill>
                <a:latin typeface="Times New Roman"/>
                <a:cs typeface="Times New Roman"/>
              </a:rPr>
              <a:t>program</a:t>
            </a:r>
            <a:endParaRPr sz="1632" dirty="0">
              <a:solidFill>
                <a:prstClr val="black"/>
              </a:solidFill>
              <a:latin typeface="Times New Roman"/>
              <a:cs typeface="Times New Roman"/>
            </a:endParaRPr>
          </a:p>
          <a:p>
            <a:pPr marL="228288" indent="-218690" defTabSz="727285">
              <a:lnSpc>
                <a:spcPct val="150000"/>
              </a:lnSpc>
              <a:buClr>
                <a:srgbClr val="0AD0D9"/>
              </a:buClr>
              <a:buSzPct val="93750"/>
              <a:buFont typeface="Segoe UI Symbol"/>
              <a:buChar char="⚫"/>
              <a:tabLst>
                <a:tab pos="228288" algn="l"/>
                <a:tab pos="228792" algn="l"/>
              </a:tabLst>
            </a:pPr>
            <a:r>
              <a:rPr sz="1632" dirty="0">
                <a:solidFill>
                  <a:srgbClr val="006FC0"/>
                </a:solidFill>
                <a:latin typeface="Constantia"/>
                <a:cs typeface="Constantia"/>
              </a:rPr>
              <a:t>/</a:t>
            </a:r>
            <a:r>
              <a:rPr sz="1632" spc="-24" dirty="0">
                <a:solidFill>
                  <a:srgbClr val="006FC0"/>
                </a:solidFill>
                <a:latin typeface="Constantia"/>
                <a:cs typeface="Constantia"/>
              </a:rPr>
              <a:t>S</a:t>
            </a:r>
            <a:r>
              <a:rPr sz="1632" dirty="0">
                <a:solidFill>
                  <a:srgbClr val="006FC0"/>
                </a:solidFill>
                <a:latin typeface="Constantia"/>
                <a:cs typeface="Constantia"/>
              </a:rPr>
              <a:t>TE</a:t>
            </a:r>
            <a:r>
              <a:rPr sz="1632" spc="4" dirty="0">
                <a:solidFill>
                  <a:srgbClr val="006FC0"/>
                </a:solidFill>
                <a:latin typeface="Constantia"/>
                <a:cs typeface="Constantia"/>
              </a:rPr>
              <a:t>P</a:t>
            </a:r>
            <a:r>
              <a:rPr sz="1632" spc="-32" dirty="0">
                <a:solidFill>
                  <a:srgbClr val="006FC0"/>
                </a:solidFill>
                <a:latin typeface="Constantia"/>
                <a:cs typeface="Constantia"/>
              </a:rPr>
              <a:t> </a:t>
            </a:r>
            <a:r>
              <a:rPr sz="1632" spc="-8" dirty="0">
                <a:solidFill>
                  <a:srgbClr val="006FC0"/>
                </a:solidFill>
                <a:latin typeface="Constantia"/>
                <a:cs typeface="Constantia"/>
              </a:rPr>
              <a:t>2</a:t>
            </a:r>
            <a:r>
              <a:rPr sz="1632" dirty="0">
                <a:solidFill>
                  <a:srgbClr val="006FC0"/>
                </a:solidFill>
                <a:latin typeface="Constantia"/>
                <a:cs typeface="Constantia"/>
              </a:rPr>
              <a:t>: </a:t>
            </a:r>
            <a:r>
              <a:rPr sz="1632" spc="-24" dirty="0">
                <a:solidFill>
                  <a:srgbClr val="006FC0"/>
                </a:solidFill>
                <a:latin typeface="Constantia"/>
                <a:cs typeface="Constantia"/>
              </a:rPr>
              <a:t>R</a:t>
            </a:r>
            <a:r>
              <a:rPr sz="1632" spc="4" dirty="0">
                <a:solidFill>
                  <a:srgbClr val="006FC0"/>
                </a:solidFill>
                <a:latin typeface="Constantia"/>
                <a:cs typeface="Constantia"/>
              </a:rPr>
              <a:t>e</a:t>
            </a:r>
            <a:r>
              <a:rPr sz="1632" spc="-4" dirty="0">
                <a:solidFill>
                  <a:srgbClr val="006FC0"/>
                </a:solidFill>
                <a:latin typeface="Constantia"/>
                <a:cs typeface="Constantia"/>
              </a:rPr>
              <a:t>gis</a:t>
            </a:r>
            <a:r>
              <a:rPr sz="1632" spc="-20" dirty="0">
                <a:solidFill>
                  <a:srgbClr val="006FC0"/>
                </a:solidFill>
                <a:latin typeface="Constantia"/>
                <a:cs typeface="Constantia"/>
              </a:rPr>
              <a:t>t</a:t>
            </a:r>
            <a:r>
              <a:rPr sz="1632" dirty="0">
                <a:solidFill>
                  <a:srgbClr val="006FC0"/>
                </a:solidFill>
                <a:latin typeface="Constantia"/>
                <a:cs typeface="Constantia"/>
              </a:rPr>
              <a:t>er</a:t>
            </a:r>
            <a:r>
              <a:rPr sz="1632" spc="-68" dirty="0">
                <a:solidFill>
                  <a:srgbClr val="006FC0"/>
                </a:solidFill>
                <a:latin typeface="Constantia"/>
                <a:cs typeface="Constantia"/>
              </a:rPr>
              <a:t> </a:t>
            </a:r>
            <a:r>
              <a:rPr sz="1632" dirty="0">
                <a:solidFill>
                  <a:srgbClr val="006FC0"/>
                </a:solidFill>
                <a:latin typeface="Constantia"/>
                <a:cs typeface="Constantia"/>
              </a:rPr>
              <a:t>J</a:t>
            </a:r>
            <a:r>
              <a:rPr sz="1632" spc="-4" dirty="0">
                <a:solidFill>
                  <a:srgbClr val="006FC0"/>
                </a:solidFill>
                <a:latin typeface="Constantia"/>
                <a:cs typeface="Constantia"/>
              </a:rPr>
              <a:t>D</a:t>
            </a:r>
            <a:r>
              <a:rPr sz="1632" dirty="0">
                <a:solidFill>
                  <a:srgbClr val="006FC0"/>
                </a:solidFill>
                <a:latin typeface="Constantia"/>
                <a:cs typeface="Constantia"/>
              </a:rPr>
              <a:t>B</a:t>
            </a:r>
            <a:r>
              <a:rPr sz="1632" spc="4" dirty="0">
                <a:solidFill>
                  <a:srgbClr val="006FC0"/>
                </a:solidFill>
                <a:latin typeface="Constantia"/>
                <a:cs typeface="Constantia"/>
              </a:rPr>
              <a:t>C</a:t>
            </a:r>
            <a:r>
              <a:rPr sz="1632" spc="-63" dirty="0">
                <a:solidFill>
                  <a:srgbClr val="006FC0"/>
                </a:solidFill>
                <a:latin typeface="Constantia"/>
                <a:cs typeface="Constantia"/>
              </a:rPr>
              <a:t> </a:t>
            </a:r>
            <a:r>
              <a:rPr sz="1632" dirty="0">
                <a:solidFill>
                  <a:srgbClr val="006FC0"/>
                </a:solidFill>
                <a:latin typeface="Constantia"/>
                <a:cs typeface="Constantia"/>
              </a:rPr>
              <a:t>d</a:t>
            </a:r>
            <a:r>
              <a:rPr sz="1632" spc="4" dirty="0">
                <a:solidFill>
                  <a:srgbClr val="006FC0"/>
                </a:solidFill>
                <a:latin typeface="Constantia"/>
                <a:cs typeface="Constantia"/>
              </a:rPr>
              <a:t>r</a:t>
            </a:r>
            <a:r>
              <a:rPr sz="1632" spc="-20" dirty="0">
                <a:solidFill>
                  <a:srgbClr val="006FC0"/>
                </a:solidFill>
                <a:latin typeface="Constantia"/>
                <a:cs typeface="Constantia"/>
              </a:rPr>
              <a:t>i</a:t>
            </a:r>
            <a:r>
              <a:rPr sz="1632" spc="-44" dirty="0">
                <a:solidFill>
                  <a:srgbClr val="006FC0"/>
                </a:solidFill>
                <a:latin typeface="Constantia"/>
                <a:cs typeface="Constantia"/>
              </a:rPr>
              <a:t>v</a:t>
            </a:r>
            <a:r>
              <a:rPr sz="1632" dirty="0">
                <a:solidFill>
                  <a:srgbClr val="006FC0"/>
                </a:solidFill>
                <a:latin typeface="Constantia"/>
                <a:cs typeface="Constantia"/>
              </a:rPr>
              <a:t>er</a:t>
            </a:r>
            <a:endParaRPr sz="1632" dirty="0">
              <a:solidFill>
                <a:prstClr val="black"/>
              </a:solidFill>
              <a:latin typeface="Constantia"/>
              <a:cs typeface="Constantia"/>
            </a:endParaRPr>
          </a:p>
          <a:p>
            <a:pPr marL="228288" indent="-218690" defTabSz="727285">
              <a:lnSpc>
                <a:spcPct val="150000"/>
              </a:lnSpc>
              <a:buClr>
                <a:srgbClr val="0AD0D9"/>
              </a:buClr>
              <a:buSzPct val="93750"/>
              <a:buFont typeface="Segoe UI Symbol"/>
              <a:buChar char="⚫"/>
              <a:tabLst>
                <a:tab pos="228288" algn="l"/>
                <a:tab pos="228792" algn="l"/>
              </a:tabLst>
            </a:pPr>
            <a:r>
              <a:rPr sz="2800" spc="-4" dirty="0">
                <a:solidFill>
                  <a:srgbClr val="FF0000"/>
                </a:solidFill>
                <a:latin typeface="Constantia"/>
                <a:cs typeface="Constantia"/>
              </a:rPr>
              <a:t>Syntax:Class.forName("com.mysql.jdbc.Driver");</a:t>
            </a:r>
            <a:endParaRPr sz="2800" dirty="0">
              <a:solidFill>
                <a:srgbClr val="FF0000"/>
              </a:solidFill>
              <a:latin typeface="Constantia"/>
              <a:cs typeface="Constantia"/>
            </a:endParaRPr>
          </a:p>
        </p:txBody>
      </p:sp>
    </p:spTree>
    <p:extLst>
      <p:ext uri="{BB962C8B-B14F-4D97-AF65-F5344CB8AC3E}">
        <p14:creationId xmlns:p14="http://schemas.microsoft.com/office/powerpoint/2010/main" val="976720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04146" y="720769"/>
            <a:ext cx="6970575" cy="847679"/>
          </a:xfrm>
          <a:prstGeom prst="rect">
            <a:avLst/>
          </a:prstGeom>
        </p:spPr>
        <p:txBody>
          <a:bodyPr vert="horz" wrap="square" lIns="0" tIns="9091" rIns="0" bIns="0" rtlCol="0">
            <a:spAutoFit/>
          </a:bodyPr>
          <a:lstStyle/>
          <a:p>
            <a:pPr marL="228288" indent="-218690" defTabSz="727285">
              <a:spcBef>
                <a:spcPts val="72"/>
              </a:spcBef>
              <a:buClr>
                <a:srgbClr val="0AD0D9"/>
              </a:buClr>
              <a:buSzPct val="95000"/>
              <a:buFont typeface="Segoe UI Symbol"/>
              <a:buChar char="⚫"/>
              <a:tabLst>
                <a:tab pos="228288" algn="l"/>
                <a:tab pos="228792" algn="l"/>
              </a:tabLst>
            </a:pPr>
            <a:r>
              <a:rPr sz="1591" b="1" spc="-4" dirty="0">
                <a:solidFill>
                  <a:srgbClr val="FF0000"/>
                </a:solidFill>
                <a:latin typeface="Times New Roman"/>
                <a:cs typeface="Times New Roman"/>
              </a:rPr>
              <a:t>Open</a:t>
            </a:r>
            <a:r>
              <a:rPr sz="1591" b="1" spc="-32" dirty="0">
                <a:solidFill>
                  <a:srgbClr val="FF0000"/>
                </a:solidFill>
                <a:latin typeface="Times New Roman"/>
                <a:cs typeface="Times New Roman"/>
              </a:rPr>
              <a:t> </a:t>
            </a:r>
            <a:r>
              <a:rPr sz="1591" b="1" spc="-4" dirty="0">
                <a:solidFill>
                  <a:srgbClr val="FF0000"/>
                </a:solidFill>
                <a:latin typeface="Times New Roman"/>
                <a:cs typeface="Times New Roman"/>
              </a:rPr>
              <a:t>a</a:t>
            </a:r>
            <a:r>
              <a:rPr sz="1591" b="1" dirty="0">
                <a:solidFill>
                  <a:srgbClr val="FF0000"/>
                </a:solidFill>
                <a:latin typeface="Times New Roman"/>
                <a:cs typeface="Times New Roman"/>
              </a:rPr>
              <a:t> </a:t>
            </a:r>
            <a:r>
              <a:rPr sz="1591" b="1" spc="-4" dirty="0">
                <a:solidFill>
                  <a:srgbClr val="FF0000"/>
                </a:solidFill>
                <a:latin typeface="Times New Roman"/>
                <a:cs typeface="Times New Roman"/>
              </a:rPr>
              <a:t>connection</a:t>
            </a:r>
            <a:r>
              <a:rPr sz="1591" b="1" spc="-4" dirty="0">
                <a:solidFill>
                  <a:prstClr val="black"/>
                </a:solidFill>
                <a:latin typeface="Times New Roman"/>
                <a:cs typeface="Times New Roman"/>
              </a:rPr>
              <a:t>:</a:t>
            </a:r>
            <a:endParaRPr sz="1591" dirty="0">
              <a:solidFill>
                <a:prstClr val="black"/>
              </a:solidFill>
              <a:latin typeface="Times New Roman"/>
              <a:cs typeface="Times New Roman"/>
            </a:endParaRPr>
          </a:p>
          <a:p>
            <a:pPr defTabSz="727285">
              <a:spcBef>
                <a:spcPts val="32"/>
              </a:spcBef>
              <a:buClr>
                <a:srgbClr val="0AD0D9"/>
              </a:buClr>
              <a:buFont typeface="Segoe UI Symbol"/>
              <a:buChar char="⚫"/>
            </a:pPr>
            <a:endParaRPr sz="2267" dirty="0">
              <a:solidFill>
                <a:prstClr val="black"/>
              </a:solidFill>
              <a:latin typeface="Times New Roman"/>
              <a:cs typeface="Times New Roman"/>
            </a:endParaRPr>
          </a:p>
          <a:p>
            <a:pPr marL="228288" indent="-218690" defTabSz="727285">
              <a:buClr>
                <a:srgbClr val="0AD0D9"/>
              </a:buClr>
              <a:buSzPct val="95000"/>
              <a:buFont typeface="Segoe UI Symbol"/>
              <a:buChar char="⚫"/>
              <a:tabLst>
                <a:tab pos="228288" algn="l"/>
                <a:tab pos="228792" algn="l"/>
                <a:tab pos="2098017" algn="l"/>
                <a:tab pos="3133389" algn="l"/>
                <a:tab pos="3550569" algn="l"/>
                <a:tab pos="6676383" algn="l"/>
              </a:tabLst>
            </a:pPr>
            <a:r>
              <a:rPr sz="1591" spc="-12" dirty="0">
                <a:solidFill>
                  <a:prstClr val="black"/>
                </a:solidFill>
                <a:latin typeface="Constantia"/>
                <a:cs typeface="Constantia"/>
              </a:rPr>
              <a:t>A</a:t>
            </a:r>
            <a:r>
              <a:rPr sz="1591" dirty="0">
                <a:solidFill>
                  <a:prstClr val="black"/>
                </a:solidFill>
                <a:latin typeface="Constantia"/>
                <a:cs typeface="Constantia"/>
              </a:rPr>
              <a:t>f</a:t>
            </a:r>
            <a:r>
              <a:rPr sz="1591" spc="-32" dirty="0">
                <a:solidFill>
                  <a:prstClr val="black"/>
                </a:solidFill>
                <a:latin typeface="Constantia"/>
                <a:cs typeface="Constantia"/>
              </a:rPr>
              <a:t>t</a:t>
            </a:r>
            <a:r>
              <a:rPr sz="1591" dirty="0">
                <a:solidFill>
                  <a:prstClr val="black"/>
                </a:solidFill>
                <a:latin typeface="Constantia"/>
                <a:cs typeface="Constantia"/>
              </a:rPr>
              <a:t>e</a:t>
            </a:r>
            <a:r>
              <a:rPr sz="1591" spc="-4" dirty="0">
                <a:solidFill>
                  <a:prstClr val="black"/>
                </a:solidFill>
                <a:latin typeface="Constantia"/>
                <a:cs typeface="Constantia"/>
              </a:rPr>
              <a:t>r</a:t>
            </a:r>
            <a:r>
              <a:rPr sz="1591" dirty="0">
                <a:solidFill>
                  <a:prstClr val="black"/>
                </a:solidFill>
                <a:latin typeface="Constantia"/>
                <a:cs typeface="Constantia"/>
              </a:rPr>
              <a:t> </a:t>
            </a:r>
            <a:r>
              <a:rPr sz="1591" spc="-52" dirty="0">
                <a:solidFill>
                  <a:prstClr val="black"/>
                </a:solidFill>
                <a:latin typeface="Constantia"/>
                <a:cs typeface="Constantia"/>
              </a:rPr>
              <a:t> </a:t>
            </a:r>
            <a:r>
              <a:rPr sz="1591" spc="-40" dirty="0">
                <a:solidFill>
                  <a:prstClr val="black"/>
                </a:solidFill>
                <a:latin typeface="Constantia"/>
                <a:cs typeface="Constantia"/>
              </a:rPr>
              <a:t>y</a:t>
            </a:r>
            <a:r>
              <a:rPr sz="1591" spc="-4" dirty="0">
                <a:solidFill>
                  <a:prstClr val="black"/>
                </a:solidFill>
                <a:latin typeface="Constantia"/>
                <a:cs typeface="Constantia"/>
              </a:rPr>
              <a:t>ou</a:t>
            </a:r>
            <a:r>
              <a:rPr sz="1591" spc="-12" dirty="0">
                <a:solidFill>
                  <a:prstClr val="black"/>
                </a:solidFill>
                <a:latin typeface="Constantia"/>
                <a:cs typeface="Constantia"/>
              </a:rPr>
              <a:t>'</a:t>
            </a:r>
            <a:r>
              <a:rPr sz="1591" spc="-44" dirty="0">
                <a:solidFill>
                  <a:prstClr val="black"/>
                </a:solidFill>
                <a:latin typeface="Constantia"/>
                <a:cs typeface="Constantia"/>
              </a:rPr>
              <a:t>v</a:t>
            </a:r>
            <a:r>
              <a:rPr sz="1591" spc="-4" dirty="0">
                <a:solidFill>
                  <a:prstClr val="black"/>
                </a:solidFill>
                <a:latin typeface="Constantia"/>
                <a:cs typeface="Constantia"/>
              </a:rPr>
              <a:t>e</a:t>
            </a:r>
            <a:r>
              <a:rPr sz="1591" dirty="0">
                <a:solidFill>
                  <a:prstClr val="black"/>
                </a:solidFill>
                <a:latin typeface="Constantia"/>
                <a:cs typeface="Constantia"/>
              </a:rPr>
              <a:t> </a:t>
            </a:r>
            <a:r>
              <a:rPr sz="1591" spc="-20" dirty="0">
                <a:solidFill>
                  <a:prstClr val="black"/>
                </a:solidFill>
                <a:latin typeface="Constantia"/>
                <a:cs typeface="Constantia"/>
              </a:rPr>
              <a:t> </a:t>
            </a:r>
            <a:r>
              <a:rPr sz="1591" spc="-12" dirty="0">
                <a:solidFill>
                  <a:prstClr val="black"/>
                </a:solidFill>
                <a:latin typeface="Constantia"/>
                <a:cs typeface="Constantia"/>
              </a:rPr>
              <a:t>l</a:t>
            </a:r>
            <a:r>
              <a:rPr sz="1591" spc="-4" dirty="0">
                <a:solidFill>
                  <a:prstClr val="black"/>
                </a:solidFill>
                <a:latin typeface="Constantia"/>
                <a:cs typeface="Constantia"/>
              </a:rPr>
              <a:t>o</a:t>
            </a:r>
            <a:r>
              <a:rPr sz="1591" spc="4" dirty="0">
                <a:solidFill>
                  <a:prstClr val="black"/>
                </a:solidFill>
                <a:latin typeface="Constantia"/>
                <a:cs typeface="Constantia"/>
              </a:rPr>
              <a:t>a</a:t>
            </a:r>
            <a:r>
              <a:rPr sz="1591" spc="-8" dirty="0">
                <a:solidFill>
                  <a:prstClr val="black"/>
                </a:solidFill>
                <a:latin typeface="Constantia"/>
                <a:cs typeface="Constantia"/>
              </a:rPr>
              <a:t>d</a:t>
            </a:r>
            <a:r>
              <a:rPr sz="1591" spc="20" dirty="0">
                <a:solidFill>
                  <a:prstClr val="black"/>
                </a:solidFill>
                <a:latin typeface="Constantia"/>
                <a:cs typeface="Constantia"/>
              </a:rPr>
              <a:t>e</a:t>
            </a:r>
            <a:r>
              <a:rPr sz="1591" spc="-4" dirty="0">
                <a:solidFill>
                  <a:prstClr val="black"/>
                </a:solidFill>
                <a:latin typeface="Constantia"/>
                <a:cs typeface="Constantia"/>
              </a:rPr>
              <a:t>d</a:t>
            </a:r>
            <a:r>
              <a:rPr sz="1591" dirty="0">
                <a:solidFill>
                  <a:prstClr val="black"/>
                </a:solidFill>
                <a:latin typeface="Constantia"/>
                <a:cs typeface="Constantia"/>
              </a:rPr>
              <a:t>	</a:t>
            </a:r>
            <a:r>
              <a:rPr sz="1591" spc="-12" dirty="0">
                <a:solidFill>
                  <a:prstClr val="black"/>
                </a:solidFill>
                <a:latin typeface="Constantia"/>
                <a:cs typeface="Constantia"/>
              </a:rPr>
              <a:t>t</a:t>
            </a:r>
            <a:r>
              <a:rPr sz="1591" spc="12" dirty="0">
                <a:solidFill>
                  <a:prstClr val="black"/>
                </a:solidFill>
                <a:latin typeface="Constantia"/>
                <a:cs typeface="Constantia"/>
              </a:rPr>
              <a:t>h</a:t>
            </a:r>
            <a:r>
              <a:rPr sz="1591" spc="-4" dirty="0">
                <a:solidFill>
                  <a:prstClr val="black"/>
                </a:solidFill>
                <a:latin typeface="Constantia"/>
                <a:cs typeface="Constantia"/>
              </a:rPr>
              <a:t>e</a:t>
            </a:r>
            <a:r>
              <a:rPr sz="1591" dirty="0">
                <a:solidFill>
                  <a:prstClr val="black"/>
                </a:solidFill>
                <a:latin typeface="Constantia"/>
                <a:cs typeface="Constantia"/>
              </a:rPr>
              <a:t> </a:t>
            </a:r>
            <a:r>
              <a:rPr sz="1591" spc="-32" dirty="0">
                <a:solidFill>
                  <a:prstClr val="black"/>
                </a:solidFill>
                <a:latin typeface="Constantia"/>
                <a:cs typeface="Constantia"/>
              </a:rPr>
              <a:t> </a:t>
            </a:r>
            <a:r>
              <a:rPr sz="1591" spc="-8" dirty="0">
                <a:solidFill>
                  <a:prstClr val="black"/>
                </a:solidFill>
                <a:latin typeface="Constantia"/>
                <a:cs typeface="Constantia"/>
              </a:rPr>
              <a:t>d</a:t>
            </a:r>
            <a:r>
              <a:rPr sz="1591" spc="16" dirty="0">
                <a:solidFill>
                  <a:prstClr val="black"/>
                </a:solidFill>
                <a:latin typeface="Constantia"/>
                <a:cs typeface="Constantia"/>
              </a:rPr>
              <a:t>r</a:t>
            </a:r>
            <a:r>
              <a:rPr sz="1591" spc="-16" dirty="0">
                <a:solidFill>
                  <a:prstClr val="black"/>
                </a:solidFill>
                <a:latin typeface="Constantia"/>
                <a:cs typeface="Constantia"/>
              </a:rPr>
              <a:t>i</a:t>
            </a:r>
            <a:r>
              <a:rPr sz="1591" spc="-44" dirty="0">
                <a:solidFill>
                  <a:prstClr val="black"/>
                </a:solidFill>
                <a:latin typeface="Constantia"/>
                <a:cs typeface="Constantia"/>
              </a:rPr>
              <a:t>v</a:t>
            </a:r>
            <a:r>
              <a:rPr sz="1591" dirty="0">
                <a:solidFill>
                  <a:prstClr val="black"/>
                </a:solidFill>
                <a:latin typeface="Constantia"/>
                <a:cs typeface="Constantia"/>
              </a:rPr>
              <a:t>e</a:t>
            </a:r>
            <a:r>
              <a:rPr sz="1591" spc="-135" dirty="0">
                <a:solidFill>
                  <a:prstClr val="black"/>
                </a:solidFill>
                <a:latin typeface="Constantia"/>
                <a:cs typeface="Constantia"/>
              </a:rPr>
              <a:t>r</a:t>
            </a:r>
            <a:r>
              <a:rPr sz="1591" spc="-4" dirty="0">
                <a:solidFill>
                  <a:prstClr val="black"/>
                </a:solidFill>
                <a:latin typeface="Constantia"/>
                <a:cs typeface="Constantia"/>
              </a:rPr>
              <a:t>,</a:t>
            </a:r>
            <a:r>
              <a:rPr sz="1591" dirty="0">
                <a:solidFill>
                  <a:prstClr val="black"/>
                </a:solidFill>
                <a:latin typeface="Constantia"/>
                <a:cs typeface="Constantia"/>
              </a:rPr>
              <a:t>	</a:t>
            </a:r>
            <a:r>
              <a:rPr sz="1591" spc="-40" dirty="0">
                <a:solidFill>
                  <a:prstClr val="black"/>
                </a:solidFill>
                <a:latin typeface="Constantia"/>
                <a:cs typeface="Constantia"/>
              </a:rPr>
              <a:t>y</a:t>
            </a:r>
            <a:r>
              <a:rPr sz="1591" spc="-4" dirty="0">
                <a:solidFill>
                  <a:prstClr val="black"/>
                </a:solidFill>
                <a:latin typeface="Constantia"/>
                <a:cs typeface="Constantia"/>
              </a:rPr>
              <a:t>ou</a:t>
            </a:r>
            <a:r>
              <a:rPr sz="1591" dirty="0">
                <a:solidFill>
                  <a:prstClr val="black"/>
                </a:solidFill>
                <a:latin typeface="Constantia"/>
                <a:cs typeface="Constantia"/>
              </a:rPr>
              <a:t>	</a:t>
            </a:r>
            <a:r>
              <a:rPr sz="1591" spc="-8" dirty="0">
                <a:solidFill>
                  <a:prstClr val="black"/>
                </a:solidFill>
                <a:latin typeface="Constantia"/>
                <a:cs typeface="Constantia"/>
              </a:rPr>
              <a:t>ca</a:t>
            </a:r>
            <a:r>
              <a:rPr sz="1591" spc="-4" dirty="0">
                <a:solidFill>
                  <a:prstClr val="black"/>
                </a:solidFill>
                <a:latin typeface="Constantia"/>
                <a:cs typeface="Constantia"/>
              </a:rPr>
              <a:t>n</a:t>
            </a:r>
            <a:r>
              <a:rPr sz="1591" dirty="0">
                <a:solidFill>
                  <a:prstClr val="black"/>
                </a:solidFill>
                <a:latin typeface="Constantia"/>
                <a:cs typeface="Constantia"/>
              </a:rPr>
              <a:t> </a:t>
            </a:r>
            <a:r>
              <a:rPr sz="1591" spc="-24" dirty="0">
                <a:solidFill>
                  <a:prstClr val="black"/>
                </a:solidFill>
                <a:latin typeface="Constantia"/>
                <a:cs typeface="Constantia"/>
              </a:rPr>
              <a:t> </a:t>
            </a:r>
            <a:r>
              <a:rPr sz="1591" dirty="0">
                <a:solidFill>
                  <a:prstClr val="black"/>
                </a:solidFill>
                <a:latin typeface="Constantia"/>
                <a:cs typeface="Constantia"/>
              </a:rPr>
              <a:t>es</a:t>
            </a:r>
            <a:r>
              <a:rPr sz="1591" spc="-12" dirty="0">
                <a:solidFill>
                  <a:prstClr val="black"/>
                </a:solidFill>
                <a:latin typeface="Constantia"/>
                <a:cs typeface="Constantia"/>
              </a:rPr>
              <a:t>t</a:t>
            </a:r>
            <a:r>
              <a:rPr sz="1591" spc="16" dirty="0">
                <a:solidFill>
                  <a:prstClr val="black"/>
                </a:solidFill>
                <a:latin typeface="Constantia"/>
                <a:cs typeface="Constantia"/>
              </a:rPr>
              <a:t>a</a:t>
            </a:r>
            <a:r>
              <a:rPr sz="1591" spc="-8" dirty="0">
                <a:solidFill>
                  <a:prstClr val="black"/>
                </a:solidFill>
                <a:latin typeface="Constantia"/>
                <a:cs typeface="Constantia"/>
              </a:rPr>
              <a:t>b</a:t>
            </a:r>
            <a:r>
              <a:rPr sz="1591" spc="-16" dirty="0">
                <a:solidFill>
                  <a:prstClr val="black"/>
                </a:solidFill>
                <a:latin typeface="Constantia"/>
                <a:cs typeface="Constantia"/>
              </a:rPr>
              <a:t>l</a:t>
            </a:r>
            <a:r>
              <a:rPr sz="1591" dirty="0">
                <a:solidFill>
                  <a:prstClr val="black"/>
                </a:solidFill>
                <a:latin typeface="Constantia"/>
                <a:cs typeface="Constantia"/>
              </a:rPr>
              <a:t>is</a:t>
            </a:r>
            <a:r>
              <a:rPr sz="1591" spc="-4" dirty="0">
                <a:solidFill>
                  <a:prstClr val="black"/>
                </a:solidFill>
                <a:latin typeface="Constantia"/>
                <a:cs typeface="Constantia"/>
              </a:rPr>
              <a:t>h</a:t>
            </a:r>
            <a:r>
              <a:rPr sz="1591" dirty="0">
                <a:solidFill>
                  <a:prstClr val="black"/>
                </a:solidFill>
                <a:latin typeface="Constantia"/>
                <a:cs typeface="Constantia"/>
              </a:rPr>
              <a:t> </a:t>
            </a:r>
            <a:r>
              <a:rPr sz="1591" spc="-16" dirty="0">
                <a:solidFill>
                  <a:prstClr val="black"/>
                </a:solidFill>
                <a:latin typeface="Constantia"/>
                <a:cs typeface="Constantia"/>
              </a:rPr>
              <a:t> </a:t>
            </a:r>
            <a:r>
              <a:rPr sz="1591" spc="-4" dirty="0">
                <a:solidFill>
                  <a:prstClr val="black"/>
                </a:solidFill>
                <a:latin typeface="Constantia"/>
                <a:cs typeface="Constantia"/>
              </a:rPr>
              <a:t>a</a:t>
            </a:r>
            <a:r>
              <a:rPr sz="1591" dirty="0">
                <a:solidFill>
                  <a:prstClr val="black"/>
                </a:solidFill>
                <a:latin typeface="Constantia"/>
                <a:cs typeface="Constantia"/>
              </a:rPr>
              <a:t> </a:t>
            </a:r>
            <a:r>
              <a:rPr sz="1591" spc="-12" dirty="0">
                <a:solidFill>
                  <a:prstClr val="black"/>
                </a:solidFill>
                <a:latin typeface="Constantia"/>
                <a:cs typeface="Constantia"/>
              </a:rPr>
              <a:t> </a:t>
            </a:r>
            <a:r>
              <a:rPr sz="1591" spc="-28" dirty="0">
                <a:solidFill>
                  <a:prstClr val="black"/>
                </a:solidFill>
                <a:latin typeface="Constantia"/>
                <a:cs typeface="Constantia"/>
              </a:rPr>
              <a:t>c</a:t>
            </a:r>
            <a:r>
              <a:rPr sz="1591" spc="-4" dirty="0">
                <a:solidFill>
                  <a:prstClr val="black"/>
                </a:solidFill>
                <a:latin typeface="Constantia"/>
                <a:cs typeface="Constantia"/>
              </a:rPr>
              <a:t>onnec</a:t>
            </a:r>
            <a:r>
              <a:rPr sz="1591" spc="-12" dirty="0">
                <a:solidFill>
                  <a:prstClr val="black"/>
                </a:solidFill>
                <a:latin typeface="Constantia"/>
                <a:cs typeface="Constantia"/>
              </a:rPr>
              <a:t>t</a:t>
            </a:r>
            <a:r>
              <a:rPr sz="1591" dirty="0">
                <a:solidFill>
                  <a:prstClr val="black"/>
                </a:solidFill>
                <a:latin typeface="Constantia"/>
                <a:cs typeface="Constantia"/>
              </a:rPr>
              <a:t>i</a:t>
            </a:r>
            <a:r>
              <a:rPr sz="1591" spc="-4" dirty="0">
                <a:solidFill>
                  <a:prstClr val="black"/>
                </a:solidFill>
                <a:latin typeface="Constantia"/>
                <a:cs typeface="Constantia"/>
              </a:rPr>
              <a:t>on</a:t>
            </a:r>
            <a:r>
              <a:rPr sz="1591" dirty="0">
                <a:solidFill>
                  <a:prstClr val="black"/>
                </a:solidFill>
                <a:latin typeface="Constantia"/>
                <a:cs typeface="Constantia"/>
              </a:rPr>
              <a:t> </a:t>
            </a:r>
            <a:r>
              <a:rPr sz="1591" spc="-32" dirty="0">
                <a:solidFill>
                  <a:prstClr val="black"/>
                </a:solidFill>
                <a:latin typeface="Constantia"/>
                <a:cs typeface="Constantia"/>
              </a:rPr>
              <a:t> </a:t>
            </a:r>
            <a:r>
              <a:rPr sz="1591" spc="-8" dirty="0">
                <a:solidFill>
                  <a:prstClr val="black"/>
                </a:solidFill>
                <a:latin typeface="Constantia"/>
                <a:cs typeface="Constantia"/>
              </a:rPr>
              <a:t>u</a:t>
            </a:r>
            <a:r>
              <a:rPr sz="1591" spc="-4" dirty="0">
                <a:solidFill>
                  <a:prstClr val="black"/>
                </a:solidFill>
                <a:latin typeface="Constantia"/>
                <a:cs typeface="Constantia"/>
              </a:rPr>
              <a:t>s</a:t>
            </a:r>
            <a:r>
              <a:rPr sz="1591" dirty="0">
                <a:solidFill>
                  <a:prstClr val="black"/>
                </a:solidFill>
                <a:latin typeface="Constantia"/>
                <a:cs typeface="Constantia"/>
              </a:rPr>
              <a:t>i</a:t>
            </a:r>
            <a:r>
              <a:rPr sz="1591" spc="-8" dirty="0">
                <a:solidFill>
                  <a:prstClr val="black"/>
                </a:solidFill>
                <a:latin typeface="Constantia"/>
                <a:cs typeface="Constantia"/>
              </a:rPr>
              <a:t>n</a:t>
            </a:r>
            <a:r>
              <a:rPr sz="1591" spc="-4" dirty="0">
                <a:solidFill>
                  <a:prstClr val="black"/>
                </a:solidFill>
                <a:latin typeface="Constantia"/>
                <a:cs typeface="Constantia"/>
              </a:rPr>
              <a:t>g</a:t>
            </a:r>
            <a:r>
              <a:rPr sz="1591" dirty="0">
                <a:solidFill>
                  <a:prstClr val="black"/>
                </a:solidFill>
                <a:latin typeface="Constantia"/>
                <a:cs typeface="Constantia"/>
              </a:rPr>
              <a:t>	</a:t>
            </a:r>
            <a:r>
              <a:rPr sz="1591" spc="-12" dirty="0">
                <a:solidFill>
                  <a:prstClr val="black"/>
                </a:solidFill>
                <a:latin typeface="Constantia"/>
                <a:cs typeface="Constantia"/>
              </a:rPr>
              <a:t>t</a:t>
            </a:r>
            <a:r>
              <a:rPr sz="1591" spc="-4" dirty="0">
                <a:solidFill>
                  <a:prstClr val="black"/>
                </a:solidFill>
                <a:latin typeface="Constantia"/>
                <a:cs typeface="Constantia"/>
              </a:rPr>
              <a:t>he</a:t>
            </a:r>
            <a:endParaRPr sz="1591" dirty="0">
              <a:solidFill>
                <a:prstClr val="black"/>
              </a:solidFill>
              <a:latin typeface="Constantia"/>
              <a:cs typeface="Constantia"/>
            </a:endParaRPr>
          </a:p>
        </p:txBody>
      </p:sp>
      <p:sp>
        <p:nvSpPr>
          <p:cNvPr id="3" name="object 3"/>
          <p:cNvSpPr txBox="1"/>
          <p:nvPr/>
        </p:nvSpPr>
        <p:spPr>
          <a:xfrm>
            <a:off x="8715951" y="1543076"/>
            <a:ext cx="954528" cy="253990"/>
          </a:xfrm>
          <a:prstGeom prst="rect">
            <a:avLst/>
          </a:prstGeom>
        </p:spPr>
        <p:txBody>
          <a:bodyPr vert="horz" wrap="square" lIns="0" tIns="9091" rIns="0" bIns="0" rtlCol="0">
            <a:spAutoFit/>
          </a:bodyPr>
          <a:lstStyle/>
          <a:p>
            <a:pPr marL="10102" defTabSz="727285">
              <a:spcBef>
                <a:spcPts val="72"/>
              </a:spcBef>
              <a:tabLst>
                <a:tab pos="276268" algn="l"/>
              </a:tabLst>
            </a:pPr>
            <a:r>
              <a:rPr sz="1591" spc="-4" dirty="0">
                <a:solidFill>
                  <a:prstClr val="black"/>
                </a:solidFill>
                <a:latin typeface="Times New Roman"/>
                <a:cs typeface="Times New Roman"/>
              </a:rPr>
              <a:t>a	</a:t>
            </a:r>
            <a:r>
              <a:rPr sz="1591" spc="4" dirty="0">
                <a:solidFill>
                  <a:prstClr val="black"/>
                </a:solidFill>
                <a:latin typeface="Times New Roman"/>
                <a:cs typeface="Times New Roman"/>
              </a:rPr>
              <a:t>p</a:t>
            </a:r>
            <a:r>
              <a:rPr sz="1591" spc="-12" dirty="0">
                <a:solidFill>
                  <a:prstClr val="black"/>
                </a:solidFill>
                <a:latin typeface="Times New Roman"/>
                <a:cs typeface="Times New Roman"/>
              </a:rPr>
              <a:t>h</a:t>
            </a:r>
            <a:r>
              <a:rPr sz="1591" spc="-32" dirty="0">
                <a:solidFill>
                  <a:prstClr val="black"/>
                </a:solidFill>
                <a:latin typeface="Times New Roman"/>
                <a:cs typeface="Times New Roman"/>
              </a:rPr>
              <a:t>y</a:t>
            </a:r>
            <a:r>
              <a:rPr sz="1591" spc="-12" dirty="0">
                <a:solidFill>
                  <a:prstClr val="black"/>
                </a:solidFill>
                <a:latin typeface="Times New Roman"/>
                <a:cs typeface="Times New Roman"/>
              </a:rPr>
              <a:t>s</a:t>
            </a:r>
            <a:r>
              <a:rPr sz="1591" spc="-4" dirty="0">
                <a:solidFill>
                  <a:prstClr val="black"/>
                </a:solidFill>
                <a:latin typeface="Times New Roman"/>
                <a:cs typeface="Times New Roman"/>
              </a:rPr>
              <a:t>ic</a:t>
            </a:r>
            <a:r>
              <a:rPr sz="1591" dirty="0">
                <a:solidFill>
                  <a:prstClr val="black"/>
                </a:solidFill>
                <a:latin typeface="Times New Roman"/>
                <a:cs typeface="Times New Roman"/>
              </a:rPr>
              <a:t>a</a:t>
            </a:r>
            <a:r>
              <a:rPr sz="1591" spc="-4" dirty="0">
                <a:solidFill>
                  <a:prstClr val="black"/>
                </a:solidFill>
                <a:latin typeface="Times New Roman"/>
                <a:cs typeface="Times New Roman"/>
              </a:rPr>
              <a:t>l</a:t>
            </a:r>
            <a:endParaRPr sz="1591">
              <a:solidFill>
                <a:prstClr val="black"/>
              </a:solidFill>
              <a:latin typeface="Times New Roman"/>
              <a:cs typeface="Times New Roman"/>
            </a:endParaRPr>
          </a:p>
        </p:txBody>
      </p:sp>
      <p:sp>
        <p:nvSpPr>
          <p:cNvPr id="4" name="object 4"/>
          <p:cNvSpPr txBox="1"/>
          <p:nvPr/>
        </p:nvSpPr>
        <p:spPr>
          <a:xfrm>
            <a:off x="2704146" y="1543076"/>
            <a:ext cx="5855950" cy="2226468"/>
          </a:xfrm>
          <a:prstGeom prst="rect">
            <a:avLst/>
          </a:prstGeom>
        </p:spPr>
        <p:txBody>
          <a:bodyPr vert="horz" wrap="square" lIns="0" tIns="6565" rIns="0" bIns="0" rtlCol="0">
            <a:spAutoFit/>
          </a:bodyPr>
          <a:lstStyle/>
          <a:p>
            <a:pPr marL="228288" marR="4041" defTabSz="727285">
              <a:lnSpc>
                <a:spcPct val="101000"/>
              </a:lnSpc>
              <a:spcBef>
                <a:spcPts val="52"/>
              </a:spcBef>
              <a:tabLst>
                <a:tab pos="3446022" algn="l"/>
                <a:tab pos="4360684" algn="l"/>
                <a:tab pos="5027363" algn="l"/>
              </a:tabLst>
            </a:pPr>
            <a:r>
              <a:rPr sz="1591" b="1" dirty="0">
                <a:solidFill>
                  <a:prstClr val="black"/>
                </a:solidFill>
                <a:latin typeface="Constantia"/>
                <a:cs typeface="Constantia"/>
              </a:rPr>
              <a:t>D</a:t>
            </a:r>
            <a:r>
              <a:rPr sz="1591" b="1" spc="-8" dirty="0">
                <a:solidFill>
                  <a:prstClr val="black"/>
                </a:solidFill>
                <a:latin typeface="Constantia"/>
                <a:cs typeface="Constantia"/>
              </a:rPr>
              <a:t>r</a:t>
            </a:r>
            <a:r>
              <a:rPr sz="1591" b="1" spc="-16" dirty="0">
                <a:solidFill>
                  <a:prstClr val="black"/>
                </a:solidFill>
                <a:latin typeface="Constantia"/>
                <a:cs typeface="Constantia"/>
              </a:rPr>
              <a:t>i</a:t>
            </a:r>
            <a:r>
              <a:rPr sz="1591" b="1" spc="-44" dirty="0">
                <a:solidFill>
                  <a:prstClr val="black"/>
                </a:solidFill>
                <a:latin typeface="Constantia"/>
                <a:cs typeface="Constantia"/>
              </a:rPr>
              <a:t>v</a:t>
            </a:r>
            <a:r>
              <a:rPr sz="1591" b="1" dirty="0">
                <a:solidFill>
                  <a:prstClr val="black"/>
                </a:solidFill>
                <a:latin typeface="Constantia"/>
                <a:cs typeface="Constantia"/>
              </a:rPr>
              <a:t>e</a:t>
            </a:r>
            <a:r>
              <a:rPr sz="1591" b="1" spc="-8" dirty="0">
                <a:solidFill>
                  <a:prstClr val="black"/>
                </a:solidFill>
                <a:latin typeface="Constantia"/>
                <a:cs typeface="Constantia"/>
              </a:rPr>
              <a:t>r</a:t>
            </a:r>
            <a:r>
              <a:rPr sz="1591" b="1" spc="-20" dirty="0">
                <a:solidFill>
                  <a:prstClr val="black"/>
                </a:solidFill>
                <a:latin typeface="Constantia"/>
                <a:cs typeface="Constantia"/>
              </a:rPr>
              <a:t>M</a:t>
            </a:r>
            <a:r>
              <a:rPr sz="1591" b="1" spc="-12" dirty="0">
                <a:solidFill>
                  <a:prstClr val="black"/>
                </a:solidFill>
                <a:latin typeface="Constantia"/>
                <a:cs typeface="Constantia"/>
              </a:rPr>
              <a:t>a</a:t>
            </a:r>
            <a:r>
              <a:rPr sz="1591" b="1" spc="8" dirty="0">
                <a:solidFill>
                  <a:prstClr val="black"/>
                </a:solidFill>
                <a:latin typeface="Constantia"/>
                <a:cs typeface="Constantia"/>
              </a:rPr>
              <a:t>n</a:t>
            </a:r>
            <a:r>
              <a:rPr sz="1591" b="1" spc="-12" dirty="0">
                <a:solidFill>
                  <a:prstClr val="black"/>
                </a:solidFill>
                <a:latin typeface="Constantia"/>
                <a:cs typeface="Constantia"/>
              </a:rPr>
              <a:t>a</a:t>
            </a:r>
            <a:r>
              <a:rPr sz="1591" b="1" spc="-48" dirty="0">
                <a:solidFill>
                  <a:prstClr val="black"/>
                </a:solidFill>
                <a:latin typeface="Constantia"/>
                <a:cs typeface="Constantia"/>
              </a:rPr>
              <a:t>g</a:t>
            </a:r>
            <a:r>
              <a:rPr sz="1591" b="1" dirty="0">
                <a:solidFill>
                  <a:prstClr val="black"/>
                </a:solidFill>
                <a:latin typeface="Constantia"/>
                <a:cs typeface="Constantia"/>
              </a:rPr>
              <a:t>e</a:t>
            </a:r>
            <a:r>
              <a:rPr sz="1591" b="1" spc="-143" dirty="0">
                <a:solidFill>
                  <a:prstClr val="black"/>
                </a:solidFill>
                <a:latin typeface="Constantia"/>
                <a:cs typeface="Constantia"/>
              </a:rPr>
              <a:t>r</a:t>
            </a:r>
            <a:r>
              <a:rPr sz="1591" b="1" dirty="0">
                <a:solidFill>
                  <a:prstClr val="black"/>
                </a:solidFill>
                <a:latin typeface="Constantia"/>
                <a:cs typeface="Constantia"/>
              </a:rPr>
              <a:t>.</a:t>
            </a:r>
            <a:r>
              <a:rPr sz="1591" b="1" spc="-48" dirty="0">
                <a:solidFill>
                  <a:prstClr val="black"/>
                </a:solidFill>
                <a:latin typeface="Constantia"/>
                <a:cs typeface="Constantia"/>
              </a:rPr>
              <a:t>g</a:t>
            </a:r>
            <a:r>
              <a:rPr sz="1591" b="1" dirty="0">
                <a:solidFill>
                  <a:prstClr val="black"/>
                </a:solidFill>
                <a:latin typeface="Constantia"/>
                <a:cs typeface="Constantia"/>
              </a:rPr>
              <a:t>e</a:t>
            </a:r>
            <a:r>
              <a:rPr sz="1591" b="1" spc="-12" dirty="0">
                <a:solidFill>
                  <a:prstClr val="black"/>
                </a:solidFill>
                <a:latin typeface="Constantia"/>
                <a:cs typeface="Constantia"/>
              </a:rPr>
              <a:t>t</a:t>
            </a:r>
            <a:r>
              <a:rPr sz="1591" b="1" spc="-24" dirty="0">
                <a:solidFill>
                  <a:prstClr val="black"/>
                </a:solidFill>
                <a:latin typeface="Constantia"/>
                <a:cs typeface="Constantia"/>
              </a:rPr>
              <a:t>C</a:t>
            </a:r>
            <a:r>
              <a:rPr sz="1591" b="1" dirty="0">
                <a:solidFill>
                  <a:prstClr val="black"/>
                </a:solidFill>
                <a:latin typeface="Constantia"/>
                <a:cs typeface="Constantia"/>
              </a:rPr>
              <a:t>o</a:t>
            </a:r>
            <a:r>
              <a:rPr sz="1591" b="1" spc="-8" dirty="0">
                <a:solidFill>
                  <a:prstClr val="black"/>
                </a:solidFill>
                <a:latin typeface="Constantia"/>
                <a:cs typeface="Constantia"/>
              </a:rPr>
              <a:t>nn</a:t>
            </a:r>
            <a:r>
              <a:rPr sz="1591" b="1" spc="20" dirty="0">
                <a:solidFill>
                  <a:prstClr val="black"/>
                </a:solidFill>
                <a:latin typeface="Constantia"/>
                <a:cs typeface="Constantia"/>
              </a:rPr>
              <a:t>e</a:t>
            </a:r>
            <a:r>
              <a:rPr sz="1591" b="1" spc="-8" dirty="0">
                <a:solidFill>
                  <a:prstClr val="black"/>
                </a:solidFill>
                <a:latin typeface="Constantia"/>
                <a:cs typeface="Constantia"/>
              </a:rPr>
              <a:t>c</a:t>
            </a:r>
            <a:r>
              <a:rPr sz="1591" b="1" spc="-16" dirty="0">
                <a:solidFill>
                  <a:prstClr val="black"/>
                </a:solidFill>
                <a:latin typeface="Constantia"/>
                <a:cs typeface="Constantia"/>
              </a:rPr>
              <a:t>t</a:t>
            </a:r>
            <a:r>
              <a:rPr sz="1591" b="1" dirty="0">
                <a:solidFill>
                  <a:prstClr val="black"/>
                </a:solidFill>
                <a:latin typeface="Constantia"/>
                <a:cs typeface="Constantia"/>
              </a:rPr>
              <a:t>io</a:t>
            </a:r>
            <a:r>
              <a:rPr sz="1591" b="1" spc="-16" dirty="0">
                <a:solidFill>
                  <a:prstClr val="black"/>
                </a:solidFill>
                <a:latin typeface="Constantia"/>
                <a:cs typeface="Constantia"/>
              </a:rPr>
              <a:t>n</a:t>
            </a:r>
            <a:r>
              <a:rPr sz="1591" b="1" spc="-8" dirty="0">
                <a:solidFill>
                  <a:prstClr val="black"/>
                </a:solidFill>
                <a:latin typeface="Constantia"/>
                <a:cs typeface="Constantia"/>
              </a:rPr>
              <a:t>(</a:t>
            </a:r>
            <a:r>
              <a:rPr sz="1591" b="1" spc="-4" dirty="0">
                <a:solidFill>
                  <a:prstClr val="black"/>
                </a:solidFill>
                <a:latin typeface="Constantia"/>
                <a:cs typeface="Constantia"/>
              </a:rPr>
              <a:t>)</a:t>
            </a:r>
            <a:r>
              <a:rPr sz="1591" b="1" dirty="0">
                <a:solidFill>
                  <a:prstClr val="black"/>
                </a:solidFill>
                <a:latin typeface="Constantia"/>
                <a:cs typeface="Constantia"/>
              </a:rPr>
              <a:t>	</a:t>
            </a:r>
            <a:r>
              <a:rPr sz="1591" spc="-12" dirty="0">
                <a:solidFill>
                  <a:prstClr val="black"/>
                </a:solidFill>
                <a:latin typeface="Constantia"/>
                <a:cs typeface="Constantia"/>
              </a:rPr>
              <a:t>m</a:t>
            </a:r>
            <a:r>
              <a:rPr sz="1591" spc="4" dirty="0">
                <a:solidFill>
                  <a:prstClr val="black"/>
                </a:solidFill>
                <a:latin typeface="Constantia"/>
                <a:cs typeface="Constantia"/>
              </a:rPr>
              <a:t>et</a:t>
            </a:r>
            <a:r>
              <a:rPr sz="1591" spc="-4" dirty="0">
                <a:solidFill>
                  <a:prstClr val="black"/>
                </a:solidFill>
                <a:latin typeface="Constantia"/>
                <a:cs typeface="Constantia"/>
              </a:rPr>
              <a:t>ho</a:t>
            </a:r>
            <a:r>
              <a:rPr sz="1591" spc="-8" dirty="0">
                <a:solidFill>
                  <a:prstClr val="black"/>
                </a:solidFill>
                <a:latin typeface="Constantia"/>
                <a:cs typeface="Constantia"/>
              </a:rPr>
              <a:t>d</a:t>
            </a:r>
            <a:r>
              <a:rPr sz="1591" spc="-4" dirty="0">
                <a:solidFill>
                  <a:prstClr val="black"/>
                </a:solidFill>
                <a:latin typeface="Times New Roman"/>
                <a:cs typeface="Times New Roman"/>
              </a:rPr>
              <a:t>,</a:t>
            </a:r>
            <a:r>
              <a:rPr sz="1591" dirty="0">
                <a:solidFill>
                  <a:prstClr val="black"/>
                </a:solidFill>
                <a:latin typeface="Times New Roman"/>
                <a:cs typeface="Times New Roman"/>
              </a:rPr>
              <a:t>	</a:t>
            </a:r>
            <a:r>
              <a:rPr sz="1591" spc="-24" dirty="0">
                <a:solidFill>
                  <a:prstClr val="black"/>
                </a:solidFill>
                <a:latin typeface="Times New Roman"/>
                <a:cs typeface="Times New Roman"/>
              </a:rPr>
              <a:t>w</a:t>
            </a:r>
            <a:r>
              <a:rPr sz="1591" spc="-12" dirty="0">
                <a:solidFill>
                  <a:prstClr val="black"/>
                </a:solidFill>
                <a:latin typeface="Times New Roman"/>
                <a:cs typeface="Times New Roman"/>
              </a:rPr>
              <a:t>h</a:t>
            </a:r>
            <a:r>
              <a:rPr sz="1591" spc="-4" dirty="0">
                <a:solidFill>
                  <a:prstClr val="black"/>
                </a:solidFill>
                <a:latin typeface="Times New Roman"/>
                <a:cs typeface="Times New Roman"/>
              </a:rPr>
              <a:t>i</a:t>
            </a:r>
            <a:r>
              <a:rPr sz="1591" spc="16" dirty="0">
                <a:solidFill>
                  <a:prstClr val="black"/>
                </a:solidFill>
                <a:latin typeface="Times New Roman"/>
                <a:cs typeface="Times New Roman"/>
              </a:rPr>
              <a:t>c</a:t>
            </a:r>
            <a:r>
              <a:rPr sz="1591" spc="-4" dirty="0">
                <a:solidFill>
                  <a:prstClr val="black"/>
                </a:solidFill>
                <a:latin typeface="Times New Roman"/>
                <a:cs typeface="Times New Roman"/>
              </a:rPr>
              <a:t>h</a:t>
            </a:r>
            <a:r>
              <a:rPr sz="1591" dirty="0">
                <a:solidFill>
                  <a:prstClr val="black"/>
                </a:solidFill>
                <a:latin typeface="Times New Roman"/>
                <a:cs typeface="Times New Roman"/>
              </a:rPr>
              <a:t>	r</a:t>
            </a:r>
            <a:r>
              <a:rPr sz="1591" spc="-4" dirty="0">
                <a:solidFill>
                  <a:prstClr val="black"/>
                </a:solidFill>
                <a:latin typeface="Times New Roman"/>
                <a:cs typeface="Times New Roman"/>
              </a:rPr>
              <a:t>e</a:t>
            </a:r>
            <a:r>
              <a:rPr sz="1591" spc="8" dirty="0">
                <a:solidFill>
                  <a:prstClr val="black"/>
                </a:solidFill>
                <a:latin typeface="Times New Roman"/>
                <a:cs typeface="Times New Roman"/>
              </a:rPr>
              <a:t>p</a:t>
            </a:r>
            <a:r>
              <a:rPr sz="1591" dirty="0">
                <a:solidFill>
                  <a:prstClr val="black"/>
                </a:solidFill>
                <a:latin typeface="Times New Roman"/>
                <a:cs typeface="Times New Roman"/>
              </a:rPr>
              <a:t>r</a:t>
            </a:r>
            <a:r>
              <a:rPr sz="1591" spc="-4" dirty="0">
                <a:solidFill>
                  <a:prstClr val="black"/>
                </a:solidFill>
                <a:latin typeface="Times New Roman"/>
                <a:cs typeface="Times New Roman"/>
              </a:rPr>
              <a:t>esen</a:t>
            </a:r>
            <a:r>
              <a:rPr sz="1591" spc="-12" dirty="0">
                <a:solidFill>
                  <a:prstClr val="black"/>
                </a:solidFill>
                <a:latin typeface="Times New Roman"/>
                <a:cs typeface="Times New Roman"/>
              </a:rPr>
              <a:t>t</a:t>
            </a:r>
            <a:r>
              <a:rPr sz="1591" spc="-4" dirty="0">
                <a:solidFill>
                  <a:prstClr val="black"/>
                </a:solidFill>
                <a:latin typeface="Times New Roman"/>
                <a:cs typeface="Times New Roman"/>
              </a:rPr>
              <a:t>s  connection</a:t>
            </a:r>
            <a:r>
              <a:rPr sz="1591" spc="-12" dirty="0">
                <a:solidFill>
                  <a:prstClr val="black"/>
                </a:solidFill>
                <a:latin typeface="Times New Roman"/>
                <a:cs typeface="Times New Roman"/>
              </a:rPr>
              <a:t> with</a:t>
            </a:r>
            <a:r>
              <a:rPr sz="1591" spc="48" dirty="0">
                <a:solidFill>
                  <a:prstClr val="black"/>
                </a:solidFill>
                <a:latin typeface="Times New Roman"/>
                <a:cs typeface="Times New Roman"/>
              </a:rPr>
              <a:t> </a:t>
            </a:r>
            <a:r>
              <a:rPr sz="1591" spc="-8" dirty="0">
                <a:solidFill>
                  <a:prstClr val="black"/>
                </a:solidFill>
                <a:latin typeface="Times New Roman"/>
                <a:cs typeface="Times New Roman"/>
              </a:rPr>
              <a:t>the</a:t>
            </a:r>
            <a:r>
              <a:rPr sz="1591" spc="4" dirty="0">
                <a:solidFill>
                  <a:prstClr val="black"/>
                </a:solidFill>
                <a:latin typeface="Times New Roman"/>
                <a:cs typeface="Times New Roman"/>
              </a:rPr>
              <a:t> </a:t>
            </a:r>
            <a:r>
              <a:rPr sz="1591" spc="-4" dirty="0">
                <a:solidFill>
                  <a:prstClr val="black"/>
                </a:solidFill>
                <a:latin typeface="Times New Roman"/>
                <a:cs typeface="Times New Roman"/>
              </a:rPr>
              <a:t>database</a:t>
            </a:r>
            <a:r>
              <a:rPr sz="1591" spc="-16" dirty="0">
                <a:solidFill>
                  <a:prstClr val="black"/>
                </a:solidFill>
                <a:latin typeface="Times New Roman"/>
                <a:cs typeface="Times New Roman"/>
              </a:rPr>
              <a:t> </a:t>
            </a:r>
            <a:r>
              <a:rPr sz="1591" spc="-4" dirty="0">
                <a:solidFill>
                  <a:prstClr val="black"/>
                </a:solidFill>
                <a:latin typeface="Times New Roman"/>
                <a:cs typeface="Times New Roman"/>
              </a:rPr>
              <a:t>as</a:t>
            </a:r>
            <a:r>
              <a:rPr sz="1591" spc="-8" dirty="0">
                <a:solidFill>
                  <a:prstClr val="black"/>
                </a:solidFill>
                <a:latin typeface="Times New Roman"/>
                <a:cs typeface="Times New Roman"/>
              </a:rPr>
              <a:t> </a:t>
            </a:r>
            <a:r>
              <a:rPr sz="1591" spc="-12" dirty="0">
                <a:solidFill>
                  <a:prstClr val="black"/>
                </a:solidFill>
                <a:latin typeface="Times New Roman"/>
                <a:cs typeface="Times New Roman"/>
              </a:rPr>
              <a:t>follows:</a:t>
            </a:r>
            <a:endParaRPr sz="1591" dirty="0">
              <a:solidFill>
                <a:prstClr val="black"/>
              </a:solidFill>
              <a:latin typeface="Times New Roman"/>
              <a:cs typeface="Times New Roman"/>
            </a:endParaRPr>
          </a:p>
          <a:p>
            <a:pPr marL="228288" indent="-218690" defTabSz="727285">
              <a:spcBef>
                <a:spcPts val="385"/>
              </a:spcBef>
              <a:buClr>
                <a:srgbClr val="0AD0D9"/>
              </a:buClr>
              <a:buSzPct val="95000"/>
              <a:buFont typeface="Segoe UI Symbol"/>
              <a:buChar char="⚫"/>
              <a:tabLst>
                <a:tab pos="228288" algn="l"/>
                <a:tab pos="228792" algn="l"/>
              </a:tabLst>
            </a:pPr>
            <a:r>
              <a:rPr sz="1591" dirty="0">
                <a:solidFill>
                  <a:srgbClr val="006FC0"/>
                </a:solidFill>
                <a:latin typeface="Times New Roman"/>
                <a:cs typeface="Times New Roman"/>
              </a:rPr>
              <a:t>//STEP</a:t>
            </a:r>
            <a:r>
              <a:rPr sz="1591" spc="-95" dirty="0">
                <a:solidFill>
                  <a:srgbClr val="006FC0"/>
                </a:solidFill>
                <a:latin typeface="Times New Roman"/>
                <a:cs typeface="Times New Roman"/>
              </a:rPr>
              <a:t> </a:t>
            </a:r>
            <a:r>
              <a:rPr sz="1591" dirty="0">
                <a:solidFill>
                  <a:srgbClr val="006FC0"/>
                </a:solidFill>
                <a:latin typeface="Times New Roman"/>
                <a:cs typeface="Times New Roman"/>
              </a:rPr>
              <a:t>3: </a:t>
            </a:r>
            <a:r>
              <a:rPr sz="1591" spc="-4" dirty="0">
                <a:solidFill>
                  <a:srgbClr val="006FC0"/>
                </a:solidFill>
                <a:latin typeface="Times New Roman"/>
                <a:cs typeface="Times New Roman"/>
              </a:rPr>
              <a:t>Open</a:t>
            </a:r>
            <a:r>
              <a:rPr sz="1591" dirty="0">
                <a:solidFill>
                  <a:srgbClr val="006FC0"/>
                </a:solidFill>
                <a:latin typeface="Times New Roman"/>
                <a:cs typeface="Times New Roman"/>
              </a:rPr>
              <a:t> </a:t>
            </a:r>
            <a:r>
              <a:rPr sz="1591" spc="-4" dirty="0">
                <a:solidFill>
                  <a:srgbClr val="006FC0"/>
                </a:solidFill>
                <a:latin typeface="Times New Roman"/>
                <a:cs typeface="Times New Roman"/>
              </a:rPr>
              <a:t>a</a:t>
            </a:r>
            <a:r>
              <a:rPr sz="1591" spc="4" dirty="0">
                <a:solidFill>
                  <a:srgbClr val="006FC0"/>
                </a:solidFill>
                <a:latin typeface="Times New Roman"/>
                <a:cs typeface="Times New Roman"/>
              </a:rPr>
              <a:t> </a:t>
            </a:r>
            <a:r>
              <a:rPr sz="1591" spc="-4" dirty="0">
                <a:solidFill>
                  <a:srgbClr val="006FC0"/>
                </a:solidFill>
                <a:latin typeface="Times New Roman"/>
                <a:cs typeface="Times New Roman"/>
              </a:rPr>
              <a:t>connection</a:t>
            </a:r>
            <a:r>
              <a:rPr sz="1591" spc="12" dirty="0">
                <a:solidFill>
                  <a:srgbClr val="006FC0"/>
                </a:solidFill>
                <a:latin typeface="Times New Roman"/>
                <a:cs typeface="Times New Roman"/>
              </a:rPr>
              <a:t> </a:t>
            </a:r>
            <a:r>
              <a:rPr sz="1591" spc="-4" dirty="0">
                <a:solidFill>
                  <a:srgbClr val="006FC0"/>
                </a:solidFill>
                <a:latin typeface="Times New Roman"/>
                <a:cs typeface="Times New Roman"/>
              </a:rPr>
              <a:t>//</a:t>
            </a:r>
            <a:r>
              <a:rPr sz="1591" dirty="0">
                <a:solidFill>
                  <a:srgbClr val="006FC0"/>
                </a:solidFill>
                <a:latin typeface="Times New Roman"/>
                <a:cs typeface="Times New Roman"/>
              </a:rPr>
              <a:t> </a:t>
            </a:r>
            <a:r>
              <a:rPr sz="1591" spc="-4" dirty="0">
                <a:solidFill>
                  <a:srgbClr val="006FC0"/>
                </a:solidFill>
                <a:latin typeface="Times New Roman"/>
                <a:cs typeface="Times New Roman"/>
              </a:rPr>
              <a:t>Database</a:t>
            </a:r>
            <a:r>
              <a:rPr sz="1591" spc="4" dirty="0">
                <a:solidFill>
                  <a:srgbClr val="006FC0"/>
                </a:solidFill>
                <a:latin typeface="Times New Roman"/>
                <a:cs typeface="Times New Roman"/>
              </a:rPr>
              <a:t> </a:t>
            </a:r>
            <a:r>
              <a:rPr sz="1591" spc="-4" dirty="0">
                <a:solidFill>
                  <a:srgbClr val="006FC0"/>
                </a:solidFill>
                <a:latin typeface="Times New Roman"/>
                <a:cs typeface="Times New Roman"/>
              </a:rPr>
              <a:t>credentials</a:t>
            </a:r>
            <a:endParaRPr sz="1591" dirty="0">
              <a:solidFill>
                <a:prstClr val="black"/>
              </a:solidFill>
              <a:latin typeface="Times New Roman"/>
              <a:cs typeface="Times New Roman"/>
            </a:endParaRPr>
          </a:p>
          <a:p>
            <a:pPr marL="228288" indent="-218690" defTabSz="727285">
              <a:spcBef>
                <a:spcPts val="382"/>
              </a:spcBef>
              <a:buClr>
                <a:srgbClr val="0AD0D9"/>
              </a:buClr>
              <a:buSzPct val="95000"/>
              <a:buFont typeface="Wingdings"/>
              <a:buChar char=""/>
              <a:tabLst>
                <a:tab pos="228792" algn="l"/>
              </a:tabLst>
            </a:pPr>
            <a:r>
              <a:rPr sz="1591" spc="-4" dirty="0">
                <a:solidFill>
                  <a:srgbClr val="00AF50"/>
                </a:solidFill>
                <a:latin typeface="Times New Roman"/>
                <a:cs typeface="Times New Roman"/>
              </a:rPr>
              <a:t>static</a:t>
            </a:r>
            <a:r>
              <a:rPr sz="1591" spc="-28" dirty="0">
                <a:solidFill>
                  <a:srgbClr val="00AF50"/>
                </a:solidFill>
                <a:latin typeface="Times New Roman"/>
                <a:cs typeface="Times New Roman"/>
              </a:rPr>
              <a:t> </a:t>
            </a:r>
            <a:r>
              <a:rPr sz="1591" spc="-8" dirty="0">
                <a:solidFill>
                  <a:srgbClr val="00AF50"/>
                </a:solidFill>
                <a:latin typeface="Times New Roman"/>
                <a:cs typeface="Times New Roman"/>
              </a:rPr>
              <a:t>final</a:t>
            </a:r>
            <a:r>
              <a:rPr sz="1591" spc="12" dirty="0">
                <a:solidFill>
                  <a:srgbClr val="00AF50"/>
                </a:solidFill>
                <a:latin typeface="Times New Roman"/>
                <a:cs typeface="Times New Roman"/>
              </a:rPr>
              <a:t> </a:t>
            </a:r>
            <a:r>
              <a:rPr sz="1591" spc="-4" dirty="0">
                <a:solidFill>
                  <a:srgbClr val="00AF50"/>
                </a:solidFill>
                <a:latin typeface="Times New Roman"/>
                <a:cs typeface="Times New Roman"/>
              </a:rPr>
              <a:t>String</a:t>
            </a:r>
            <a:r>
              <a:rPr sz="1591" dirty="0">
                <a:solidFill>
                  <a:srgbClr val="00AF50"/>
                </a:solidFill>
                <a:latin typeface="Times New Roman"/>
                <a:cs typeface="Times New Roman"/>
              </a:rPr>
              <a:t> </a:t>
            </a:r>
            <a:r>
              <a:rPr sz="1591" spc="-4" dirty="0">
                <a:solidFill>
                  <a:srgbClr val="00AF50"/>
                </a:solidFill>
                <a:latin typeface="Times New Roman"/>
                <a:cs typeface="Times New Roman"/>
              </a:rPr>
              <a:t>USER</a:t>
            </a:r>
            <a:r>
              <a:rPr sz="1591" spc="4" dirty="0">
                <a:solidFill>
                  <a:srgbClr val="00AF50"/>
                </a:solidFill>
                <a:latin typeface="Times New Roman"/>
                <a:cs typeface="Times New Roman"/>
              </a:rPr>
              <a:t> </a:t>
            </a:r>
            <a:r>
              <a:rPr sz="1591" spc="-4" dirty="0">
                <a:solidFill>
                  <a:srgbClr val="00AF50"/>
                </a:solidFill>
                <a:latin typeface="Times New Roman"/>
                <a:cs typeface="Times New Roman"/>
              </a:rPr>
              <a:t>= "username";</a:t>
            </a:r>
            <a:endParaRPr sz="1591" dirty="0">
              <a:solidFill>
                <a:prstClr val="black"/>
              </a:solidFill>
              <a:latin typeface="Times New Roman"/>
              <a:cs typeface="Times New Roman"/>
            </a:endParaRPr>
          </a:p>
          <a:p>
            <a:pPr marL="228288" indent="-218690" defTabSz="727285">
              <a:spcBef>
                <a:spcPts val="382"/>
              </a:spcBef>
              <a:buClr>
                <a:srgbClr val="0AD0D9"/>
              </a:buClr>
              <a:buSzPct val="95000"/>
              <a:buFont typeface="Wingdings"/>
              <a:buChar char=""/>
              <a:tabLst>
                <a:tab pos="228792" algn="l"/>
              </a:tabLst>
            </a:pPr>
            <a:r>
              <a:rPr sz="1591" spc="-4" dirty="0">
                <a:solidFill>
                  <a:srgbClr val="00AF50"/>
                </a:solidFill>
                <a:latin typeface="Times New Roman"/>
                <a:cs typeface="Times New Roman"/>
              </a:rPr>
              <a:t>static</a:t>
            </a:r>
            <a:r>
              <a:rPr sz="1591" spc="-20" dirty="0">
                <a:solidFill>
                  <a:srgbClr val="00AF50"/>
                </a:solidFill>
                <a:latin typeface="Times New Roman"/>
                <a:cs typeface="Times New Roman"/>
              </a:rPr>
              <a:t> </a:t>
            </a:r>
            <a:r>
              <a:rPr sz="1591" spc="-8" dirty="0">
                <a:solidFill>
                  <a:srgbClr val="00AF50"/>
                </a:solidFill>
                <a:latin typeface="Times New Roman"/>
                <a:cs typeface="Times New Roman"/>
              </a:rPr>
              <a:t>final</a:t>
            </a:r>
            <a:r>
              <a:rPr sz="1591" spc="16" dirty="0">
                <a:solidFill>
                  <a:srgbClr val="00AF50"/>
                </a:solidFill>
                <a:latin typeface="Times New Roman"/>
                <a:cs typeface="Times New Roman"/>
              </a:rPr>
              <a:t> </a:t>
            </a:r>
            <a:r>
              <a:rPr sz="1591" spc="-4" dirty="0">
                <a:solidFill>
                  <a:srgbClr val="00AF50"/>
                </a:solidFill>
                <a:latin typeface="Times New Roman"/>
                <a:cs typeface="Times New Roman"/>
              </a:rPr>
              <a:t>String</a:t>
            </a:r>
            <a:r>
              <a:rPr sz="1591" dirty="0">
                <a:solidFill>
                  <a:srgbClr val="00AF50"/>
                </a:solidFill>
                <a:latin typeface="Times New Roman"/>
                <a:cs typeface="Times New Roman"/>
              </a:rPr>
              <a:t> </a:t>
            </a:r>
            <a:r>
              <a:rPr sz="1591" spc="-44" dirty="0">
                <a:solidFill>
                  <a:srgbClr val="00AF50"/>
                </a:solidFill>
                <a:latin typeface="Times New Roman"/>
                <a:cs typeface="Times New Roman"/>
              </a:rPr>
              <a:t>PASS</a:t>
            </a:r>
            <a:r>
              <a:rPr sz="1591" spc="8" dirty="0">
                <a:solidFill>
                  <a:srgbClr val="00AF50"/>
                </a:solidFill>
                <a:latin typeface="Times New Roman"/>
                <a:cs typeface="Times New Roman"/>
              </a:rPr>
              <a:t> </a:t>
            </a:r>
            <a:r>
              <a:rPr sz="1591" spc="-4" dirty="0">
                <a:solidFill>
                  <a:srgbClr val="00AF50"/>
                </a:solidFill>
                <a:latin typeface="Times New Roman"/>
                <a:cs typeface="Times New Roman"/>
              </a:rPr>
              <a:t>=</a:t>
            </a:r>
            <a:r>
              <a:rPr sz="1591" spc="4" dirty="0">
                <a:solidFill>
                  <a:srgbClr val="00AF50"/>
                </a:solidFill>
                <a:latin typeface="Times New Roman"/>
                <a:cs typeface="Times New Roman"/>
              </a:rPr>
              <a:t> </a:t>
            </a:r>
            <a:r>
              <a:rPr sz="1591" spc="-4" dirty="0">
                <a:solidFill>
                  <a:srgbClr val="00AF50"/>
                </a:solidFill>
                <a:latin typeface="Times New Roman"/>
                <a:cs typeface="Times New Roman"/>
              </a:rPr>
              <a:t>"password";</a:t>
            </a:r>
            <a:endParaRPr sz="1591" dirty="0">
              <a:solidFill>
                <a:prstClr val="black"/>
              </a:solidFill>
              <a:latin typeface="Times New Roman"/>
              <a:cs typeface="Times New Roman"/>
            </a:endParaRPr>
          </a:p>
          <a:p>
            <a:pPr marL="276773" indent="-267176" defTabSz="727285">
              <a:spcBef>
                <a:spcPts val="385"/>
              </a:spcBef>
              <a:buClr>
                <a:srgbClr val="0AD0D9"/>
              </a:buClr>
              <a:buSzPct val="95000"/>
              <a:buFont typeface="Wingdings"/>
              <a:buChar char=""/>
              <a:tabLst>
                <a:tab pos="276773" algn="l"/>
                <a:tab pos="277278" algn="l"/>
              </a:tabLst>
            </a:pPr>
            <a:r>
              <a:rPr sz="1591" spc="-8" dirty="0">
                <a:solidFill>
                  <a:srgbClr val="00AF50"/>
                </a:solidFill>
                <a:latin typeface="Times New Roman"/>
                <a:cs typeface="Times New Roman"/>
              </a:rPr>
              <a:t>System.out.println("Connecting</a:t>
            </a:r>
            <a:r>
              <a:rPr sz="1591" spc="72" dirty="0">
                <a:solidFill>
                  <a:srgbClr val="00AF50"/>
                </a:solidFill>
                <a:latin typeface="Times New Roman"/>
                <a:cs typeface="Times New Roman"/>
              </a:rPr>
              <a:t> </a:t>
            </a:r>
            <a:r>
              <a:rPr sz="1591" spc="-4" dirty="0">
                <a:solidFill>
                  <a:srgbClr val="00AF50"/>
                </a:solidFill>
                <a:latin typeface="Times New Roman"/>
                <a:cs typeface="Times New Roman"/>
              </a:rPr>
              <a:t>to</a:t>
            </a:r>
            <a:r>
              <a:rPr sz="1591" spc="8" dirty="0">
                <a:solidFill>
                  <a:srgbClr val="00AF50"/>
                </a:solidFill>
                <a:latin typeface="Times New Roman"/>
                <a:cs typeface="Times New Roman"/>
              </a:rPr>
              <a:t> </a:t>
            </a:r>
            <a:r>
              <a:rPr sz="1591" dirty="0">
                <a:solidFill>
                  <a:srgbClr val="00AF50"/>
                </a:solidFill>
                <a:latin typeface="Times New Roman"/>
                <a:cs typeface="Times New Roman"/>
              </a:rPr>
              <a:t>database...");</a:t>
            </a:r>
            <a:endParaRPr sz="1591" dirty="0">
              <a:solidFill>
                <a:prstClr val="black"/>
              </a:solidFill>
              <a:latin typeface="Times New Roman"/>
              <a:cs typeface="Times New Roman"/>
            </a:endParaRPr>
          </a:p>
          <a:p>
            <a:pPr marL="228288" indent="-218690" defTabSz="727285">
              <a:spcBef>
                <a:spcPts val="382"/>
              </a:spcBef>
              <a:buClr>
                <a:srgbClr val="0AD0D9"/>
              </a:buClr>
              <a:buSzPct val="95000"/>
              <a:buFont typeface="Wingdings"/>
              <a:buChar char=""/>
              <a:tabLst>
                <a:tab pos="228792" algn="l"/>
              </a:tabLst>
            </a:pPr>
            <a:r>
              <a:rPr lang="en-US" sz="1591" spc="-4" dirty="0">
                <a:solidFill>
                  <a:srgbClr val="00AF50"/>
                </a:solidFill>
                <a:latin typeface="Times New Roman"/>
                <a:cs typeface="Times New Roman"/>
              </a:rPr>
              <a:t>Connection  </a:t>
            </a:r>
            <a:r>
              <a:rPr sz="1591" spc="-4" dirty="0">
                <a:solidFill>
                  <a:srgbClr val="00AF50"/>
                </a:solidFill>
                <a:latin typeface="Times New Roman"/>
                <a:cs typeface="Times New Roman"/>
              </a:rPr>
              <a:t>conn</a:t>
            </a:r>
            <a:r>
              <a:rPr sz="1591" spc="-28" dirty="0">
                <a:solidFill>
                  <a:srgbClr val="00AF50"/>
                </a:solidFill>
                <a:latin typeface="Times New Roman"/>
                <a:cs typeface="Times New Roman"/>
              </a:rPr>
              <a:t> </a:t>
            </a:r>
            <a:r>
              <a:rPr sz="1591" spc="-4" dirty="0">
                <a:solidFill>
                  <a:srgbClr val="00AF50"/>
                </a:solidFill>
                <a:latin typeface="Times New Roman"/>
                <a:cs typeface="Times New Roman"/>
              </a:rPr>
              <a:t>=</a:t>
            </a:r>
            <a:r>
              <a:rPr sz="1591" spc="-8" dirty="0">
                <a:solidFill>
                  <a:srgbClr val="00AF50"/>
                </a:solidFill>
                <a:latin typeface="Times New Roman"/>
                <a:cs typeface="Times New Roman"/>
              </a:rPr>
              <a:t> DriverManager.getConnection(DB_URL,USER,PASS);</a:t>
            </a:r>
            <a:endParaRPr sz="1591" dirty="0">
              <a:solidFill>
                <a:prstClr val="black"/>
              </a:solidFill>
              <a:latin typeface="Times New Roman"/>
              <a:cs typeface="Times New Roman"/>
            </a:endParaRPr>
          </a:p>
        </p:txBody>
      </p:sp>
      <p:sp>
        <p:nvSpPr>
          <p:cNvPr id="5" name="object 5"/>
          <p:cNvSpPr txBox="1"/>
          <p:nvPr/>
        </p:nvSpPr>
        <p:spPr>
          <a:xfrm>
            <a:off x="2704147" y="3775700"/>
            <a:ext cx="6967544" cy="2683337"/>
          </a:xfrm>
          <a:prstGeom prst="rect">
            <a:avLst/>
          </a:prstGeom>
        </p:spPr>
        <p:txBody>
          <a:bodyPr vert="horz" wrap="square" lIns="0" tIns="58585" rIns="0" bIns="0" rtlCol="0">
            <a:spAutoFit/>
          </a:bodyPr>
          <a:lstStyle/>
          <a:p>
            <a:pPr marL="228288" indent="-218690" defTabSz="727285">
              <a:spcBef>
                <a:spcPts val="462"/>
              </a:spcBef>
              <a:buClr>
                <a:srgbClr val="0AD0D9"/>
              </a:buClr>
              <a:buSzPct val="95000"/>
              <a:buFont typeface="Segoe UI Symbol"/>
              <a:buChar char="⚫"/>
              <a:tabLst>
                <a:tab pos="228288" algn="l"/>
                <a:tab pos="228792" algn="l"/>
              </a:tabLst>
            </a:pPr>
            <a:r>
              <a:rPr sz="1591" b="1" spc="-4" dirty="0">
                <a:solidFill>
                  <a:srgbClr val="FF0000"/>
                </a:solidFill>
                <a:latin typeface="Times New Roman"/>
                <a:cs typeface="Times New Roman"/>
              </a:rPr>
              <a:t>Execute</a:t>
            </a:r>
            <a:r>
              <a:rPr sz="1591" b="1" spc="-20" dirty="0">
                <a:solidFill>
                  <a:srgbClr val="FF0000"/>
                </a:solidFill>
                <a:latin typeface="Times New Roman"/>
                <a:cs typeface="Times New Roman"/>
              </a:rPr>
              <a:t> </a:t>
            </a:r>
            <a:r>
              <a:rPr sz="1591" b="1" spc="-4" dirty="0">
                <a:solidFill>
                  <a:srgbClr val="FF0000"/>
                </a:solidFill>
                <a:latin typeface="Times New Roman"/>
                <a:cs typeface="Times New Roman"/>
              </a:rPr>
              <a:t>a</a:t>
            </a:r>
            <a:r>
              <a:rPr sz="1591" b="1" spc="-8" dirty="0">
                <a:solidFill>
                  <a:srgbClr val="FF0000"/>
                </a:solidFill>
                <a:latin typeface="Times New Roman"/>
                <a:cs typeface="Times New Roman"/>
              </a:rPr>
              <a:t> </a:t>
            </a:r>
            <a:r>
              <a:rPr sz="1591" b="1" spc="-4" dirty="0">
                <a:solidFill>
                  <a:srgbClr val="FF0000"/>
                </a:solidFill>
                <a:latin typeface="Times New Roman"/>
                <a:cs typeface="Times New Roman"/>
              </a:rPr>
              <a:t>query</a:t>
            </a:r>
            <a:r>
              <a:rPr sz="1591" b="1" spc="-4" dirty="0">
                <a:solidFill>
                  <a:prstClr val="black"/>
                </a:solidFill>
                <a:latin typeface="Times New Roman"/>
                <a:cs typeface="Times New Roman"/>
              </a:rPr>
              <a:t>:</a:t>
            </a:r>
            <a:endParaRPr sz="1591" dirty="0">
              <a:solidFill>
                <a:prstClr val="black"/>
              </a:solidFill>
              <a:latin typeface="Times New Roman"/>
              <a:cs typeface="Times New Roman"/>
            </a:endParaRPr>
          </a:p>
          <a:p>
            <a:pPr marL="228288" indent="-218690" defTabSz="727285">
              <a:spcBef>
                <a:spcPts val="385"/>
              </a:spcBef>
              <a:buClr>
                <a:srgbClr val="0AD0D9"/>
              </a:buClr>
              <a:buSzPct val="95000"/>
              <a:buFont typeface="Segoe UI Symbol"/>
              <a:buChar char="⚫"/>
              <a:tabLst>
                <a:tab pos="228288" algn="l"/>
                <a:tab pos="228792" algn="l"/>
              </a:tabLst>
            </a:pPr>
            <a:r>
              <a:rPr sz="1591" dirty="0">
                <a:solidFill>
                  <a:prstClr val="black"/>
                </a:solidFill>
                <a:latin typeface="Times New Roman"/>
                <a:cs typeface="Times New Roman"/>
              </a:rPr>
              <a:t>This</a:t>
            </a:r>
            <a:r>
              <a:rPr sz="1591" spc="87" dirty="0">
                <a:solidFill>
                  <a:prstClr val="black"/>
                </a:solidFill>
                <a:latin typeface="Times New Roman"/>
                <a:cs typeface="Times New Roman"/>
              </a:rPr>
              <a:t> </a:t>
            </a:r>
            <a:r>
              <a:rPr sz="1591" spc="-4" dirty="0">
                <a:solidFill>
                  <a:prstClr val="black"/>
                </a:solidFill>
                <a:latin typeface="Times New Roman"/>
                <a:cs typeface="Times New Roman"/>
              </a:rPr>
              <a:t>requires</a:t>
            </a:r>
            <a:r>
              <a:rPr sz="1591" spc="91" dirty="0">
                <a:solidFill>
                  <a:prstClr val="black"/>
                </a:solidFill>
                <a:latin typeface="Times New Roman"/>
                <a:cs typeface="Times New Roman"/>
              </a:rPr>
              <a:t> </a:t>
            </a:r>
            <a:r>
              <a:rPr sz="1591" spc="-8" dirty="0">
                <a:solidFill>
                  <a:prstClr val="black"/>
                </a:solidFill>
                <a:latin typeface="Times New Roman"/>
                <a:cs typeface="Times New Roman"/>
              </a:rPr>
              <a:t>using</a:t>
            </a:r>
            <a:r>
              <a:rPr sz="1591" spc="87" dirty="0">
                <a:solidFill>
                  <a:prstClr val="black"/>
                </a:solidFill>
                <a:latin typeface="Times New Roman"/>
                <a:cs typeface="Times New Roman"/>
              </a:rPr>
              <a:t> </a:t>
            </a:r>
            <a:r>
              <a:rPr sz="1591" spc="-4" dirty="0">
                <a:solidFill>
                  <a:prstClr val="black"/>
                </a:solidFill>
                <a:latin typeface="Times New Roman"/>
                <a:cs typeface="Times New Roman"/>
              </a:rPr>
              <a:t>an</a:t>
            </a:r>
            <a:r>
              <a:rPr sz="1591" spc="87" dirty="0">
                <a:solidFill>
                  <a:prstClr val="black"/>
                </a:solidFill>
                <a:latin typeface="Times New Roman"/>
                <a:cs typeface="Times New Roman"/>
              </a:rPr>
              <a:t> </a:t>
            </a:r>
            <a:r>
              <a:rPr sz="1591" spc="4" dirty="0">
                <a:solidFill>
                  <a:prstClr val="black"/>
                </a:solidFill>
                <a:latin typeface="Times New Roman"/>
                <a:cs typeface="Times New Roman"/>
              </a:rPr>
              <a:t>object</a:t>
            </a:r>
            <a:r>
              <a:rPr sz="1591" spc="55" dirty="0">
                <a:solidFill>
                  <a:prstClr val="black"/>
                </a:solidFill>
                <a:latin typeface="Times New Roman"/>
                <a:cs typeface="Times New Roman"/>
              </a:rPr>
              <a:t> </a:t>
            </a:r>
            <a:r>
              <a:rPr sz="1591" dirty="0">
                <a:solidFill>
                  <a:prstClr val="black"/>
                </a:solidFill>
                <a:latin typeface="Times New Roman"/>
                <a:cs typeface="Times New Roman"/>
              </a:rPr>
              <a:t>of</a:t>
            </a:r>
            <a:r>
              <a:rPr sz="1591" spc="87" dirty="0">
                <a:solidFill>
                  <a:prstClr val="black"/>
                </a:solidFill>
                <a:latin typeface="Times New Roman"/>
                <a:cs typeface="Times New Roman"/>
              </a:rPr>
              <a:t> </a:t>
            </a:r>
            <a:r>
              <a:rPr sz="1591" spc="-8" dirty="0">
                <a:solidFill>
                  <a:prstClr val="black"/>
                </a:solidFill>
                <a:latin typeface="Times New Roman"/>
                <a:cs typeface="Times New Roman"/>
              </a:rPr>
              <a:t>type</a:t>
            </a:r>
            <a:r>
              <a:rPr sz="1591" spc="103" dirty="0">
                <a:solidFill>
                  <a:prstClr val="black"/>
                </a:solidFill>
                <a:latin typeface="Times New Roman"/>
                <a:cs typeface="Times New Roman"/>
              </a:rPr>
              <a:t> </a:t>
            </a:r>
            <a:r>
              <a:rPr sz="1591" spc="-4" dirty="0">
                <a:solidFill>
                  <a:prstClr val="black"/>
                </a:solidFill>
                <a:latin typeface="Times New Roman"/>
                <a:cs typeface="Times New Roman"/>
              </a:rPr>
              <a:t>Statement</a:t>
            </a:r>
            <a:r>
              <a:rPr sz="1591" spc="95" dirty="0">
                <a:solidFill>
                  <a:prstClr val="black"/>
                </a:solidFill>
                <a:latin typeface="Times New Roman"/>
                <a:cs typeface="Times New Roman"/>
              </a:rPr>
              <a:t> </a:t>
            </a:r>
            <a:r>
              <a:rPr sz="1591" dirty="0">
                <a:solidFill>
                  <a:prstClr val="black"/>
                </a:solidFill>
                <a:latin typeface="Times New Roman"/>
                <a:cs typeface="Times New Roman"/>
              </a:rPr>
              <a:t>or</a:t>
            </a:r>
            <a:r>
              <a:rPr sz="1591" spc="107" dirty="0">
                <a:solidFill>
                  <a:prstClr val="black"/>
                </a:solidFill>
                <a:latin typeface="Times New Roman"/>
                <a:cs typeface="Times New Roman"/>
              </a:rPr>
              <a:t> </a:t>
            </a:r>
            <a:r>
              <a:rPr sz="1591" spc="-4" dirty="0">
                <a:solidFill>
                  <a:prstClr val="black"/>
                </a:solidFill>
                <a:latin typeface="Times New Roman"/>
                <a:cs typeface="Times New Roman"/>
              </a:rPr>
              <a:t>PreparedStatement</a:t>
            </a:r>
            <a:r>
              <a:rPr sz="1591" spc="80" dirty="0">
                <a:solidFill>
                  <a:prstClr val="black"/>
                </a:solidFill>
                <a:latin typeface="Times New Roman"/>
                <a:cs typeface="Times New Roman"/>
              </a:rPr>
              <a:t> </a:t>
            </a:r>
            <a:r>
              <a:rPr sz="1591" spc="-8" dirty="0">
                <a:solidFill>
                  <a:prstClr val="black"/>
                </a:solidFill>
                <a:latin typeface="Times New Roman"/>
                <a:cs typeface="Times New Roman"/>
              </a:rPr>
              <a:t>for</a:t>
            </a:r>
            <a:r>
              <a:rPr sz="1591" spc="107" dirty="0">
                <a:solidFill>
                  <a:prstClr val="black"/>
                </a:solidFill>
                <a:latin typeface="Times New Roman"/>
                <a:cs typeface="Times New Roman"/>
              </a:rPr>
              <a:t> </a:t>
            </a:r>
            <a:r>
              <a:rPr sz="1591" spc="-4" dirty="0">
                <a:solidFill>
                  <a:prstClr val="black"/>
                </a:solidFill>
                <a:latin typeface="Times New Roman"/>
                <a:cs typeface="Times New Roman"/>
              </a:rPr>
              <a:t>building</a:t>
            </a:r>
            <a:endParaRPr sz="1591" dirty="0">
              <a:solidFill>
                <a:prstClr val="black"/>
              </a:solidFill>
              <a:latin typeface="Times New Roman"/>
              <a:cs typeface="Times New Roman"/>
            </a:endParaRPr>
          </a:p>
          <a:p>
            <a:pPr marL="228288" defTabSz="727285"/>
            <a:r>
              <a:rPr sz="1591" spc="-4" dirty="0">
                <a:solidFill>
                  <a:prstClr val="black"/>
                </a:solidFill>
                <a:latin typeface="Times New Roman"/>
                <a:cs typeface="Times New Roman"/>
              </a:rPr>
              <a:t>and</a:t>
            </a:r>
            <a:r>
              <a:rPr sz="1591" spc="-12" dirty="0">
                <a:solidFill>
                  <a:prstClr val="black"/>
                </a:solidFill>
                <a:latin typeface="Times New Roman"/>
                <a:cs typeface="Times New Roman"/>
              </a:rPr>
              <a:t> submitting</a:t>
            </a:r>
            <a:r>
              <a:rPr sz="1591" spc="55" dirty="0">
                <a:solidFill>
                  <a:prstClr val="black"/>
                </a:solidFill>
                <a:latin typeface="Times New Roman"/>
                <a:cs typeface="Times New Roman"/>
              </a:rPr>
              <a:t> </a:t>
            </a:r>
            <a:r>
              <a:rPr sz="1591" spc="-4" dirty="0">
                <a:solidFill>
                  <a:prstClr val="black"/>
                </a:solidFill>
                <a:latin typeface="Times New Roman"/>
                <a:cs typeface="Times New Roman"/>
              </a:rPr>
              <a:t>an</a:t>
            </a:r>
            <a:r>
              <a:rPr sz="1591" spc="16" dirty="0">
                <a:solidFill>
                  <a:prstClr val="black"/>
                </a:solidFill>
                <a:latin typeface="Times New Roman"/>
                <a:cs typeface="Times New Roman"/>
              </a:rPr>
              <a:t> </a:t>
            </a:r>
            <a:r>
              <a:rPr sz="1591" spc="-8" dirty="0">
                <a:solidFill>
                  <a:prstClr val="black"/>
                </a:solidFill>
                <a:latin typeface="Times New Roman"/>
                <a:cs typeface="Times New Roman"/>
              </a:rPr>
              <a:t>SQL</a:t>
            </a:r>
            <a:r>
              <a:rPr sz="1591" spc="-48" dirty="0">
                <a:solidFill>
                  <a:prstClr val="black"/>
                </a:solidFill>
                <a:latin typeface="Times New Roman"/>
                <a:cs typeface="Times New Roman"/>
              </a:rPr>
              <a:t> </a:t>
            </a:r>
            <a:r>
              <a:rPr sz="1591" spc="-8" dirty="0">
                <a:solidFill>
                  <a:prstClr val="black"/>
                </a:solidFill>
                <a:latin typeface="Times New Roman"/>
                <a:cs typeface="Times New Roman"/>
              </a:rPr>
              <a:t>statement</a:t>
            </a:r>
            <a:r>
              <a:rPr sz="1591" spc="40" dirty="0">
                <a:solidFill>
                  <a:prstClr val="black"/>
                </a:solidFill>
                <a:latin typeface="Times New Roman"/>
                <a:cs typeface="Times New Roman"/>
              </a:rPr>
              <a:t> </a:t>
            </a:r>
            <a:r>
              <a:rPr sz="1591" spc="-8" dirty="0">
                <a:solidFill>
                  <a:prstClr val="black"/>
                </a:solidFill>
                <a:latin typeface="Times New Roman"/>
                <a:cs typeface="Times New Roman"/>
              </a:rPr>
              <a:t>to</a:t>
            </a:r>
            <a:r>
              <a:rPr sz="1591" spc="16" dirty="0">
                <a:solidFill>
                  <a:prstClr val="black"/>
                </a:solidFill>
                <a:latin typeface="Times New Roman"/>
                <a:cs typeface="Times New Roman"/>
              </a:rPr>
              <a:t> </a:t>
            </a:r>
            <a:r>
              <a:rPr sz="1591" spc="-8" dirty="0">
                <a:solidFill>
                  <a:prstClr val="black"/>
                </a:solidFill>
                <a:latin typeface="Times New Roman"/>
                <a:cs typeface="Times New Roman"/>
              </a:rPr>
              <a:t>the</a:t>
            </a:r>
            <a:r>
              <a:rPr sz="1591" spc="12" dirty="0">
                <a:solidFill>
                  <a:prstClr val="black"/>
                </a:solidFill>
                <a:latin typeface="Times New Roman"/>
                <a:cs typeface="Times New Roman"/>
              </a:rPr>
              <a:t> </a:t>
            </a:r>
            <a:r>
              <a:rPr sz="1591" spc="-4" dirty="0">
                <a:solidFill>
                  <a:prstClr val="black"/>
                </a:solidFill>
                <a:latin typeface="Times New Roman"/>
                <a:cs typeface="Times New Roman"/>
              </a:rPr>
              <a:t>database</a:t>
            </a:r>
            <a:r>
              <a:rPr sz="1591" spc="-12" dirty="0">
                <a:solidFill>
                  <a:prstClr val="black"/>
                </a:solidFill>
                <a:latin typeface="Times New Roman"/>
                <a:cs typeface="Times New Roman"/>
              </a:rPr>
              <a:t> </a:t>
            </a:r>
            <a:r>
              <a:rPr sz="1591" spc="-4" dirty="0">
                <a:solidFill>
                  <a:prstClr val="black"/>
                </a:solidFill>
                <a:latin typeface="Times New Roman"/>
                <a:cs typeface="Times New Roman"/>
              </a:rPr>
              <a:t>as</a:t>
            </a:r>
            <a:r>
              <a:rPr sz="1591" spc="24" dirty="0">
                <a:solidFill>
                  <a:prstClr val="black"/>
                </a:solidFill>
                <a:latin typeface="Times New Roman"/>
                <a:cs typeface="Times New Roman"/>
              </a:rPr>
              <a:t> </a:t>
            </a:r>
            <a:r>
              <a:rPr sz="1591" spc="-12" dirty="0">
                <a:solidFill>
                  <a:prstClr val="black"/>
                </a:solidFill>
                <a:latin typeface="Times New Roman"/>
                <a:cs typeface="Times New Roman"/>
              </a:rPr>
              <a:t>follows:</a:t>
            </a:r>
            <a:endParaRPr sz="1591" dirty="0">
              <a:solidFill>
                <a:prstClr val="black"/>
              </a:solidFill>
              <a:latin typeface="Times New Roman"/>
              <a:cs typeface="Times New Roman"/>
            </a:endParaRPr>
          </a:p>
          <a:p>
            <a:pPr marL="228288" indent="-218690" defTabSz="727285">
              <a:spcBef>
                <a:spcPts val="382"/>
              </a:spcBef>
              <a:buClr>
                <a:srgbClr val="0AD0D9"/>
              </a:buClr>
              <a:buSzPct val="95000"/>
              <a:buFont typeface="Segoe UI Symbol"/>
              <a:buChar char="⚫"/>
              <a:tabLst>
                <a:tab pos="228288" algn="l"/>
                <a:tab pos="228792" algn="l"/>
              </a:tabLst>
            </a:pPr>
            <a:r>
              <a:rPr sz="1591" spc="-4" dirty="0">
                <a:solidFill>
                  <a:srgbClr val="006FC0"/>
                </a:solidFill>
                <a:latin typeface="Times New Roman"/>
                <a:cs typeface="Times New Roman"/>
              </a:rPr>
              <a:t>//</a:t>
            </a:r>
            <a:r>
              <a:rPr sz="1591" spc="-12" dirty="0">
                <a:solidFill>
                  <a:srgbClr val="006FC0"/>
                </a:solidFill>
                <a:latin typeface="Times New Roman"/>
                <a:cs typeface="Times New Roman"/>
              </a:rPr>
              <a:t>S</a:t>
            </a:r>
            <a:r>
              <a:rPr sz="1591" spc="20" dirty="0">
                <a:solidFill>
                  <a:srgbClr val="006FC0"/>
                </a:solidFill>
                <a:latin typeface="Times New Roman"/>
                <a:cs typeface="Times New Roman"/>
              </a:rPr>
              <a:t>T</a:t>
            </a:r>
            <a:r>
              <a:rPr sz="1591" dirty="0">
                <a:solidFill>
                  <a:srgbClr val="006FC0"/>
                </a:solidFill>
                <a:latin typeface="Times New Roman"/>
                <a:cs typeface="Times New Roman"/>
              </a:rPr>
              <a:t>E</a:t>
            </a:r>
            <a:r>
              <a:rPr sz="1591" spc="-4" dirty="0">
                <a:solidFill>
                  <a:srgbClr val="006FC0"/>
                </a:solidFill>
                <a:latin typeface="Times New Roman"/>
                <a:cs typeface="Times New Roman"/>
              </a:rPr>
              <a:t>P</a:t>
            </a:r>
            <a:r>
              <a:rPr sz="1591" spc="-100" dirty="0">
                <a:solidFill>
                  <a:srgbClr val="006FC0"/>
                </a:solidFill>
                <a:latin typeface="Times New Roman"/>
                <a:cs typeface="Times New Roman"/>
              </a:rPr>
              <a:t> </a:t>
            </a:r>
            <a:r>
              <a:rPr sz="1591" spc="4" dirty="0">
                <a:solidFill>
                  <a:srgbClr val="006FC0"/>
                </a:solidFill>
                <a:latin typeface="Times New Roman"/>
                <a:cs typeface="Times New Roman"/>
              </a:rPr>
              <a:t>4</a:t>
            </a:r>
            <a:r>
              <a:rPr sz="1591" spc="-4" dirty="0">
                <a:solidFill>
                  <a:srgbClr val="006FC0"/>
                </a:solidFill>
                <a:latin typeface="Times New Roman"/>
                <a:cs typeface="Times New Roman"/>
              </a:rPr>
              <a:t>:</a:t>
            </a:r>
            <a:r>
              <a:rPr sz="1591" dirty="0">
                <a:solidFill>
                  <a:srgbClr val="006FC0"/>
                </a:solidFill>
                <a:latin typeface="Times New Roman"/>
                <a:cs typeface="Times New Roman"/>
              </a:rPr>
              <a:t> E</a:t>
            </a:r>
            <a:r>
              <a:rPr sz="1591" spc="-12" dirty="0">
                <a:solidFill>
                  <a:srgbClr val="006FC0"/>
                </a:solidFill>
                <a:latin typeface="Times New Roman"/>
                <a:cs typeface="Times New Roman"/>
              </a:rPr>
              <a:t>x</a:t>
            </a:r>
            <a:r>
              <a:rPr sz="1591" spc="-4" dirty="0">
                <a:solidFill>
                  <a:srgbClr val="006FC0"/>
                </a:solidFill>
                <a:latin typeface="Times New Roman"/>
                <a:cs typeface="Times New Roman"/>
              </a:rPr>
              <a:t>e</a:t>
            </a:r>
            <a:r>
              <a:rPr sz="1591" dirty="0">
                <a:solidFill>
                  <a:srgbClr val="006FC0"/>
                </a:solidFill>
                <a:latin typeface="Times New Roman"/>
                <a:cs typeface="Times New Roman"/>
              </a:rPr>
              <a:t>c</a:t>
            </a:r>
            <a:r>
              <a:rPr sz="1591" spc="-12" dirty="0">
                <a:solidFill>
                  <a:srgbClr val="006FC0"/>
                </a:solidFill>
                <a:latin typeface="Times New Roman"/>
                <a:cs typeface="Times New Roman"/>
              </a:rPr>
              <a:t>u</a:t>
            </a:r>
            <a:r>
              <a:rPr sz="1591" spc="-4" dirty="0">
                <a:solidFill>
                  <a:srgbClr val="006FC0"/>
                </a:solidFill>
                <a:latin typeface="Times New Roman"/>
                <a:cs typeface="Times New Roman"/>
              </a:rPr>
              <a:t>te</a:t>
            </a:r>
            <a:r>
              <a:rPr sz="1591" spc="16" dirty="0">
                <a:solidFill>
                  <a:srgbClr val="006FC0"/>
                </a:solidFill>
                <a:latin typeface="Times New Roman"/>
                <a:cs typeface="Times New Roman"/>
              </a:rPr>
              <a:t> </a:t>
            </a:r>
            <a:r>
              <a:rPr sz="1591" spc="-4" dirty="0">
                <a:solidFill>
                  <a:srgbClr val="006FC0"/>
                </a:solidFill>
                <a:latin typeface="Times New Roman"/>
                <a:cs typeface="Times New Roman"/>
              </a:rPr>
              <a:t>a</a:t>
            </a:r>
            <a:r>
              <a:rPr sz="1591" spc="4" dirty="0">
                <a:solidFill>
                  <a:srgbClr val="006FC0"/>
                </a:solidFill>
                <a:latin typeface="Times New Roman"/>
                <a:cs typeface="Times New Roman"/>
              </a:rPr>
              <a:t> q</a:t>
            </a:r>
            <a:r>
              <a:rPr sz="1591" spc="-12" dirty="0">
                <a:solidFill>
                  <a:srgbClr val="006FC0"/>
                </a:solidFill>
                <a:latin typeface="Times New Roman"/>
                <a:cs typeface="Times New Roman"/>
              </a:rPr>
              <a:t>u</a:t>
            </a:r>
            <a:r>
              <a:rPr sz="1591" spc="-4" dirty="0">
                <a:solidFill>
                  <a:srgbClr val="006FC0"/>
                </a:solidFill>
                <a:latin typeface="Times New Roman"/>
                <a:cs typeface="Times New Roman"/>
              </a:rPr>
              <a:t>e</a:t>
            </a:r>
            <a:r>
              <a:rPr sz="1591" spc="4" dirty="0">
                <a:solidFill>
                  <a:srgbClr val="006FC0"/>
                </a:solidFill>
                <a:latin typeface="Times New Roman"/>
                <a:cs typeface="Times New Roman"/>
              </a:rPr>
              <a:t>r</a:t>
            </a:r>
            <a:r>
              <a:rPr sz="1591" spc="-4" dirty="0">
                <a:solidFill>
                  <a:srgbClr val="006FC0"/>
                </a:solidFill>
                <a:latin typeface="Times New Roman"/>
                <a:cs typeface="Times New Roman"/>
              </a:rPr>
              <a:t>y</a:t>
            </a:r>
            <a:endParaRPr sz="1591" dirty="0">
              <a:solidFill>
                <a:prstClr val="black"/>
              </a:solidFill>
              <a:latin typeface="Times New Roman"/>
              <a:cs typeface="Times New Roman"/>
            </a:endParaRPr>
          </a:p>
          <a:p>
            <a:pPr marL="228288" indent="-218690" defTabSz="727285">
              <a:spcBef>
                <a:spcPts val="382"/>
              </a:spcBef>
              <a:buClr>
                <a:srgbClr val="0AD0D9"/>
              </a:buClr>
              <a:buSzPct val="95000"/>
              <a:buFont typeface="Wingdings"/>
              <a:buChar char=""/>
              <a:tabLst>
                <a:tab pos="228792" algn="l"/>
              </a:tabLst>
            </a:pPr>
            <a:r>
              <a:rPr sz="1591" spc="-8" dirty="0">
                <a:solidFill>
                  <a:srgbClr val="00AF50"/>
                </a:solidFill>
                <a:latin typeface="Times New Roman"/>
                <a:cs typeface="Times New Roman"/>
              </a:rPr>
              <a:t>System.out.println("Creating</a:t>
            </a:r>
            <a:r>
              <a:rPr sz="1591" spc="60" dirty="0">
                <a:solidFill>
                  <a:srgbClr val="00AF50"/>
                </a:solidFill>
                <a:latin typeface="Times New Roman"/>
                <a:cs typeface="Times New Roman"/>
              </a:rPr>
              <a:t> </a:t>
            </a:r>
            <a:r>
              <a:rPr sz="1591" spc="-4" dirty="0">
                <a:solidFill>
                  <a:srgbClr val="00AF50"/>
                </a:solidFill>
                <a:latin typeface="Times New Roman"/>
                <a:cs typeface="Times New Roman"/>
              </a:rPr>
              <a:t>statement...");</a:t>
            </a:r>
            <a:endParaRPr sz="1591" dirty="0">
              <a:solidFill>
                <a:prstClr val="black"/>
              </a:solidFill>
              <a:latin typeface="Times New Roman"/>
              <a:cs typeface="Times New Roman"/>
            </a:endParaRPr>
          </a:p>
          <a:p>
            <a:pPr marL="276773" indent="-267176" defTabSz="727285">
              <a:spcBef>
                <a:spcPts val="385"/>
              </a:spcBef>
              <a:buClr>
                <a:srgbClr val="0AD0D9"/>
              </a:buClr>
              <a:buSzPct val="95000"/>
              <a:buFont typeface="Wingdings"/>
              <a:buChar char=""/>
              <a:tabLst>
                <a:tab pos="276773" algn="l"/>
                <a:tab pos="277278" algn="l"/>
              </a:tabLst>
            </a:pPr>
            <a:r>
              <a:rPr sz="1591" spc="-16" dirty="0">
                <a:solidFill>
                  <a:srgbClr val="00AF50"/>
                </a:solidFill>
                <a:latin typeface="Times New Roman"/>
                <a:cs typeface="Times New Roman"/>
              </a:rPr>
              <a:t>stmt</a:t>
            </a:r>
            <a:r>
              <a:rPr sz="1591" spc="-4" dirty="0">
                <a:solidFill>
                  <a:srgbClr val="00AF50"/>
                </a:solidFill>
                <a:latin typeface="Times New Roman"/>
                <a:cs typeface="Times New Roman"/>
              </a:rPr>
              <a:t> =</a:t>
            </a:r>
            <a:r>
              <a:rPr sz="1591" spc="-12" dirty="0">
                <a:solidFill>
                  <a:srgbClr val="00AF50"/>
                </a:solidFill>
                <a:latin typeface="Times New Roman"/>
                <a:cs typeface="Times New Roman"/>
              </a:rPr>
              <a:t> </a:t>
            </a:r>
            <a:r>
              <a:rPr sz="1591" spc="-4" dirty="0">
                <a:solidFill>
                  <a:srgbClr val="00AF50"/>
                </a:solidFill>
                <a:latin typeface="Times New Roman"/>
                <a:cs typeface="Times New Roman"/>
              </a:rPr>
              <a:t>conn.createStatement();</a:t>
            </a:r>
            <a:endParaRPr sz="1591" dirty="0">
              <a:solidFill>
                <a:prstClr val="black"/>
              </a:solidFill>
              <a:latin typeface="Times New Roman"/>
              <a:cs typeface="Times New Roman"/>
            </a:endParaRPr>
          </a:p>
          <a:p>
            <a:pPr marL="276773" indent="-267176" defTabSz="727285">
              <a:spcBef>
                <a:spcPts val="382"/>
              </a:spcBef>
              <a:buClr>
                <a:srgbClr val="0AD0D9"/>
              </a:buClr>
              <a:buSzPct val="95000"/>
              <a:buFont typeface="Wingdings"/>
              <a:buChar char=""/>
              <a:tabLst>
                <a:tab pos="276773" algn="l"/>
                <a:tab pos="277278" algn="l"/>
              </a:tabLst>
            </a:pPr>
            <a:r>
              <a:rPr sz="1591" spc="-4" dirty="0">
                <a:solidFill>
                  <a:srgbClr val="00AF50"/>
                </a:solidFill>
                <a:latin typeface="Times New Roman"/>
                <a:cs typeface="Times New Roman"/>
              </a:rPr>
              <a:t>String</a:t>
            </a:r>
            <a:r>
              <a:rPr sz="1591" spc="4" dirty="0">
                <a:solidFill>
                  <a:srgbClr val="00AF50"/>
                </a:solidFill>
                <a:latin typeface="Times New Roman"/>
                <a:cs typeface="Times New Roman"/>
              </a:rPr>
              <a:t> </a:t>
            </a:r>
            <a:r>
              <a:rPr sz="1591" spc="-4" dirty="0">
                <a:solidFill>
                  <a:srgbClr val="00AF50"/>
                </a:solidFill>
                <a:latin typeface="Times New Roman"/>
                <a:cs typeface="Times New Roman"/>
              </a:rPr>
              <a:t>sql;</a:t>
            </a:r>
            <a:r>
              <a:rPr sz="1591" spc="-20" dirty="0">
                <a:solidFill>
                  <a:srgbClr val="00AF50"/>
                </a:solidFill>
                <a:latin typeface="Times New Roman"/>
                <a:cs typeface="Times New Roman"/>
              </a:rPr>
              <a:t> </a:t>
            </a:r>
            <a:endParaRPr lang="en-US" sz="1591" spc="-20" dirty="0">
              <a:solidFill>
                <a:srgbClr val="00AF50"/>
              </a:solidFill>
              <a:latin typeface="Times New Roman"/>
              <a:cs typeface="Times New Roman"/>
            </a:endParaRPr>
          </a:p>
          <a:p>
            <a:pPr marL="276773" indent="-267176" defTabSz="727285">
              <a:spcBef>
                <a:spcPts val="382"/>
              </a:spcBef>
              <a:buClr>
                <a:srgbClr val="0AD0D9"/>
              </a:buClr>
              <a:buSzPct val="95000"/>
              <a:buFont typeface="Wingdings"/>
              <a:buChar char=""/>
              <a:tabLst>
                <a:tab pos="276773" algn="l"/>
                <a:tab pos="277278" algn="l"/>
              </a:tabLst>
            </a:pPr>
            <a:r>
              <a:rPr sz="1591" spc="-4" dirty="0" err="1">
                <a:solidFill>
                  <a:srgbClr val="00AF50"/>
                </a:solidFill>
                <a:latin typeface="Times New Roman"/>
                <a:cs typeface="Times New Roman"/>
              </a:rPr>
              <a:t>sql</a:t>
            </a:r>
            <a:r>
              <a:rPr sz="1591" dirty="0">
                <a:solidFill>
                  <a:srgbClr val="00AF50"/>
                </a:solidFill>
                <a:latin typeface="Times New Roman"/>
                <a:cs typeface="Times New Roman"/>
              </a:rPr>
              <a:t> </a:t>
            </a:r>
            <a:r>
              <a:rPr sz="1591" spc="-4" dirty="0">
                <a:solidFill>
                  <a:srgbClr val="00AF50"/>
                </a:solidFill>
                <a:latin typeface="Times New Roman"/>
                <a:cs typeface="Times New Roman"/>
              </a:rPr>
              <a:t>=</a:t>
            </a:r>
            <a:r>
              <a:rPr sz="1591" spc="8" dirty="0">
                <a:solidFill>
                  <a:srgbClr val="00AF50"/>
                </a:solidFill>
                <a:latin typeface="Times New Roman"/>
                <a:cs typeface="Times New Roman"/>
              </a:rPr>
              <a:t> </a:t>
            </a:r>
            <a:r>
              <a:rPr sz="1591" spc="-4" dirty="0">
                <a:solidFill>
                  <a:srgbClr val="00AF50"/>
                </a:solidFill>
                <a:latin typeface="Times New Roman"/>
                <a:cs typeface="Times New Roman"/>
              </a:rPr>
              <a:t>"SELECT</a:t>
            </a:r>
            <a:r>
              <a:rPr sz="1591" spc="-16" dirty="0">
                <a:solidFill>
                  <a:srgbClr val="00AF50"/>
                </a:solidFill>
                <a:latin typeface="Times New Roman"/>
                <a:cs typeface="Times New Roman"/>
              </a:rPr>
              <a:t> </a:t>
            </a:r>
            <a:r>
              <a:rPr sz="1591" dirty="0">
                <a:solidFill>
                  <a:srgbClr val="00AF50"/>
                </a:solidFill>
                <a:latin typeface="Times New Roman"/>
                <a:cs typeface="Times New Roman"/>
              </a:rPr>
              <a:t>id,</a:t>
            </a:r>
            <a:r>
              <a:rPr sz="1591" spc="8" dirty="0">
                <a:solidFill>
                  <a:srgbClr val="00AF50"/>
                </a:solidFill>
                <a:latin typeface="Times New Roman"/>
                <a:cs typeface="Times New Roman"/>
              </a:rPr>
              <a:t> </a:t>
            </a:r>
            <a:r>
              <a:rPr sz="1591" spc="-8" dirty="0">
                <a:solidFill>
                  <a:srgbClr val="00AF50"/>
                </a:solidFill>
                <a:latin typeface="Times New Roman"/>
                <a:cs typeface="Times New Roman"/>
              </a:rPr>
              <a:t>first,</a:t>
            </a:r>
            <a:r>
              <a:rPr sz="1591" spc="8" dirty="0">
                <a:solidFill>
                  <a:srgbClr val="00AF50"/>
                </a:solidFill>
                <a:latin typeface="Times New Roman"/>
                <a:cs typeface="Times New Roman"/>
              </a:rPr>
              <a:t> </a:t>
            </a:r>
            <a:r>
              <a:rPr sz="1591" spc="-4" dirty="0">
                <a:solidFill>
                  <a:srgbClr val="00AF50"/>
                </a:solidFill>
                <a:latin typeface="Times New Roman"/>
                <a:cs typeface="Times New Roman"/>
              </a:rPr>
              <a:t>last,</a:t>
            </a:r>
            <a:r>
              <a:rPr sz="1591" spc="-16" dirty="0">
                <a:solidFill>
                  <a:srgbClr val="00AF50"/>
                </a:solidFill>
                <a:latin typeface="Times New Roman"/>
                <a:cs typeface="Times New Roman"/>
              </a:rPr>
              <a:t> </a:t>
            </a:r>
            <a:r>
              <a:rPr sz="1591" spc="-4" dirty="0">
                <a:solidFill>
                  <a:srgbClr val="00AF50"/>
                </a:solidFill>
                <a:latin typeface="Times New Roman"/>
                <a:cs typeface="Times New Roman"/>
              </a:rPr>
              <a:t>age</a:t>
            </a:r>
            <a:r>
              <a:rPr sz="1591" spc="20" dirty="0">
                <a:solidFill>
                  <a:srgbClr val="00AF50"/>
                </a:solidFill>
                <a:latin typeface="Times New Roman"/>
                <a:cs typeface="Times New Roman"/>
              </a:rPr>
              <a:t> </a:t>
            </a:r>
            <a:r>
              <a:rPr sz="1591" spc="-8" dirty="0">
                <a:solidFill>
                  <a:srgbClr val="00AF50"/>
                </a:solidFill>
                <a:latin typeface="Times New Roman"/>
                <a:cs typeface="Times New Roman"/>
              </a:rPr>
              <a:t>FROM</a:t>
            </a:r>
            <a:r>
              <a:rPr sz="1591" spc="24" dirty="0">
                <a:solidFill>
                  <a:srgbClr val="00AF50"/>
                </a:solidFill>
                <a:latin typeface="Times New Roman"/>
                <a:cs typeface="Times New Roman"/>
              </a:rPr>
              <a:t> </a:t>
            </a:r>
            <a:r>
              <a:rPr sz="1591" spc="-8" dirty="0">
                <a:solidFill>
                  <a:srgbClr val="00AF50"/>
                </a:solidFill>
                <a:latin typeface="Times New Roman"/>
                <a:cs typeface="Times New Roman"/>
              </a:rPr>
              <a:t>Employees";</a:t>
            </a:r>
            <a:endParaRPr sz="1591" dirty="0">
              <a:solidFill>
                <a:prstClr val="black"/>
              </a:solidFill>
              <a:latin typeface="Times New Roman"/>
              <a:cs typeface="Times New Roman"/>
            </a:endParaRPr>
          </a:p>
          <a:p>
            <a:pPr marL="276773" indent="-267176" defTabSz="727285">
              <a:spcBef>
                <a:spcPts val="465"/>
              </a:spcBef>
              <a:buClr>
                <a:srgbClr val="0AD0D9"/>
              </a:buClr>
              <a:buSzPct val="95000"/>
              <a:buFont typeface="Wingdings"/>
              <a:buChar char=""/>
              <a:tabLst>
                <a:tab pos="276773" algn="l"/>
                <a:tab pos="277278" algn="l"/>
              </a:tabLst>
            </a:pPr>
            <a:r>
              <a:rPr sz="1591" spc="-8" dirty="0">
                <a:solidFill>
                  <a:srgbClr val="00AF50"/>
                </a:solidFill>
                <a:latin typeface="Times New Roman"/>
                <a:cs typeface="Times New Roman"/>
              </a:rPr>
              <a:t>ResultSet</a:t>
            </a:r>
            <a:r>
              <a:rPr sz="1591" spc="16" dirty="0">
                <a:solidFill>
                  <a:srgbClr val="00AF50"/>
                </a:solidFill>
                <a:latin typeface="Times New Roman"/>
                <a:cs typeface="Times New Roman"/>
              </a:rPr>
              <a:t> </a:t>
            </a:r>
            <a:r>
              <a:rPr sz="1591" spc="-4" dirty="0">
                <a:solidFill>
                  <a:srgbClr val="00AF50"/>
                </a:solidFill>
                <a:latin typeface="Times New Roman"/>
                <a:cs typeface="Times New Roman"/>
              </a:rPr>
              <a:t>rs</a:t>
            </a:r>
            <a:r>
              <a:rPr sz="1591" dirty="0">
                <a:solidFill>
                  <a:srgbClr val="00AF50"/>
                </a:solidFill>
                <a:latin typeface="Times New Roman"/>
                <a:cs typeface="Times New Roman"/>
              </a:rPr>
              <a:t> </a:t>
            </a:r>
            <a:r>
              <a:rPr sz="1591" spc="-4" dirty="0">
                <a:solidFill>
                  <a:srgbClr val="00AF50"/>
                </a:solidFill>
                <a:latin typeface="Times New Roman"/>
                <a:cs typeface="Times New Roman"/>
              </a:rPr>
              <a:t>=</a:t>
            </a:r>
            <a:r>
              <a:rPr sz="1591" spc="8" dirty="0">
                <a:solidFill>
                  <a:srgbClr val="00AF50"/>
                </a:solidFill>
                <a:latin typeface="Times New Roman"/>
                <a:cs typeface="Times New Roman"/>
              </a:rPr>
              <a:t> </a:t>
            </a:r>
            <a:r>
              <a:rPr sz="1591" spc="-8" dirty="0">
                <a:solidFill>
                  <a:srgbClr val="00AF50"/>
                </a:solidFill>
                <a:latin typeface="Times New Roman"/>
                <a:cs typeface="Times New Roman"/>
              </a:rPr>
              <a:t>stmt.executeQuery(sql</a:t>
            </a:r>
            <a:r>
              <a:rPr sz="1909" spc="-8" dirty="0">
                <a:solidFill>
                  <a:srgbClr val="00AF50"/>
                </a:solidFill>
                <a:latin typeface="Times New Roman"/>
                <a:cs typeface="Times New Roman"/>
              </a:rPr>
              <a:t>);</a:t>
            </a:r>
            <a:endParaRPr sz="1909" dirty="0">
              <a:solidFill>
                <a:prstClr val="black"/>
              </a:solidFill>
              <a:latin typeface="Times New Roman"/>
              <a:cs typeface="Times New Roman"/>
            </a:endParaRPr>
          </a:p>
        </p:txBody>
      </p:sp>
    </p:spTree>
    <p:extLst>
      <p:ext uri="{BB962C8B-B14F-4D97-AF65-F5344CB8AC3E}">
        <p14:creationId xmlns:p14="http://schemas.microsoft.com/office/powerpoint/2010/main" val="314792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929395" y="989653"/>
            <a:ext cx="6504927" cy="4878696"/>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08518" y="1615433"/>
            <a:ext cx="6072612" cy="3109638"/>
          </a:xfrm>
          <a:prstGeom prst="rect">
            <a:avLst/>
          </a:prstGeom>
        </p:spPr>
        <p:txBody>
          <a:bodyPr vert="horz" wrap="square" lIns="0" tIns="10101" rIns="0" bIns="0" rtlCol="0">
            <a:spAutoFit/>
          </a:bodyPr>
          <a:lstStyle/>
          <a:p>
            <a:pPr marL="228288" indent="-218185" defTabSz="727285">
              <a:spcBef>
                <a:spcPts val="80"/>
              </a:spcBef>
              <a:buClr>
                <a:srgbClr val="0AD0D9"/>
              </a:buClr>
              <a:buSzPct val="93750"/>
              <a:buFont typeface="Segoe UI Symbol"/>
              <a:buChar char="⚫"/>
              <a:tabLst>
                <a:tab pos="228288" algn="l"/>
              </a:tabLst>
            </a:pPr>
            <a:r>
              <a:rPr sz="1909" spc="-24" dirty="0">
                <a:solidFill>
                  <a:srgbClr val="FF0000"/>
                </a:solidFill>
                <a:latin typeface="Times New Roman"/>
                <a:cs typeface="Times New Roman"/>
              </a:rPr>
              <a:t>If</a:t>
            </a:r>
            <a:r>
              <a:rPr sz="1909" spc="28" dirty="0">
                <a:solidFill>
                  <a:srgbClr val="FF0000"/>
                </a:solidFill>
                <a:latin typeface="Times New Roman"/>
                <a:cs typeface="Times New Roman"/>
              </a:rPr>
              <a:t> </a:t>
            </a:r>
            <a:r>
              <a:rPr sz="1909" spc="-4" dirty="0">
                <a:solidFill>
                  <a:srgbClr val="FF0000"/>
                </a:solidFill>
                <a:latin typeface="Times New Roman"/>
                <a:cs typeface="Times New Roman"/>
              </a:rPr>
              <a:t>there</a:t>
            </a:r>
            <a:r>
              <a:rPr sz="1909" spc="-8" dirty="0">
                <a:solidFill>
                  <a:srgbClr val="FF0000"/>
                </a:solidFill>
                <a:latin typeface="Times New Roman"/>
                <a:cs typeface="Times New Roman"/>
              </a:rPr>
              <a:t> </a:t>
            </a:r>
            <a:r>
              <a:rPr sz="1909" dirty="0">
                <a:solidFill>
                  <a:srgbClr val="FF0000"/>
                </a:solidFill>
                <a:latin typeface="Times New Roman"/>
                <a:cs typeface="Times New Roman"/>
              </a:rPr>
              <a:t>is</a:t>
            </a:r>
            <a:r>
              <a:rPr sz="1909" spc="4" dirty="0">
                <a:solidFill>
                  <a:srgbClr val="FF0000"/>
                </a:solidFill>
                <a:latin typeface="Times New Roman"/>
                <a:cs typeface="Times New Roman"/>
              </a:rPr>
              <a:t> </a:t>
            </a:r>
            <a:r>
              <a:rPr sz="1909" dirty="0">
                <a:solidFill>
                  <a:srgbClr val="FF0000"/>
                </a:solidFill>
                <a:latin typeface="Times New Roman"/>
                <a:cs typeface="Times New Roman"/>
              </a:rPr>
              <a:t>an</a:t>
            </a:r>
            <a:r>
              <a:rPr sz="1909" spc="-8" dirty="0">
                <a:solidFill>
                  <a:srgbClr val="FF0000"/>
                </a:solidFill>
                <a:latin typeface="Times New Roman"/>
                <a:cs typeface="Times New Roman"/>
              </a:rPr>
              <a:t> </a:t>
            </a:r>
            <a:r>
              <a:rPr sz="1909" dirty="0">
                <a:solidFill>
                  <a:srgbClr val="FF0000"/>
                </a:solidFill>
                <a:latin typeface="Times New Roman"/>
                <a:cs typeface="Times New Roman"/>
              </a:rPr>
              <a:t>SQL</a:t>
            </a:r>
            <a:r>
              <a:rPr sz="1909" spc="-83" dirty="0">
                <a:solidFill>
                  <a:srgbClr val="FF0000"/>
                </a:solidFill>
                <a:latin typeface="Times New Roman"/>
                <a:cs typeface="Times New Roman"/>
              </a:rPr>
              <a:t> </a:t>
            </a:r>
            <a:r>
              <a:rPr sz="1909" spc="-32" dirty="0">
                <a:solidFill>
                  <a:srgbClr val="FF0000"/>
                </a:solidFill>
                <a:latin typeface="Times New Roman"/>
                <a:cs typeface="Times New Roman"/>
              </a:rPr>
              <a:t>UPDATE,INSERT</a:t>
            </a:r>
            <a:r>
              <a:rPr sz="1909" spc="12" dirty="0">
                <a:solidFill>
                  <a:srgbClr val="FF0000"/>
                </a:solidFill>
                <a:latin typeface="Times New Roman"/>
                <a:cs typeface="Times New Roman"/>
              </a:rPr>
              <a:t> </a:t>
            </a:r>
            <a:r>
              <a:rPr sz="1909" dirty="0">
                <a:solidFill>
                  <a:srgbClr val="FF0000"/>
                </a:solidFill>
                <a:latin typeface="Times New Roman"/>
                <a:cs typeface="Times New Roman"/>
              </a:rPr>
              <a:t>or</a:t>
            </a:r>
            <a:r>
              <a:rPr sz="1909" spc="12" dirty="0">
                <a:solidFill>
                  <a:srgbClr val="FF0000"/>
                </a:solidFill>
                <a:latin typeface="Times New Roman"/>
                <a:cs typeface="Times New Roman"/>
              </a:rPr>
              <a:t> </a:t>
            </a:r>
            <a:r>
              <a:rPr sz="1909" spc="-12" dirty="0">
                <a:solidFill>
                  <a:srgbClr val="FF0000"/>
                </a:solidFill>
                <a:latin typeface="Times New Roman"/>
                <a:cs typeface="Times New Roman"/>
              </a:rPr>
              <a:t>DELETE</a:t>
            </a:r>
            <a:r>
              <a:rPr sz="1909" spc="52" dirty="0">
                <a:solidFill>
                  <a:srgbClr val="FF0000"/>
                </a:solidFill>
                <a:latin typeface="Times New Roman"/>
                <a:cs typeface="Times New Roman"/>
              </a:rPr>
              <a:t> </a:t>
            </a:r>
            <a:r>
              <a:rPr sz="1909" spc="-4" dirty="0">
                <a:solidFill>
                  <a:prstClr val="black"/>
                </a:solidFill>
                <a:latin typeface="Times New Roman"/>
                <a:cs typeface="Times New Roman"/>
              </a:rPr>
              <a:t>statement</a:t>
            </a:r>
            <a:endParaRPr sz="1909">
              <a:solidFill>
                <a:prstClr val="black"/>
              </a:solidFill>
              <a:latin typeface="Times New Roman"/>
              <a:cs typeface="Times New Roman"/>
            </a:endParaRPr>
          </a:p>
          <a:p>
            <a:pPr marL="228288" defTabSz="727285"/>
            <a:r>
              <a:rPr sz="1909" spc="-4" dirty="0">
                <a:solidFill>
                  <a:prstClr val="black"/>
                </a:solidFill>
                <a:latin typeface="Times New Roman"/>
                <a:cs typeface="Times New Roman"/>
              </a:rPr>
              <a:t>required, </a:t>
            </a:r>
            <a:r>
              <a:rPr sz="1909" dirty="0">
                <a:solidFill>
                  <a:prstClr val="black"/>
                </a:solidFill>
                <a:latin typeface="Times New Roman"/>
                <a:cs typeface="Times New Roman"/>
              </a:rPr>
              <a:t>then </a:t>
            </a:r>
            <a:r>
              <a:rPr sz="1909" spc="-4" dirty="0">
                <a:solidFill>
                  <a:prstClr val="black"/>
                </a:solidFill>
                <a:latin typeface="Times New Roman"/>
                <a:cs typeface="Times New Roman"/>
              </a:rPr>
              <a:t>following</a:t>
            </a:r>
            <a:r>
              <a:rPr sz="1909" spc="-20" dirty="0">
                <a:solidFill>
                  <a:prstClr val="black"/>
                </a:solidFill>
                <a:latin typeface="Times New Roman"/>
                <a:cs typeface="Times New Roman"/>
              </a:rPr>
              <a:t> </a:t>
            </a:r>
            <a:r>
              <a:rPr sz="1909" spc="-4" dirty="0">
                <a:solidFill>
                  <a:prstClr val="black"/>
                </a:solidFill>
                <a:latin typeface="Times New Roman"/>
                <a:cs typeface="Times New Roman"/>
              </a:rPr>
              <a:t>code</a:t>
            </a:r>
            <a:r>
              <a:rPr sz="1909" spc="4" dirty="0">
                <a:solidFill>
                  <a:prstClr val="black"/>
                </a:solidFill>
                <a:latin typeface="Times New Roman"/>
                <a:cs typeface="Times New Roman"/>
              </a:rPr>
              <a:t> </a:t>
            </a:r>
            <a:r>
              <a:rPr sz="1909" spc="-4" dirty="0">
                <a:solidFill>
                  <a:prstClr val="black"/>
                </a:solidFill>
                <a:latin typeface="Times New Roman"/>
                <a:cs typeface="Times New Roman"/>
              </a:rPr>
              <a:t>snippet</a:t>
            </a:r>
            <a:r>
              <a:rPr sz="1909" spc="-16" dirty="0">
                <a:solidFill>
                  <a:prstClr val="black"/>
                </a:solidFill>
                <a:latin typeface="Times New Roman"/>
                <a:cs typeface="Times New Roman"/>
              </a:rPr>
              <a:t> </a:t>
            </a:r>
            <a:r>
              <a:rPr sz="1909" dirty="0">
                <a:solidFill>
                  <a:prstClr val="black"/>
                </a:solidFill>
                <a:latin typeface="Times New Roman"/>
                <a:cs typeface="Times New Roman"/>
              </a:rPr>
              <a:t>would be</a:t>
            </a:r>
            <a:r>
              <a:rPr sz="1909" spc="8" dirty="0">
                <a:solidFill>
                  <a:prstClr val="black"/>
                </a:solidFill>
                <a:latin typeface="Times New Roman"/>
                <a:cs typeface="Times New Roman"/>
              </a:rPr>
              <a:t> </a:t>
            </a:r>
            <a:r>
              <a:rPr sz="1909" spc="-4" dirty="0">
                <a:solidFill>
                  <a:prstClr val="black"/>
                </a:solidFill>
                <a:latin typeface="Times New Roman"/>
                <a:cs typeface="Times New Roman"/>
              </a:rPr>
              <a:t>required:</a:t>
            </a:r>
            <a:endParaRPr sz="1909">
              <a:solidFill>
                <a:prstClr val="black"/>
              </a:solidFill>
              <a:latin typeface="Times New Roman"/>
              <a:cs typeface="Times New Roman"/>
            </a:endParaRPr>
          </a:p>
          <a:p>
            <a:pPr marL="228288" indent="-218185" defTabSz="727285">
              <a:spcBef>
                <a:spcPts val="462"/>
              </a:spcBef>
              <a:buClr>
                <a:srgbClr val="0AD0D9"/>
              </a:buClr>
              <a:buSzPct val="93750"/>
              <a:buFont typeface="Segoe UI Symbol"/>
              <a:buChar char="⚫"/>
              <a:tabLst>
                <a:tab pos="228288" algn="l"/>
              </a:tabLst>
            </a:pPr>
            <a:r>
              <a:rPr sz="1909" dirty="0">
                <a:solidFill>
                  <a:srgbClr val="006FC0"/>
                </a:solidFill>
                <a:latin typeface="Times New Roman"/>
                <a:cs typeface="Times New Roman"/>
              </a:rPr>
              <a:t>/</a:t>
            </a:r>
            <a:r>
              <a:rPr sz="1909" spc="4" dirty="0">
                <a:solidFill>
                  <a:srgbClr val="006FC0"/>
                </a:solidFill>
                <a:latin typeface="Times New Roman"/>
                <a:cs typeface="Times New Roman"/>
              </a:rPr>
              <a:t>/</a:t>
            </a:r>
            <a:r>
              <a:rPr sz="1909" dirty="0">
                <a:solidFill>
                  <a:srgbClr val="006FC0"/>
                </a:solidFill>
                <a:latin typeface="Times New Roman"/>
                <a:cs typeface="Times New Roman"/>
              </a:rPr>
              <a:t>ST</a:t>
            </a:r>
            <a:r>
              <a:rPr sz="1909" spc="-8" dirty="0">
                <a:solidFill>
                  <a:srgbClr val="006FC0"/>
                </a:solidFill>
                <a:latin typeface="Times New Roman"/>
                <a:cs typeface="Times New Roman"/>
              </a:rPr>
              <a:t>E</a:t>
            </a:r>
            <a:r>
              <a:rPr sz="1909" dirty="0">
                <a:solidFill>
                  <a:srgbClr val="006FC0"/>
                </a:solidFill>
                <a:latin typeface="Times New Roman"/>
                <a:cs typeface="Times New Roman"/>
              </a:rPr>
              <a:t>P</a:t>
            </a:r>
            <a:r>
              <a:rPr sz="1909" spc="-112" dirty="0">
                <a:solidFill>
                  <a:srgbClr val="006FC0"/>
                </a:solidFill>
                <a:latin typeface="Times New Roman"/>
                <a:cs typeface="Times New Roman"/>
              </a:rPr>
              <a:t> </a:t>
            </a:r>
            <a:r>
              <a:rPr sz="1909" dirty="0">
                <a:solidFill>
                  <a:srgbClr val="006FC0"/>
                </a:solidFill>
                <a:latin typeface="Times New Roman"/>
                <a:cs typeface="Times New Roman"/>
              </a:rPr>
              <a:t>4:</a:t>
            </a:r>
            <a:r>
              <a:rPr sz="1909" spc="-20" dirty="0">
                <a:solidFill>
                  <a:srgbClr val="006FC0"/>
                </a:solidFill>
                <a:latin typeface="Times New Roman"/>
                <a:cs typeface="Times New Roman"/>
              </a:rPr>
              <a:t> </a:t>
            </a:r>
            <a:r>
              <a:rPr sz="1909" dirty="0">
                <a:solidFill>
                  <a:srgbClr val="006FC0"/>
                </a:solidFill>
                <a:latin typeface="Times New Roman"/>
                <a:cs typeface="Times New Roman"/>
              </a:rPr>
              <a:t>E</a:t>
            </a:r>
            <a:r>
              <a:rPr sz="1909" spc="12" dirty="0">
                <a:solidFill>
                  <a:srgbClr val="006FC0"/>
                </a:solidFill>
                <a:latin typeface="Times New Roman"/>
                <a:cs typeface="Times New Roman"/>
              </a:rPr>
              <a:t>x</a:t>
            </a:r>
            <a:r>
              <a:rPr sz="1909" spc="-8" dirty="0">
                <a:solidFill>
                  <a:srgbClr val="006FC0"/>
                </a:solidFill>
                <a:latin typeface="Times New Roman"/>
                <a:cs typeface="Times New Roman"/>
              </a:rPr>
              <a:t>ec</a:t>
            </a:r>
            <a:r>
              <a:rPr sz="1909" dirty="0">
                <a:solidFill>
                  <a:srgbClr val="006FC0"/>
                </a:solidFill>
                <a:latin typeface="Times New Roman"/>
                <a:cs typeface="Times New Roman"/>
              </a:rPr>
              <a:t>ute</a:t>
            </a:r>
            <a:r>
              <a:rPr sz="1909" spc="-8" dirty="0">
                <a:solidFill>
                  <a:srgbClr val="006FC0"/>
                </a:solidFill>
                <a:latin typeface="Times New Roman"/>
                <a:cs typeface="Times New Roman"/>
              </a:rPr>
              <a:t> </a:t>
            </a:r>
            <a:r>
              <a:rPr sz="1909" dirty="0">
                <a:solidFill>
                  <a:srgbClr val="006FC0"/>
                </a:solidFill>
                <a:latin typeface="Times New Roman"/>
                <a:cs typeface="Times New Roman"/>
              </a:rPr>
              <a:t>a</a:t>
            </a:r>
            <a:r>
              <a:rPr sz="1909" spc="-12" dirty="0">
                <a:solidFill>
                  <a:srgbClr val="006FC0"/>
                </a:solidFill>
                <a:latin typeface="Times New Roman"/>
                <a:cs typeface="Times New Roman"/>
              </a:rPr>
              <a:t> </a:t>
            </a:r>
            <a:r>
              <a:rPr sz="1909" dirty="0">
                <a:solidFill>
                  <a:srgbClr val="006FC0"/>
                </a:solidFill>
                <a:latin typeface="Times New Roman"/>
                <a:cs typeface="Times New Roman"/>
              </a:rPr>
              <a:t>qu</a:t>
            </a:r>
            <a:r>
              <a:rPr sz="1909" spc="-12" dirty="0">
                <a:solidFill>
                  <a:srgbClr val="006FC0"/>
                </a:solidFill>
                <a:latin typeface="Times New Roman"/>
                <a:cs typeface="Times New Roman"/>
              </a:rPr>
              <a:t>e</a:t>
            </a:r>
            <a:r>
              <a:rPr sz="1909" spc="-8" dirty="0">
                <a:solidFill>
                  <a:srgbClr val="006FC0"/>
                </a:solidFill>
                <a:latin typeface="Times New Roman"/>
                <a:cs typeface="Times New Roman"/>
              </a:rPr>
              <a:t>r</a:t>
            </a:r>
            <a:r>
              <a:rPr sz="1909" dirty="0">
                <a:solidFill>
                  <a:srgbClr val="006FC0"/>
                </a:solidFill>
                <a:latin typeface="Times New Roman"/>
                <a:cs typeface="Times New Roman"/>
              </a:rPr>
              <a:t>y</a:t>
            </a:r>
            <a:endParaRPr sz="1909">
              <a:solidFill>
                <a:prstClr val="black"/>
              </a:solidFill>
              <a:latin typeface="Times New Roman"/>
              <a:cs typeface="Times New Roman"/>
            </a:endParaRPr>
          </a:p>
          <a:p>
            <a:pPr defTabSz="727285">
              <a:spcBef>
                <a:spcPts val="8"/>
              </a:spcBef>
            </a:pPr>
            <a:endParaRPr sz="2784">
              <a:solidFill>
                <a:prstClr val="black"/>
              </a:solidFill>
              <a:latin typeface="Times New Roman"/>
              <a:cs typeface="Times New Roman"/>
            </a:endParaRPr>
          </a:p>
          <a:p>
            <a:pPr marL="228288" indent="-218185" defTabSz="727285">
              <a:buClr>
                <a:srgbClr val="0AD0D9"/>
              </a:buClr>
              <a:buSzPct val="93750"/>
              <a:buFont typeface="Wingdings"/>
              <a:buChar char=""/>
              <a:tabLst>
                <a:tab pos="228288" algn="l"/>
              </a:tabLst>
            </a:pPr>
            <a:r>
              <a:rPr sz="1909" spc="-4" dirty="0">
                <a:solidFill>
                  <a:srgbClr val="00AF50"/>
                </a:solidFill>
                <a:latin typeface="Times New Roman"/>
                <a:cs typeface="Times New Roman"/>
              </a:rPr>
              <a:t>System.out.println("Creating</a:t>
            </a:r>
            <a:r>
              <a:rPr sz="1909" spc="4" dirty="0">
                <a:solidFill>
                  <a:srgbClr val="00AF50"/>
                </a:solidFill>
                <a:latin typeface="Times New Roman"/>
                <a:cs typeface="Times New Roman"/>
              </a:rPr>
              <a:t> </a:t>
            </a:r>
            <a:r>
              <a:rPr sz="1909" spc="-4" dirty="0">
                <a:solidFill>
                  <a:srgbClr val="00AF50"/>
                </a:solidFill>
                <a:latin typeface="Times New Roman"/>
                <a:cs typeface="Times New Roman"/>
              </a:rPr>
              <a:t>statement...");</a:t>
            </a:r>
            <a:endParaRPr sz="1909">
              <a:solidFill>
                <a:prstClr val="black"/>
              </a:solidFill>
              <a:latin typeface="Times New Roman"/>
              <a:cs typeface="Times New Roman"/>
            </a:endParaRPr>
          </a:p>
          <a:p>
            <a:pPr marL="228288" indent="-218185" defTabSz="727285">
              <a:spcBef>
                <a:spcPts val="462"/>
              </a:spcBef>
              <a:buClr>
                <a:srgbClr val="0AD0D9"/>
              </a:buClr>
              <a:buSzPct val="93750"/>
              <a:buFont typeface="Wingdings"/>
              <a:buChar char=""/>
              <a:tabLst>
                <a:tab pos="228288" algn="l"/>
              </a:tabLst>
            </a:pPr>
            <a:r>
              <a:rPr sz="1909" dirty="0">
                <a:solidFill>
                  <a:srgbClr val="00AF50"/>
                </a:solidFill>
                <a:latin typeface="Times New Roman"/>
                <a:cs typeface="Times New Roman"/>
              </a:rPr>
              <a:t>stmt</a:t>
            </a:r>
            <a:r>
              <a:rPr sz="1909" spc="-48" dirty="0">
                <a:solidFill>
                  <a:srgbClr val="00AF50"/>
                </a:solidFill>
                <a:latin typeface="Times New Roman"/>
                <a:cs typeface="Times New Roman"/>
              </a:rPr>
              <a:t> </a:t>
            </a:r>
            <a:r>
              <a:rPr sz="1909" dirty="0">
                <a:solidFill>
                  <a:srgbClr val="00AF50"/>
                </a:solidFill>
                <a:latin typeface="Times New Roman"/>
                <a:cs typeface="Times New Roman"/>
              </a:rPr>
              <a:t>=</a:t>
            </a:r>
            <a:r>
              <a:rPr sz="1909" spc="-16" dirty="0">
                <a:solidFill>
                  <a:srgbClr val="00AF50"/>
                </a:solidFill>
                <a:latin typeface="Times New Roman"/>
                <a:cs typeface="Times New Roman"/>
              </a:rPr>
              <a:t> </a:t>
            </a:r>
            <a:r>
              <a:rPr sz="1909" spc="-4" dirty="0">
                <a:solidFill>
                  <a:srgbClr val="00AF50"/>
                </a:solidFill>
                <a:latin typeface="Times New Roman"/>
                <a:cs typeface="Times New Roman"/>
              </a:rPr>
              <a:t>conn.createStatement();</a:t>
            </a:r>
            <a:endParaRPr sz="1909">
              <a:solidFill>
                <a:prstClr val="black"/>
              </a:solidFill>
              <a:latin typeface="Times New Roman"/>
              <a:cs typeface="Times New Roman"/>
            </a:endParaRPr>
          </a:p>
          <a:p>
            <a:pPr marL="228288" indent="-218185" defTabSz="727285">
              <a:spcBef>
                <a:spcPts val="457"/>
              </a:spcBef>
              <a:buClr>
                <a:srgbClr val="0AD0D9"/>
              </a:buClr>
              <a:buSzPct val="93750"/>
              <a:buFont typeface="Wingdings"/>
              <a:buChar char=""/>
              <a:tabLst>
                <a:tab pos="228288" algn="l"/>
              </a:tabLst>
            </a:pPr>
            <a:r>
              <a:rPr sz="1909" dirty="0">
                <a:solidFill>
                  <a:srgbClr val="00AF50"/>
                </a:solidFill>
                <a:latin typeface="Times New Roman"/>
                <a:cs typeface="Times New Roman"/>
              </a:rPr>
              <a:t>String</a:t>
            </a:r>
            <a:r>
              <a:rPr sz="1909" spc="-68" dirty="0">
                <a:solidFill>
                  <a:srgbClr val="00AF50"/>
                </a:solidFill>
                <a:latin typeface="Times New Roman"/>
                <a:cs typeface="Times New Roman"/>
              </a:rPr>
              <a:t> </a:t>
            </a:r>
            <a:r>
              <a:rPr sz="1909" dirty="0">
                <a:solidFill>
                  <a:srgbClr val="00AF50"/>
                </a:solidFill>
                <a:latin typeface="Times New Roman"/>
                <a:cs typeface="Times New Roman"/>
              </a:rPr>
              <a:t>sql;</a:t>
            </a:r>
            <a:endParaRPr sz="1909">
              <a:solidFill>
                <a:prstClr val="black"/>
              </a:solidFill>
              <a:latin typeface="Times New Roman"/>
              <a:cs typeface="Times New Roman"/>
            </a:endParaRPr>
          </a:p>
          <a:p>
            <a:pPr marL="228288" indent="-218185" defTabSz="727285">
              <a:spcBef>
                <a:spcPts val="457"/>
              </a:spcBef>
              <a:buClr>
                <a:srgbClr val="0AD0D9"/>
              </a:buClr>
              <a:buSzPct val="93750"/>
              <a:buFont typeface="Wingdings"/>
              <a:buChar char=""/>
              <a:tabLst>
                <a:tab pos="228288" algn="l"/>
              </a:tabLst>
            </a:pPr>
            <a:r>
              <a:rPr sz="1909" spc="-4" dirty="0">
                <a:solidFill>
                  <a:srgbClr val="00AF50"/>
                </a:solidFill>
                <a:latin typeface="Times New Roman"/>
                <a:cs typeface="Times New Roman"/>
              </a:rPr>
              <a:t>sql</a:t>
            </a:r>
            <a:r>
              <a:rPr sz="1909" spc="-20" dirty="0">
                <a:solidFill>
                  <a:srgbClr val="00AF50"/>
                </a:solidFill>
                <a:latin typeface="Times New Roman"/>
                <a:cs typeface="Times New Roman"/>
              </a:rPr>
              <a:t> </a:t>
            </a:r>
            <a:r>
              <a:rPr sz="1909" dirty="0">
                <a:solidFill>
                  <a:srgbClr val="00AF50"/>
                </a:solidFill>
                <a:latin typeface="Times New Roman"/>
                <a:cs typeface="Times New Roman"/>
              </a:rPr>
              <a:t>=</a:t>
            </a:r>
            <a:r>
              <a:rPr sz="1909" spc="-8" dirty="0">
                <a:solidFill>
                  <a:srgbClr val="00AF50"/>
                </a:solidFill>
                <a:latin typeface="Times New Roman"/>
                <a:cs typeface="Times New Roman"/>
              </a:rPr>
              <a:t> </a:t>
            </a:r>
            <a:r>
              <a:rPr sz="1909" spc="-12" dirty="0">
                <a:solidFill>
                  <a:srgbClr val="00AF50"/>
                </a:solidFill>
                <a:latin typeface="Times New Roman"/>
                <a:cs typeface="Times New Roman"/>
              </a:rPr>
              <a:t>"DELETE</a:t>
            </a:r>
            <a:r>
              <a:rPr sz="1909" spc="48" dirty="0">
                <a:solidFill>
                  <a:srgbClr val="00AF50"/>
                </a:solidFill>
                <a:latin typeface="Times New Roman"/>
                <a:cs typeface="Times New Roman"/>
              </a:rPr>
              <a:t> </a:t>
            </a:r>
            <a:r>
              <a:rPr sz="1909" spc="-4" dirty="0">
                <a:solidFill>
                  <a:srgbClr val="00AF50"/>
                </a:solidFill>
                <a:latin typeface="Times New Roman"/>
                <a:cs typeface="Times New Roman"/>
              </a:rPr>
              <a:t>FROM</a:t>
            </a:r>
            <a:r>
              <a:rPr sz="1909" dirty="0">
                <a:solidFill>
                  <a:srgbClr val="00AF50"/>
                </a:solidFill>
                <a:latin typeface="Times New Roman"/>
                <a:cs typeface="Times New Roman"/>
              </a:rPr>
              <a:t> </a:t>
            </a:r>
            <a:r>
              <a:rPr sz="1909" spc="-12" dirty="0">
                <a:solidFill>
                  <a:srgbClr val="00AF50"/>
                </a:solidFill>
                <a:latin typeface="Times New Roman"/>
                <a:cs typeface="Times New Roman"/>
              </a:rPr>
              <a:t>Employees";</a:t>
            </a:r>
            <a:endParaRPr sz="1909">
              <a:solidFill>
                <a:prstClr val="black"/>
              </a:solidFill>
              <a:latin typeface="Times New Roman"/>
              <a:cs typeface="Times New Roman"/>
            </a:endParaRPr>
          </a:p>
          <a:p>
            <a:pPr marL="286369" indent="-276773" defTabSz="727285">
              <a:spcBef>
                <a:spcPts val="462"/>
              </a:spcBef>
              <a:buClr>
                <a:srgbClr val="0AD0D9"/>
              </a:buClr>
              <a:buSzPct val="93750"/>
              <a:buFont typeface="Wingdings"/>
              <a:buChar char=""/>
              <a:tabLst>
                <a:tab pos="286874" algn="l"/>
              </a:tabLst>
            </a:pPr>
            <a:r>
              <a:rPr sz="1909" dirty="0">
                <a:solidFill>
                  <a:srgbClr val="00AF50"/>
                </a:solidFill>
                <a:latin typeface="Times New Roman"/>
                <a:cs typeface="Times New Roman"/>
              </a:rPr>
              <a:t>ResultSet</a:t>
            </a:r>
            <a:r>
              <a:rPr sz="1909" spc="-16" dirty="0">
                <a:solidFill>
                  <a:srgbClr val="00AF50"/>
                </a:solidFill>
                <a:latin typeface="Times New Roman"/>
                <a:cs typeface="Times New Roman"/>
              </a:rPr>
              <a:t> </a:t>
            </a:r>
            <a:r>
              <a:rPr sz="1909" spc="-4" dirty="0">
                <a:solidFill>
                  <a:srgbClr val="00AF50"/>
                </a:solidFill>
                <a:latin typeface="Times New Roman"/>
                <a:cs typeface="Times New Roman"/>
              </a:rPr>
              <a:t>rs </a:t>
            </a:r>
            <a:r>
              <a:rPr sz="1909" dirty="0">
                <a:solidFill>
                  <a:srgbClr val="00AF50"/>
                </a:solidFill>
                <a:latin typeface="Times New Roman"/>
                <a:cs typeface="Times New Roman"/>
              </a:rPr>
              <a:t>=</a:t>
            </a:r>
            <a:r>
              <a:rPr sz="1909" spc="-16" dirty="0">
                <a:solidFill>
                  <a:srgbClr val="00AF50"/>
                </a:solidFill>
                <a:latin typeface="Times New Roman"/>
                <a:cs typeface="Times New Roman"/>
              </a:rPr>
              <a:t> </a:t>
            </a:r>
            <a:r>
              <a:rPr sz="1909" spc="-4" dirty="0">
                <a:solidFill>
                  <a:srgbClr val="00AF50"/>
                </a:solidFill>
                <a:latin typeface="Times New Roman"/>
                <a:cs typeface="Times New Roman"/>
              </a:rPr>
              <a:t>stmt.executeUpdate(sql);</a:t>
            </a:r>
            <a:endParaRPr sz="1909">
              <a:solidFill>
                <a:prstClr val="black"/>
              </a:solidFill>
              <a:latin typeface="Times New Roman"/>
              <a:cs typeface="Times New Roman"/>
            </a:endParaRPr>
          </a:p>
        </p:txBody>
      </p:sp>
    </p:spTree>
    <p:extLst>
      <p:ext uri="{BB962C8B-B14F-4D97-AF65-F5344CB8AC3E}">
        <p14:creationId xmlns:p14="http://schemas.microsoft.com/office/powerpoint/2010/main" val="42929491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86201" y="789597"/>
            <a:ext cx="6606946" cy="4919334"/>
          </a:xfrm>
          <a:prstGeom prst="rect">
            <a:avLst/>
          </a:prstGeom>
        </p:spPr>
        <p:txBody>
          <a:bodyPr vert="horz" wrap="square" lIns="0" tIns="36868" rIns="0" bIns="0" rtlCol="0">
            <a:spAutoFit/>
          </a:bodyPr>
          <a:lstStyle/>
          <a:p>
            <a:pPr marL="228288" indent="-218185" algn="just" defTabSz="727285">
              <a:spcBef>
                <a:spcPts val="290"/>
              </a:spcBef>
              <a:buClr>
                <a:srgbClr val="0AD0D9"/>
              </a:buClr>
              <a:buSzPct val="95454"/>
              <a:buFont typeface="Segoe UI Symbol"/>
              <a:buChar char="⚫"/>
              <a:tabLst>
                <a:tab pos="228288" algn="l"/>
              </a:tabLst>
            </a:pPr>
            <a:r>
              <a:rPr sz="1750" b="1" spc="-4" dirty="0">
                <a:solidFill>
                  <a:srgbClr val="FF0000"/>
                </a:solidFill>
                <a:latin typeface="Times New Roman"/>
                <a:cs typeface="Times New Roman"/>
              </a:rPr>
              <a:t>Extract</a:t>
            </a:r>
            <a:r>
              <a:rPr sz="1750" b="1" spc="-32" dirty="0">
                <a:solidFill>
                  <a:srgbClr val="FF0000"/>
                </a:solidFill>
                <a:latin typeface="Times New Roman"/>
                <a:cs typeface="Times New Roman"/>
              </a:rPr>
              <a:t> </a:t>
            </a:r>
            <a:r>
              <a:rPr sz="1750" b="1" dirty="0">
                <a:solidFill>
                  <a:srgbClr val="FF0000"/>
                </a:solidFill>
                <a:latin typeface="Times New Roman"/>
                <a:cs typeface="Times New Roman"/>
              </a:rPr>
              <a:t>data</a:t>
            </a:r>
            <a:r>
              <a:rPr sz="1750" b="1" spc="-4" dirty="0">
                <a:solidFill>
                  <a:srgbClr val="FF0000"/>
                </a:solidFill>
                <a:latin typeface="Times New Roman"/>
                <a:cs typeface="Times New Roman"/>
              </a:rPr>
              <a:t> from</a:t>
            </a:r>
            <a:r>
              <a:rPr sz="1750" b="1" spc="-35" dirty="0">
                <a:solidFill>
                  <a:srgbClr val="FF0000"/>
                </a:solidFill>
                <a:latin typeface="Times New Roman"/>
                <a:cs typeface="Times New Roman"/>
              </a:rPr>
              <a:t> </a:t>
            </a:r>
            <a:r>
              <a:rPr sz="1750" b="1" spc="-4" dirty="0">
                <a:solidFill>
                  <a:srgbClr val="FF0000"/>
                </a:solidFill>
                <a:latin typeface="Times New Roman"/>
                <a:cs typeface="Times New Roman"/>
              </a:rPr>
              <a:t>result</a:t>
            </a:r>
            <a:r>
              <a:rPr sz="1750" b="1" spc="-28" dirty="0">
                <a:solidFill>
                  <a:srgbClr val="FF0000"/>
                </a:solidFill>
                <a:latin typeface="Times New Roman"/>
                <a:cs typeface="Times New Roman"/>
              </a:rPr>
              <a:t> </a:t>
            </a:r>
            <a:r>
              <a:rPr sz="1750" b="1" spc="4" dirty="0">
                <a:solidFill>
                  <a:srgbClr val="FF0000"/>
                </a:solidFill>
                <a:latin typeface="Times New Roman"/>
                <a:cs typeface="Times New Roman"/>
              </a:rPr>
              <a:t>set</a:t>
            </a:r>
            <a:r>
              <a:rPr sz="1750" b="1" spc="4" dirty="0">
                <a:solidFill>
                  <a:prstClr val="black"/>
                </a:solidFill>
                <a:latin typeface="Times New Roman"/>
                <a:cs typeface="Times New Roman"/>
              </a:rPr>
              <a:t>:</a:t>
            </a:r>
            <a:endParaRPr sz="1750">
              <a:solidFill>
                <a:prstClr val="black"/>
              </a:solidFill>
              <a:latin typeface="Times New Roman"/>
              <a:cs typeface="Times New Roman"/>
            </a:endParaRPr>
          </a:p>
          <a:p>
            <a:pPr marL="228288" marR="4041" indent="-218185" algn="just" defTabSz="727285">
              <a:lnSpc>
                <a:spcPct val="90100"/>
              </a:lnSpc>
              <a:spcBef>
                <a:spcPts val="417"/>
              </a:spcBef>
              <a:buClr>
                <a:srgbClr val="0AD0D9"/>
              </a:buClr>
              <a:buSzPct val="93181"/>
              <a:buFont typeface="Segoe UI Symbol"/>
              <a:buChar char="⚫"/>
              <a:tabLst>
                <a:tab pos="228288" algn="l"/>
              </a:tabLst>
            </a:pPr>
            <a:r>
              <a:rPr sz="1750" dirty="0">
                <a:solidFill>
                  <a:prstClr val="black"/>
                </a:solidFill>
                <a:latin typeface="Times New Roman"/>
                <a:cs typeface="Times New Roman"/>
              </a:rPr>
              <a:t>This </a:t>
            </a:r>
            <a:r>
              <a:rPr sz="1750" spc="-4" dirty="0">
                <a:solidFill>
                  <a:prstClr val="black"/>
                </a:solidFill>
                <a:latin typeface="Times New Roman"/>
                <a:cs typeface="Times New Roman"/>
              </a:rPr>
              <a:t>step is required </a:t>
            </a:r>
            <a:r>
              <a:rPr sz="1750" spc="4" dirty="0">
                <a:solidFill>
                  <a:prstClr val="black"/>
                </a:solidFill>
                <a:latin typeface="Times New Roman"/>
                <a:cs typeface="Times New Roman"/>
              </a:rPr>
              <a:t>in </a:t>
            </a:r>
            <a:r>
              <a:rPr sz="1750" spc="-8" dirty="0">
                <a:solidFill>
                  <a:prstClr val="black"/>
                </a:solidFill>
                <a:latin typeface="Times New Roman"/>
                <a:cs typeface="Times New Roman"/>
              </a:rPr>
              <a:t>case </a:t>
            </a:r>
            <a:r>
              <a:rPr sz="1750" spc="-4" dirty="0">
                <a:solidFill>
                  <a:prstClr val="black"/>
                </a:solidFill>
                <a:latin typeface="Times New Roman"/>
                <a:cs typeface="Times New Roman"/>
              </a:rPr>
              <a:t>you </a:t>
            </a:r>
            <a:r>
              <a:rPr sz="1750" spc="4" dirty="0">
                <a:solidFill>
                  <a:prstClr val="black"/>
                </a:solidFill>
                <a:latin typeface="Times New Roman"/>
                <a:cs typeface="Times New Roman"/>
              </a:rPr>
              <a:t>are </a:t>
            </a:r>
            <a:r>
              <a:rPr sz="1750" dirty="0">
                <a:solidFill>
                  <a:prstClr val="black"/>
                </a:solidFill>
                <a:latin typeface="Times New Roman"/>
                <a:cs typeface="Times New Roman"/>
              </a:rPr>
              <a:t>fetching </a:t>
            </a:r>
            <a:r>
              <a:rPr sz="1750" spc="4" dirty="0">
                <a:solidFill>
                  <a:prstClr val="black"/>
                </a:solidFill>
                <a:latin typeface="Times New Roman"/>
                <a:cs typeface="Times New Roman"/>
              </a:rPr>
              <a:t>data </a:t>
            </a:r>
            <a:r>
              <a:rPr sz="1750" dirty="0">
                <a:solidFill>
                  <a:prstClr val="black"/>
                </a:solidFill>
                <a:latin typeface="Times New Roman"/>
                <a:cs typeface="Times New Roman"/>
              </a:rPr>
              <a:t>from the database. </a:t>
            </a:r>
            <a:r>
              <a:rPr sz="1750" spc="4" dirty="0">
                <a:solidFill>
                  <a:prstClr val="black"/>
                </a:solidFill>
                <a:latin typeface="Times New Roman"/>
                <a:cs typeface="Times New Roman"/>
              </a:rPr>
              <a:t> </a:t>
            </a:r>
            <a:r>
              <a:rPr sz="1750" spc="-60" dirty="0">
                <a:solidFill>
                  <a:prstClr val="black"/>
                </a:solidFill>
                <a:latin typeface="Times New Roman"/>
                <a:cs typeface="Times New Roman"/>
              </a:rPr>
              <a:t>You </a:t>
            </a:r>
            <a:r>
              <a:rPr sz="1750" spc="-4" dirty="0">
                <a:solidFill>
                  <a:prstClr val="black"/>
                </a:solidFill>
                <a:latin typeface="Times New Roman"/>
                <a:cs typeface="Times New Roman"/>
              </a:rPr>
              <a:t>can use </a:t>
            </a:r>
            <a:r>
              <a:rPr sz="1750" spc="4" dirty="0">
                <a:solidFill>
                  <a:prstClr val="black"/>
                </a:solidFill>
                <a:latin typeface="Times New Roman"/>
                <a:cs typeface="Times New Roman"/>
              </a:rPr>
              <a:t>the </a:t>
            </a:r>
            <a:r>
              <a:rPr sz="1750" spc="-4" dirty="0">
                <a:solidFill>
                  <a:prstClr val="black"/>
                </a:solidFill>
                <a:latin typeface="Times New Roman"/>
                <a:cs typeface="Times New Roman"/>
              </a:rPr>
              <a:t>appropriate ResultSet.getXXX() </a:t>
            </a:r>
            <a:r>
              <a:rPr sz="1750" spc="-8" dirty="0">
                <a:solidFill>
                  <a:prstClr val="black"/>
                </a:solidFill>
                <a:latin typeface="Times New Roman"/>
                <a:cs typeface="Times New Roman"/>
              </a:rPr>
              <a:t>method </a:t>
            </a:r>
            <a:r>
              <a:rPr sz="1750" spc="4" dirty="0">
                <a:solidFill>
                  <a:prstClr val="black"/>
                </a:solidFill>
                <a:latin typeface="Times New Roman"/>
                <a:cs typeface="Times New Roman"/>
              </a:rPr>
              <a:t>to </a:t>
            </a:r>
            <a:r>
              <a:rPr sz="1750" spc="-4" dirty="0">
                <a:solidFill>
                  <a:prstClr val="black"/>
                </a:solidFill>
                <a:latin typeface="Times New Roman"/>
                <a:cs typeface="Times New Roman"/>
              </a:rPr>
              <a:t>retrieve the </a:t>
            </a:r>
            <a:r>
              <a:rPr sz="1750" spc="-425" dirty="0">
                <a:solidFill>
                  <a:prstClr val="black"/>
                </a:solidFill>
                <a:latin typeface="Times New Roman"/>
                <a:cs typeface="Times New Roman"/>
              </a:rPr>
              <a:t> </a:t>
            </a:r>
            <a:r>
              <a:rPr sz="1750" spc="4" dirty="0">
                <a:solidFill>
                  <a:prstClr val="black"/>
                </a:solidFill>
                <a:latin typeface="Times New Roman"/>
                <a:cs typeface="Times New Roman"/>
              </a:rPr>
              <a:t>data</a:t>
            </a:r>
            <a:r>
              <a:rPr sz="1750" spc="-35" dirty="0">
                <a:solidFill>
                  <a:prstClr val="black"/>
                </a:solidFill>
                <a:latin typeface="Times New Roman"/>
                <a:cs typeface="Times New Roman"/>
              </a:rPr>
              <a:t> </a:t>
            </a:r>
            <a:r>
              <a:rPr sz="1750" spc="4" dirty="0">
                <a:solidFill>
                  <a:prstClr val="black"/>
                </a:solidFill>
                <a:latin typeface="Times New Roman"/>
                <a:cs typeface="Times New Roman"/>
              </a:rPr>
              <a:t>from</a:t>
            </a:r>
            <a:r>
              <a:rPr sz="1750" spc="-28" dirty="0">
                <a:solidFill>
                  <a:prstClr val="black"/>
                </a:solidFill>
                <a:latin typeface="Times New Roman"/>
                <a:cs typeface="Times New Roman"/>
              </a:rPr>
              <a:t> </a:t>
            </a:r>
            <a:r>
              <a:rPr sz="1750" dirty="0">
                <a:solidFill>
                  <a:prstClr val="black"/>
                </a:solidFill>
                <a:latin typeface="Times New Roman"/>
                <a:cs typeface="Times New Roman"/>
              </a:rPr>
              <a:t>the</a:t>
            </a:r>
            <a:r>
              <a:rPr sz="1750" spc="-12" dirty="0">
                <a:solidFill>
                  <a:prstClr val="black"/>
                </a:solidFill>
                <a:latin typeface="Times New Roman"/>
                <a:cs typeface="Times New Roman"/>
              </a:rPr>
              <a:t> </a:t>
            </a:r>
            <a:r>
              <a:rPr sz="1750" spc="4" dirty="0">
                <a:solidFill>
                  <a:prstClr val="black"/>
                </a:solidFill>
                <a:latin typeface="Times New Roman"/>
                <a:cs typeface="Times New Roman"/>
              </a:rPr>
              <a:t>result</a:t>
            </a:r>
            <a:r>
              <a:rPr sz="1750" spc="-24" dirty="0">
                <a:solidFill>
                  <a:prstClr val="black"/>
                </a:solidFill>
                <a:latin typeface="Times New Roman"/>
                <a:cs typeface="Times New Roman"/>
              </a:rPr>
              <a:t> </a:t>
            </a:r>
            <a:r>
              <a:rPr sz="1750" dirty="0">
                <a:solidFill>
                  <a:prstClr val="black"/>
                </a:solidFill>
                <a:latin typeface="Times New Roman"/>
                <a:cs typeface="Times New Roman"/>
              </a:rPr>
              <a:t>set</a:t>
            </a:r>
            <a:r>
              <a:rPr sz="1750" spc="-24" dirty="0">
                <a:solidFill>
                  <a:prstClr val="black"/>
                </a:solidFill>
                <a:latin typeface="Times New Roman"/>
                <a:cs typeface="Times New Roman"/>
              </a:rPr>
              <a:t> </a:t>
            </a:r>
            <a:r>
              <a:rPr sz="1750" dirty="0">
                <a:solidFill>
                  <a:prstClr val="black"/>
                </a:solidFill>
                <a:latin typeface="Times New Roman"/>
                <a:cs typeface="Times New Roman"/>
              </a:rPr>
              <a:t>as</a:t>
            </a:r>
            <a:r>
              <a:rPr sz="1750" spc="-16" dirty="0">
                <a:solidFill>
                  <a:prstClr val="black"/>
                </a:solidFill>
                <a:latin typeface="Times New Roman"/>
                <a:cs typeface="Times New Roman"/>
              </a:rPr>
              <a:t> </a:t>
            </a:r>
            <a:r>
              <a:rPr sz="1750" dirty="0">
                <a:solidFill>
                  <a:prstClr val="black"/>
                </a:solidFill>
                <a:latin typeface="Times New Roman"/>
                <a:cs typeface="Times New Roman"/>
              </a:rPr>
              <a:t>follows:</a:t>
            </a:r>
            <a:endParaRPr sz="1750">
              <a:solidFill>
                <a:prstClr val="black"/>
              </a:solidFill>
              <a:latin typeface="Times New Roman"/>
              <a:cs typeface="Times New Roman"/>
            </a:endParaRPr>
          </a:p>
          <a:p>
            <a:pPr marL="228288" indent="-218185" defTabSz="727285">
              <a:spcBef>
                <a:spcPts val="210"/>
              </a:spcBef>
              <a:buClr>
                <a:srgbClr val="0AD0D9"/>
              </a:buClr>
              <a:buSzPct val="95454"/>
              <a:buFont typeface="Segoe UI Symbol"/>
              <a:buChar char="⚫"/>
              <a:tabLst>
                <a:tab pos="227782" algn="l"/>
                <a:tab pos="228288" algn="l"/>
              </a:tabLst>
            </a:pPr>
            <a:r>
              <a:rPr sz="1750" spc="4" dirty="0">
                <a:solidFill>
                  <a:srgbClr val="006FC0"/>
                </a:solidFill>
                <a:latin typeface="Times New Roman"/>
                <a:cs typeface="Times New Roman"/>
              </a:rPr>
              <a:t>//S</a:t>
            </a:r>
            <a:r>
              <a:rPr sz="1750" spc="12" dirty="0">
                <a:solidFill>
                  <a:srgbClr val="006FC0"/>
                </a:solidFill>
                <a:latin typeface="Times New Roman"/>
                <a:cs typeface="Times New Roman"/>
              </a:rPr>
              <a:t>T</a:t>
            </a:r>
            <a:r>
              <a:rPr sz="1750" spc="4" dirty="0">
                <a:solidFill>
                  <a:srgbClr val="006FC0"/>
                </a:solidFill>
                <a:latin typeface="Times New Roman"/>
                <a:cs typeface="Times New Roman"/>
              </a:rPr>
              <a:t>EP</a:t>
            </a:r>
            <a:r>
              <a:rPr sz="1750" spc="-115" dirty="0">
                <a:solidFill>
                  <a:srgbClr val="006FC0"/>
                </a:solidFill>
                <a:latin typeface="Times New Roman"/>
                <a:cs typeface="Times New Roman"/>
              </a:rPr>
              <a:t> </a:t>
            </a:r>
            <a:r>
              <a:rPr sz="1750" dirty="0">
                <a:solidFill>
                  <a:srgbClr val="006FC0"/>
                </a:solidFill>
                <a:latin typeface="Times New Roman"/>
                <a:cs typeface="Times New Roman"/>
              </a:rPr>
              <a:t>5:</a:t>
            </a:r>
            <a:r>
              <a:rPr sz="1750" spc="-12" dirty="0">
                <a:solidFill>
                  <a:srgbClr val="006FC0"/>
                </a:solidFill>
                <a:latin typeface="Times New Roman"/>
                <a:cs typeface="Times New Roman"/>
              </a:rPr>
              <a:t> </a:t>
            </a:r>
            <a:r>
              <a:rPr sz="1750" spc="4" dirty="0">
                <a:solidFill>
                  <a:srgbClr val="006FC0"/>
                </a:solidFill>
                <a:latin typeface="Times New Roman"/>
                <a:cs typeface="Times New Roman"/>
              </a:rPr>
              <a:t>E</a:t>
            </a:r>
            <a:r>
              <a:rPr sz="1750" spc="-4" dirty="0">
                <a:solidFill>
                  <a:srgbClr val="006FC0"/>
                </a:solidFill>
                <a:latin typeface="Times New Roman"/>
                <a:cs typeface="Times New Roman"/>
              </a:rPr>
              <a:t>x</a:t>
            </a:r>
            <a:r>
              <a:rPr sz="1750" spc="4" dirty="0">
                <a:solidFill>
                  <a:srgbClr val="006FC0"/>
                </a:solidFill>
                <a:latin typeface="Times New Roman"/>
                <a:cs typeface="Times New Roman"/>
              </a:rPr>
              <a:t>tr</a:t>
            </a:r>
            <a:r>
              <a:rPr sz="1750" dirty="0">
                <a:solidFill>
                  <a:srgbClr val="006FC0"/>
                </a:solidFill>
                <a:latin typeface="Times New Roman"/>
                <a:cs typeface="Times New Roman"/>
              </a:rPr>
              <a:t>act</a:t>
            </a:r>
            <a:r>
              <a:rPr sz="1750" spc="-20" dirty="0">
                <a:solidFill>
                  <a:srgbClr val="006FC0"/>
                </a:solidFill>
                <a:latin typeface="Times New Roman"/>
                <a:cs typeface="Times New Roman"/>
              </a:rPr>
              <a:t> </a:t>
            </a:r>
            <a:r>
              <a:rPr sz="1750" dirty="0">
                <a:solidFill>
                  <a:srgbClr val="006FC0"/>
                </a:solidFill>
                <a:latin typeface="Times New Roman"/>
                <a:cs typeface="Times New Roman"/>
              </a:rPr>
              <a:t>da</a:t>
            </a:r>
            <a:r>
              <a:rPr sz="1750" spc="4" dirty="0">
                <a:solidFill>
                  <a:srgbClr val="006FC0"/>
                </a:solidFill>
                <a:latin typeface="Times New Roman"/>
                <a:cs typeface="Times New Roman"/>
              </a:rPr>
              <a:t>t</a:t>
            </a:r>
            <a:r>
              <a:rPr sz="1750" dirty="0">
                <a:solidFill>
                  <a:srgbClr val="006FC0"/>
                </a:solidFill>
                <a:latin typeface="Times New Roman"/>
                <a:cs typeface="Times New Roman"/>
              </a:rPr>
              <a:t>a</a:t>
            </a:r>
            <a:r>
              <a:rPr sz="1750" spc="-12" dirty="0">
                <a:solidFill>
                  <a:srgbClr val="006FC0"/>
                </a:solidFill>
                <a:latin typeface="Times New Roman"/>
                <a:cs typeface="Times New Roman"/>
              </a:rPr>
              <a:t> </a:t>
            </a:r>
            <a:r>
              <a:rPr sz="1750" spc="4" dirty="0">
                <a:solidFill>
                  <a:srgbClr val="006FC0"/>
                </a:solidFill>
                <a:latin typeface="Times New Roman"/>
                <a:cs typeface="Times New Roman"/>
              </a:rPr>
              <a:t>from</a:t>
            </a:r>
            <a:r>
              <a:rPr sz="1750" spc="-8" dirty="0">
                <a:solidFill>
                  <a:srgbClr val="006FC0"/>
                </a:solidFill>
                <a:latin typeface="Times New Roman"/>
                <a:cs typeface="Times New Roman"/>
              </a:rPr>
              <a:t> </a:t>
            </a:r>
            <a:r>
              <a:rPr sz="1750" spc="4" dirty="0">
                <a:solidFill>
                  <a:srgbClr val="006FC0"/>
                </a:solidFill>
                <a:latin typeface="Times New Roman"/>
                <a:cs typeface="Times New Roman"/>
              </a:rPr>
              <a:t>r</a:t>
            </a:r>
            <a:r>
              <a:rPr sz="1750" dirty="0">
                <a:solidFill>
                  <a:srgbClr val="006FC0"/>
                </a:solidFill>
                <a:latin typeface="Times New Roman"/>
                <a:cs typeface="Times New Roman"/>
              </a:rPr>
              <a:t>es</a:t>
            </a:r>
            <a:r>
              <a:rPr sz="1750" spc="4" dirty="0">
                <a:solidFill>
                  <a:srgbClr val="006FC0"/>
                </a:solidFill>
                <a:latin typeface="Times New Roman"/>
                <a:cs typeface="Times New Roman"/>
              </a:rPr>
              <a:t>ul</a:t>
            </a:r>
            <a:r>
              <a:rPr sz="1750" dirty="0">
                <a:solidFill>
                  <a:srgbClr val="006FC0"/>
                </a:solidFill>
                <a:latin typeface="Times New Roman"/>
                <a:cs typeface="Times New Roman"/>
              </a:rPr>
              <a:t>t</a:t>
            </a:r>
            <a:r>
              <a:rPr sz="1750" spc="-44" dirty="0">
                <a:solidFill>
                  <a:srgbClr val="006FC0"/>
                </a:solidFill>
                <a:latin typeface="Times New Roman"/>
                <a:cs typeface="Times New Roman"/>
              </a:rPr>
              <a:t> </a:t>
            </a:r>
            <a:r>
              <a:rPr sz="1750" dirty="0">
                <a:solidFill>
                  <a:srgbClr val="006FC0"/>
                </a:solidFill>
                <a:latin typeface="Times New Roman"/>
                <a:cs typeface="Times New Roman"/>
              </a:rPr>
              <a:t>set</a:t>
            </a:r>
            <a:endParaRPr sz="1750">
              <a:solidFill>
                <a:prstClr val="black"/>
              </a:solidFill>
              <a:latin typeface="Times New Roman"/>
              <a:cs typeface="Times New Roman"/>
            </a:endParaRPr>
          </a:p>
          <a:p>
            <a:pPr marL="228288" indent="-218185" defTabSz="727285">
              <a:spcBef>
                <a:spcPts val="210"/>
              </a:spcBef>
              <a:buClr>
                <a:srgbClr val="0AD0D9"/>
              </a:buClr>
              <a:buSzPct val="93181"/>
              <a:buFont typeface="Wingdings"/>
              <a:buChar char=""/>
              <a:tabLst>
                <a:tab pos="228288" algn="l"/>
              </a:tabLst>
            </a:pPr>
            <a:r>
              <a:rPr sz="1750" dirty="0">
                <a:solidFill>
                  <a:srgbClr val="00AF50"/>
                </a:solidFill>
                <a:latin typeface="Times New Roman"/>
                <a:cs typeface="Times New Roman"/>
              </a:rPr>
              <a:t>while(rs.next())</a:t>
            </a:r>
            <a:endParaRPr sz="1750">
              <a:solidFill>
                <a:prstClr val="black"/>
              </a:solidFill>
              <a:latin typeface="Times New Roman"/>
              <a:cs typeface="Times New Roman"/>
            </a:endParaRPr>
          </a:p>
          <a:p>
            <a:pPr marL="228288" indent="-218185" defTabSz="727285">
              <a:spcBef>
                <a:spcPts val="210"/>
              </a:spcBef>
              <a:buClr>
                <a:srgbClr val="0AD0D9"/>
              </a:buClr>
              <a:buSzPct val="95454"/>
              <a:buFont typeface="Wingdings"/>
              <a:buChar char=""/>
              <a:tabLst>
                <a:tab pos="228288" algn="l"/>
              </a:tabLst>
            </a:pPr>
            <a:r>
              <a:rPr sz="1750" spc="4" dirty="0">
                <a:solidFill>
                  <a:srgbClr val="00AF50"/>
                </a:solidFill>
                <a:latin typeface="Times New Roman"/>
                <a:cs typeface="Times New Roman"/>
              </a:rPr>
              <a:t>{</a:t>
            </a:r>
            <a:endParaRPr sz="1750">
              <a:solidFill>
                <a:prstClr val="black"/>
              </a:solidFill>
              <a:latin typeface="Times New Roman"/>
              <a:cs typeface="Times New Roman"/>
            </a:endParaRPr>
          </a:p>
          <a:p>
            <a:pPr marL="228288" indent="-218185" defTabSz="727285">
              <a:spcBef>
                <a:spcPts val="210"/>
              </a:spcBef>
              <a:buClr>
                <a:srgbClr val="0AD0D9"/>
              </a:buClr>
              <a:buSzPct val="93181"/>
              <a:buFont typeface="Segoe UI Symbol"/>
              <a:buChar char="⚫"/>
              <a:tabLst>
                <a:tab pos="227782" algn="l"/>
                <a:tab pos="228288" algn="l"/>
              </a:tabLst>
            </a:pPr>
            <a:r>
              <a:rPr sz="1750" dirty="0">
                <a:solidFill>
                  <a:prstClr val="black"/>
                </a:solidFill>
                <a:latin typeface="Times New Roman"/>
                <a:cs typeface="Times New Roman"/>
              </a:rPr>
              <a:t>/</a:t>
            </a:r>
            <a:r>
              <a:rPr sz="1750" dirty="0">
                <a:solidFill>
                  <a:srgbClr val="006FC0"/>
                </a:solidFill>
                <a:latin typeface="Times New Roman"/>
                <a:cs typeface="Times New Roman"/>
              </a:rPr>
              <a:t>/Retrieve</a:t>
            </a:r>
            <a:r>
              <a:rPr sz="1750" spc="-72" dirty="0">
                <a:solidFill>
                  <a:srgbClr val="006FC0"/>
                </a:solidFill>
                <a:latin typeface="Times New Roman"/>
                <a:cs typeface="Times New Roman"/>
              </a:rPr>
              <a:t> </a:t>
            </a:r>
            <a:r>
              <a:rPr sz="1750" dirty="0">
                <a:solidFill>
                  <a:srgbClr val="006FC0"/>
                </a:solidFill>
                <a:latin typeface="Times New Roman"/>
                <a:cs typeface="Times New Roman"/>
              </a:rPr>
              <a:t>by</a:t>
            </a:r>
            <a:r>
              <a:rPr sz="1750" spc="-4" dirty="0">
                <a:solidFill>
                  <a:srgbClr val="006FC0"/>
                </a:solidFill>
                <a:latin typeface="Times New Roman"/>
                <a:cs typeface="Times New Roman"/>
              </a:rPr>
              <a:t> column</a:t>
            </a:r>
            <a:r>
              <a:rPr sz="1750" dirty="0">
                <a:solidFill>
                  <a:srgbClr val="006FC0"/>
                </a:solidFill>
                <a:latin typeface="Times New Roman"/>
                <a:cs typeface="Times New Roman"/>
              </a:rPr>
              <a:t> </a:t>
            </a:r>
            <a:r>
              <a:rPr sz="1750" spc="-4" dirty="0">
                <a:solidFill>
                  <a:srgbClr val="006FC0"/>
                </a:solidFill>
                <a:latin typeface="Times New Roman"/>
                <a:cs typeface="Times New Roman"/>
              </a:rPr>
              <a:t>name</a:t>
            </a:r>
            <a:endParaRPr sz="1750">
              <a:solidFill>
                <a:prstClr val="black"/>
              </a:solidFill>
              <a:latin typeface="Times New Roman"/>
              <a:cs typeface="Times New Roman"/>
            </a:endParaRPr>
          </a:p>
          <a:p>
            <a:pPr marL="228288" indent="-218185" defTabSz="727285">
              <a:spcBef>
                <a:spcPts val="210"/>
              </a:spcBef>
              <a:buClr>
                <a:srgbClr val="0AD0D9"/>
              </a:buClr>
              <a:buSzPct val="95454"/>
              <a:buFont typeface="Wingdings"/>
              <a:buChar char=""/>
              <a:tabLst>
                <a:tab pos="228288" algn="l"/>
              </a:tabLst>
            </a:pPr>
            <a:r>
              <a:rPr sz="1750" spc="4" dirty="0">
                <a:solidFill>
                  <a:srgbClr val="00AF50"/>
                </a:solidFill>
                <a:latin typeface="Times New Roman"/>
                <a:cs typeface="Times New Roman"/>
              </a:rPr>
              <a:t>int</a:t>
            </a:r>
            <a:r>
              <a:rPr sz="1750" spc="-40" dirty="0">
                <a:solidFill>
                  <a:srgbClr val="00AF50"/>
                </a:solidFill>
                <a:latin typeface="Times New Roman"/>
                <a:cs typeface="Times New Roman"/>
              </a:rPr>
              <a:t> </a:t>
            </a:r>
            <a:r>
              <a:rPr sz="1750" spc="4" dirty="0">
                <a:solidFill>
                  <a:srgbClr val="00AF50"/>
                </a:solidFill>
                <a:latin typeface="Times New Roman"/>
                <a:cs typeface="Times New Roman"/>
              </a:rPr>
              <a:t>id</a:t>
            </a:r>
            <a:r>
              <a:rPr sz="1750" spc="-28" dirty="0">
                <a:solidFill>
                  <a:srgbClr val="00AF50"/>
                </a:solidFill>
                <a:latin typeface="Times New Roman"/>
                <a:cs typeface="Times New Roman"/>
              </a:rPr>
              <a:t> </a:t>
            </a:r>
            <a:r>
              <a:rPr sz="1750" spc="4" dirty="0">
                <a:solidFill>
                  <a:srgbClr val="00AF50"/>
                </a:solidFill>
                <a:latin typeface="Times New Roman"/>
                <a:cs typeface="Times New Roman"/>
              </a:rPr>
              <a:t>=</a:t>
            </a:r>
            <a:r>
              <a:rPr sz="1750" spc="-8" dirty="0">
                <a:solidFill>
                  <a:srgbClr val="00AF50"/>
                </a:solidFill>
                <a:latin typeface="Times New Roman"/>
                <a:cs typeface="Times New Roman"/>
              </a:rPr>
              <a:t> </a:t>
            </a:r>
            <a:r>
              <a:rPr sz="1750" dirty="0">
                <a:solidFill>
                  <a:srgbClr val="00AF50"/>
                </a:solidFill>
                <a:latin typeface="Times New Roman"/>
                <a:cs typeface="Times New Roman"/>
              </a:rPr>
              <a:t>rs.getInt("id");</a:t>
            </a:r>
            <a:endParaRPr sz="1750">
              <a:solidFill>
                <a:prstClr val="black"/>
              </a:solidFill>
              <a:latin typeface="Times New Roman"/>
              <a:cs typeface="Times New Roman"/>
            </a:endParaRPr>
          </a:p>
          <a:p>
            <a:pPr marL="281318" indent="-271723" defTabSz="727285">
              <a:spcBef>
                <a:spcPts val="210"/>
              </a:spcBef>
              <a:buClr>
                <a:srgbClr val="0AD0D9"/>
              </a:buClr>
              <a:buSzPct val="93181"/>
              <a:buFont typeface="Wingdings"/>
              <a:buChar char=""/>
              <a:tabLst>
                <a:tab pos="281318" algn="l"/>
                <a:tab pos="281823" algn="l"/>
              </a:tabLst>
            </a:pPr>
            <a:r>
              <a:rPr sz="1750" dirty="0">
                <a:solidFill>
                  <a:srgbClr val="00AF50"/>
                </a:solidFill>
                <a:latin typeface="Times New Roman"/>
                <a:cs typeface="Times New Roman"/>
              </a:rPr>
              <a:t>int</a:t>
            </a:r>
            <a:r>
              <a:rPr sz="1750" spc="-20" dirty="0">
                <a:solidFill>
                  <a:srgbClr val="00AF50"/>
                </a:solidFill>
                <a:latin typeface="Times New Roman"/>
                <a:cs typeface="Times New Roman"/>
              </a:rPr>
              <a:t> </a:t>
            </a:r>
            <a:r>
              <a:rPr sz="1750" spc="-4" dirty="0">
                <a:solidFill>
                  <a:srgbClr val="00AF50"/>
                </a:solidFill>
                <a:latin typeface="Times New Roman"/>
                <a:cs typeface="Times New Roman"/>
              </a:rPr>
              <a:t>age </a:t>
            </a:r>
            <a:r>
              <a:rPr sz="1750" dirty="0">
                <a:solidFill>
                  <a:srgbClr val="00AF50"/>
                </a:solidFill>
                <a:latin typeface="Times New Roman"/>
                <a:cs typeface="Times New Roman"/>
              </a:rPr>
              <a:t>=</a:t>
            </a:r>
            <a:r>
              <a:rPr sz="1750" spc="-24" dirty="0">
                <a:solidFill>
                  <a:srgbClr val="00AF50"/>
                </a:solidFill>
                <a:latin typeface="Times New Roman"/>
                <a:cs typeface="Times New Roman"/>
              </a:rPr>
              <a:t> </a:t>
            </a:r>
            <a:r>
              <a:rPr sz="1750" dirty="0">
                <a:solidFill>
                  <a:srgbClr val="00AF50"/>
                </a:solidFill>
                <a:latin typeface="Times New Roman"/>
                <a:cs typeface="Times New Roman"/>
              </a:rPr>
              <a:t>rs.getInt("age");</a:t>
            </a:r>
            <a:endParaRPr sz="1750">
              <a:solidFill>
                <a:prstClr val="black"/>
              </a:solidFill>
              <a:latin typeface="Times New Roman"/>
              <a:cs typeface="Times New Roman"/>
            </a:endParaRPr>
          </a:p>
          <a:p>
            <a:pPr marL="281318" indent="-271723" defTabSz="727285">
              <a:spcBef>
                <a:spcPts val="210"/>
              </a:spcBef>
              <a:buClr>
                <a:srgbClr val="0AD0D9"/>
              </a:buClr>
              <a:buSzPct val="93181"/>
              <a:buFont typeface="Wingdings"/>
              <a:buChar char=""/>
              <a:tabLst>
                <a:tab pos="281318" algn="l"/>
                <a:tab pos="281823" algn="l"/>
              </a:tabLst>
            </a:pPr>
            <a:r>
              <a:rPr sz="1750" spc="4" dirty="0">
                <a:solidFill>
                  <a:srgbClr val="00AF50"/>
                </a:solidFill>
                <a:latin typeface="Times New Roman"/>
                <a:cs typeface="Times New Roman"/>
              </a:rPr>
              <a:t>String</a:t>
            </a:r>
            <a:r>
              <a:rPr sz="1750" spc="-32" dirty="0">
                <a:solidFill>
                  <a:srgbClr val="00AF50"/>
                </a:solidFill>
                <a:latin typeface="Times New Roman"/>
                <a:cs typeface="Times New Roman"/>
              </a:rPr>
              <a:t> </a:t>
            </a:r>
            <a:r>
              <a:rPr sz="1750" spc="4" dirty="0">
                <a:solidFill>
                  <a:srgbClr val="00AF50"/>
                </a:solidFill>
                <a:latin typeface="Times New Roman"/>
                <a:cs typeface="Times New Roman"/>
              </a:rPr>
              <a:t>first</a:t>
            </a:r>
            <a:r>
              <a:rPr sz="1750" spc="-20" dirty="0">
                <a:solidFill>
                  <a:srgbClr val="00AF50"/>
                </a:solidFill>
                <a:latin typeface="Times New Roman"/>
                <a:cs typeface="Times New Roman"/>
              </a:rPr>
              <a:t> </a:t>
            </a:r>
            <a:r>
              <a:rPr sz="1750" dirty="0">
                <a:solidFill>
                  <a:srgbClr val="00AF50"/>
                </a:solidFill>
                <a:latin typeface="Times New Roman"/>
                <a:cs typeface="Times New Roman"/>
              </a:rPr>
              <a:t>=</a:t>
            </a:r>
            <a:r>
              <a:rPr sz="1750" spc="8" dirty="0">
                <a:solidFill>
                  <a:srgbClr val="00AF50"/>
                </a:solidFill>
                <a:latin typeface="Times New Roman"/>
                <a:cs typeface="Times New Roman"/>
              </a:rPr>
              <a:t> </a:t>
            </a:r>
            <a:r>
              <a:rPr sz="1750" dirty="0">
                <a:solidFill>
                  <a:srgbClr val="00AF50"/>
                </a:solidFill>
                <a:latin typeface="Times New Roman"/>
                <a:cs typeface="Times New Roman"/>
              </a:rPr>
              <a:t>rs.getString("first");</a:t>
            </a:r>
            <a:endParaRPr sz="1750">
              <a:solidFill>
                <a:prstClr val="black"/>
              </a:solidFill>
              <a:latin typeface="Times New Roman"/>
              <a:cs typeface="Times New Roman"/>
            </a:endParaRPr>
          </a:p>
          <a:p>
            <a:pPr marL="228288" indent="-218185" defTabSz="727285">
              <a:spcBef>
                <a:spcPts val="210"/>
              </a:spcBef>
              <a:buClr>
                <a:srgbClr val="0AD0D9"/>
              </a:buClr>
              <a:buSzPct val="95454"/>
              <a:buFont typeface="Wingdings"/>
              <a:buChar char=""/>
              <a:tabLst>
                <a:tab pos="228288" algn="l"/>
              </a:tabLst>
            </a:pPr>
            <a:r>
              <a:rPr sz="1750" spc="4" dirty="0">
                <a:solidFill>
                  <a:srgbClr val="00AF50"/>
                </a:solidFill>
                <a:latin typeface="Times New Roman"/>
                <a:cs typeface="Times New Roman"/>
              </a:rPr>
              <a:t>String</a:t>
            </a:r>
            <a:r>
              <a:rPr sz="1750" spc="-52" dirty="0">
                <a:solidFill>
                  <a:srgbClr val="00AF50"/>
                </a:solidFill>
                <a:latin typeface="Times New Roman"/>
                <a:cs typeface="Times New Roman"/>
              </a:rPr>
              <a:t> </a:t>
            </a:r>
            <a:r>
              <a:rPr sz="1750" dirty="0">
                <a:solidFill>
                  <a:srgbClr val="00AF50"/>
                </a:solidFill>
                <a:latin typeface="Times New Roman"/>
                <a:cs typeface="Times New Roman"/>
              </a:rPr>
              <a:t>last</a:t>
            </a:r>
            <a:r>
              <a:rPr sz="1750" spc="-28" dirty="0">
                <a:solidFill>
                  <a:srgbClr val="00AF50"/>
                </a:solidFill>
                <a:latin typeface="Times New Roman"/>
                <a:cs typeface="Times New Roman"/>
              </a:rPr>
              <a:t> </a:t>
            </a:r>
            <a:r>
              <a:rPr sz="1750" spc="4" dirty="0">
                <a:solidFill>
                  <a:srgbClr val="00AF50"/>
                </a:solidFill>
                <a:latin typeface="Times New Roman"/>
                <a:cs typeface="Times New Roman"/>
              </a:rPr>
              <a:t>=</a:t>
            </a:r>
            <a:r>
              <a:rPr sz="1750" spc="8" dirty="0">
                <a:solidFill>
                  <a:srgbClr val="00AF50"/>
                </a:solidFill>
                <a:latin typeface="Times New Roman"/>
                <a:cs typeface="Times New Roman"/>
              </a:rPr>
              <a:t> </a:t>
            </a:r>
            <a:r>
              <a:rPr sz="1750" dirty="0">
                <a:solidFill>
                  <a:srgbClr val="00AF50"/>
                </a:solidFill>
                <a:latin typeface="Times New Roman"/>
                <a:cs typeface="Times New Roman"/>
              </a:rPr>
              <a:t>rs.getString("last");</a:t>
            </a:r>
            <a:endParaRPr sz="1750">
              <a:solidFill>
                <a:prstClr val="black"/>
              </a:solidFill>
              <a:latin typeface="Times New Roman"/>
              <a:cs typeface="Times New Roman"/>
            </a:endParaRPr>
          </a:p>
          <a:p>
            <a:pPr marL="228288" indent="-218185" defTabSz="727285">
              <a:spcBef>
                <a:spcPts val="210"/>
              </a:spcBef>
              <a:buClr>
                <a:srgbClr val="0AD0D9"/>
              </a:buClr>
              <a:buSzPct val="93181"/>
              <a:buFont typeface="Segoe UI Symbol"/>
              <a:buChar char="⚫"/>
              <a:tabLst>
                <a:tab pos="227782" algn="l"/>
                <a:tab pos="228288" algn="l"/>
              </a:tabLst>
            </a:pPr>
            <a:r>
              <a:rPr sz="1750" dirty="0">
                <a:solidFill>
                  <a:srgbClr val="006FC0"/>
                </a:solidFill>
                <a:latin typeface="Times New Roman"/>
                <a:cs typeface="Times New Roman"/>
              </a:rPr>
              <a:t>//Display</a:t>
            </a:r>
            <a:r>
              <a:rPr sz="1750" spc="-83" dirty="0">
                <a:solidFill>
                  <a:srgbClr val="006FC0"/>
                </a:solidFill>
                <a:latin typeface="Times New Roman"/>
                <a:cs typeface="Times New Roman"/>
              </a:rPr>
              <a:t> </a:t>
            </a:r>
            <a:r>
              <a:rPr sz="1750" dirty="0">
                <a:solidFill>
                  <a:srgbClr val="006FC0"/>
                </a:solidFill>
                <a:latin typeface="Times New Roman"/>
                <a:cs typeface="Times New Roman"/>
              </a:rPr>
              <a:t>values</a:t>
            </a:r>
            <a:endParaRPr sz="1750">
              <a:solidFill>
                <a:prstClr val="black"/>
              </a:solidFill>
              <a:latin typeface="Times New Roman"/>
              <a:cs typeface="Times New Roman"/>
            </a:endParaRPr>
          </a:p>
          <a:p>
            <a:pPr marL="228288" indent="-218185" defTabSz="727285">
              <a:spcBef>
                <a:spcPts val="210"/>
              </a:spcBef>
              <a:buClr>
                <a:srgbClr val="0AD0D9"/>
              </a:buClr>
              <a:buSzPct val="95454"/>
              <a:buFont typeface="Wingdings"/>
              <a:buChar char=""/>
              <a:tabLst>
                <a:tab pos="228288" algn="l"/>
              </a:tabLst>
            </a:pPr>
            <a:r>
              <a:rPr sz="1750" spc="-4" dirty="0">
                <a:solidFill>
                  <a:srgbClr val="00AF50"/>
                </a:solidFill>
                <a:latin typeface="Times New Roman"/>
                <a:cs typeface="Times New Roman"/>
              </a:rPr>
              <a:t>System.out.print("ID:</a:t>
            </a:r>
            <a:r>
              <a:rPr sz="1750" spc="-32" dirty="0">
                <a:solidFill>
                  <a:srgbClr val="00AF50"/>
                </a:solidFill>
                <a:latin typeface="Times New Roman"/>
                <a:cs typeface="Times New Roman"/>
              </a:rPr>
              <a:t> </a:t>
            </a:r>
            <a:r>
              <a:rPr sz="1750" dirty="0">
                <a:solidFill>
                  <a:srgbClr val="00AF50"/>
                </a:solidFill>
                <a:latin typeface="Times New Roman"/>
                <a:cs typeface="Times New Roman"/>
              </a:rPr>
              <a:t>"</a:t>
            </a:r>
            <a:r>
              <a:rPr sz="1750" spc="-8" dirty="0">
                <a:solidFill>
                  <a:srgbClr val="00AF50"/>
                </a:solidFill>
                <a:latin typeface="Times New Roman"/>
                <a:cs typeface="Times New Roman"/>
              </a:rPr>
              <a:t> </a:t>
            </a:r>
            <a:r>
              <a:rPr sz="1750" spc="4" dirty="0">
                <a:solidFill>
                  <a:srgbClr val="00AF50"/>
                </a:solidFill>
                <a:latin typeface="Times New Roman"/>
                <a:cs typeface="Times New Roman"/>
              </a:rPr>
              <a:t>+</a:t>
            </a:r>
            <a:r>
              <a:rPr sz="1750" dirty="0">
                <a:solidFill>
                  <a:srgbClr val="00AF50"/>
                </a:solidFill>
                <a:latin typeface="Times New Roman"/>
                <a:cs typeface="Times New Roman"/>
              </a:rPr>
              <a:t> </a:t>
            </a:r>
            <a:r>
              <a:rPr sz="1750" spc="4" dirty="0">
                <a:solidFill>
                  <a:srgbClr val="00AF50"/>
                </a:solidFill>
                <a:latin typeface="Times New Roman"/>
                <a:cs typeface="Times New Roman"/>
              </a:rPr>
              <a:t>id);</a:t>
            </a:r>
            <a:endParaRPr sz="1750">
              <a:solidFill>
                <a:prstClr val="black"/>
              </a:solidFill>
              <a:latin typeface="Times New Roman"/>
              <a:cs typeface="Times New Roman"/>
            </a:endParaRPr>
          </a:p>
          <a:p>
            <a:pPr marL="281318" indent="-271723" defTabSz="727285">
              <a:spcBef>
                <a:spcPts val="210"/>
              </a:spcBef>
              <a:buClr>
                <a:srgbClr val="0AD0D9"/>
              </a:buClr>
              <a:buSzPct val="93181"/>
              <a:buFont typeface="Wingdings"/>
              <a:buChar char=""/>
              <a:tabLst>
                <a:tab pos="281318" algn="l"/>
                <a:tab pos="281823" algn="l"/>
              </a:tabLst>
            </a:pPr>
            <a:r>
              <a:rPr sz="1750" dirty="0">
                <a:solidFill>
                  <a:srgbClr val="00AF50"/>
                </a:solidFill>
                <a:latin typeface="Times New Roman"/>
                <a:cs typeface="Times New Roman"/>
              </a:rPr>
              <a:t>S</a:t>
            </a:r>
            <a:r>
              <a:rPr sz="1750" spc="-24" dirty="0">
                <a:solidFill>
                  <a:srgbClr val="00AF50"/>
                </a:solidFill>
                <a:latin typeface="Times New Roman"/>
                <a:cs typeface="Times New Roman"/>
              </a:rPr>
              <a:t>y</a:t>
            </a:r>
            <a:r>
              <a:rPr sz="1750" dirty="0">
                <a:solidFill>
                  <a:srgbClr val="00AF50"/>
                </a:solidFill>
                <a:latin typeface="Times New Roman"/>
                <a:cs typeface="Times New Roman"/>
              </a:rPr>
              <a:t>s</a:t>
            </a:r>
            <a:r>
              <a:rPr sz="1750" spc="8" dirty="0">
                <a:solidFill>
                  <a:srgbClr val="00AF50"/>
                </a:solidFill>
                <a:latin typeface="Times New Roman"/>
                <a:cs typeface="Times New Roman"/>
              </a:rPr>
              <a:t>t</a:t>
            </a:r>
            <a:r>
              <a:rPr sz="1750" dirty="0">
                <a:solidFill>
                  <a:srgbClr val="00AF50"/>
                </a:solidFill>
                <a:latin typeface="Times New Roman"/>
                <a:cs typeface="Times New Roman"/>
              </a:rPr>
              <a:t>e</a:t>
            </a:r>
            <a:r>
              <a:rPr sz="1750" spc="-20" dirty="0">
                <a:solidFill>
                  <a:srgbClr val="00AF50"/>
                </a:solidFill>
                <a:latin typeface="Times New Roman"/>
                <a:cs typeface="Times New Roman"/>
              </a:rPr>
              <a:t>m</a:t>
            </a:r>
            <a:r>
              <a:rPr sz="1750" dirty="0">
                <a:solidFill>
                  <a:srgbClr val="00AF50"/>
                </a:solidFill>
                <a:latin typeface="Times New Roman"/>
                <a:cs typeface="Times New Roman"/>
              </a:rPr>
              <a:t>.ou</a:t>
            </a:r>
            <a:r>
              <a:rPr sz="1750" spc="8" dirty="0">
                <a:solidFill>
                  <a:srgbClr val="00AF50"/>
                </a:solidFill>
                <a:latin typeface="Times New Roman"/>
                <a:cs typeface="Times New Roman"/>
              </a:rPr>
              <a:t>t</a:t>
            </a:r>
            <a:r>
              <a:rPr sz="1750" dirty="0">
                <a:solidFill>
                  <a:srgbClr val="00AF50"/>
                </a:solidFill>
                <a:latin typeface="Times New Roman"/>
                <a:cs typeface="Times New Roman"/>
              </a:rPr>
              <a:t>.p</a:t>
            </a:r>
            <a:r>
              <a:rPr sz="1750" spc="4" dirty="0">
                <a:solidFill>
                  <a:srgbClr val="00AF50"/>
                </a:solidFill>
                <a:latin typeface="Times New Roman"/>
                <a:cs typeface="Times New Roman"/>
              </a:rPr>
              <a:t>ri</a:t>
            </a:r>
            <a:r>
              <a:rPr sz="1750" dirty="0">
                <a:solidFill>
                  <a:srgbClr val="00AF50"/>
                </a:solidFill>
                <a:latin typeface="Times New Roman"/>
                <a:cs typeface="Times New Roman"/>
              </a:rPr>
              <a:t>n</a:t>
            </a:r>
            <a:r>
              <a:rPr sz="1750" spc="8" dirty="0">
                <a:solidFill>
                  <a:srgbClr val="00AF50"/>
                </a:solidFill>
                <a:latin typeface="Times New Roman"/>
                <a:cs typeface="Times New Roman"/>
              </a:rPr>
              <a:t>t</a:t>
            </a:r>
            <a:r>
              <a:rPr sz="1750" spc="4" dirty="0">
                <a:solidFill>
                  <a:srgbClr val="00AF50"/>
                </a:solidFill>
                <a:latin typeface="Times New Roman"/>
                <a:cs typeface="Times New Roman"/>
              </a:rPr>
              <a:t>("</a:t>
            </a:r>
            <a:r>
              <a:rPr sz="1750" dirty="0">
                <a:solidFill>
                  <a:srgbClr val="00AF50"/>
                </a:solidFill>
                <a:latin typeface="Times New Roman"/>
                <a:cs typeface="Times New Roman"/>
              </a:rPr>
              <a:t>,</a:t>
            </a:r>
            <a:r>
              <a:rPr sz="1750" spc="-151" dirty="0">
                <a:solidFill>
                  <a:srgbClr val="00AF50"/>
                </a:solidFill>
                <a:latin typeface="Times New Roman"/>
                <a:cs typeface="Times New Roman"/>
              </a:rPr>
              <a:t> </a:t>
            </a:r>
            <a:r>
              <a:rPr sz="1750" spc="-8" dirty="0">
                <a:solidFill>
                  <a:srgbClr val="00AF50"/>
                </a:solidFill>
                <a:latin typeface="Times New Roman"/>
                <a:cs typeface="Times New Roman"/>
              </a:rPr>
              <a:t>A</a:t>
            </a:r>
            <a:r>
              <a:rPr sz="1750" spc="-20" dirty="0">
                <a:solidFill>
                  <a:srgbClr val="00AF50"/>
                </a:solidFill>
                <a:latin typeface="Times New Roman"/>
                <a:cs typeface="Times New Roman"/>
              </a:rPr>
              <a:t>g</a:t>
            </a:r>
            <a:r>
              <a:rPr sz="1750" spc="4" dirty="0">
                <a:solidFill>
                  <a:srgbClr val="00AF50"/>
                </a:solidFill>
                <a:latin typeface="Times New Roman"/>
                <a:cs typeface="Times New Roman"/>
              </a:rPr>
              <a:t>e</a:t>
            </a:r>
            <a:r>
              <a:rPr sz="1750" dirty="0">
                <a:solidFill>
                  <a:srgbClr val="00AF50"/>
                </a:solidFill>
                <a:latin typeface="Times New Roman"/>
                <a:cs typeface="Times New Roman"/>
              </a:rPr>
              <a:t>:</a:t>
            </a:r>
            <a:r>
              <a:rPr sz="1750" spc="8" dirty="0">
                <a:solidFill>
                  <a:srgbClr val="00AF50"/>
                </a:solidFill>
                <a:latin typeface="Times New Roman"/>
                <a:cs typeface="Times New Roman"/>
              </a:rPr>
              <a:t> </a:t>
            </a:r>
            <a:r>
              <a:rPr sz="1750" dirty="0">
                <a:solidFill>
                  <a:srgbClr val="00AF50"/>
                </a:solidFill>
                <a:latin typeface="Times New Roman"/>
                <a:cs typeface="Times New Roman"/>
              </a:rPr>
              <a:t>"</a:t>
            </a:r>
            <a:r>
              <a:rPr sz="1750" spc="8" dirty="0">
                <a:solidFill>
                  <a:srgbClr val="00AF50"/>
                </a:solidFill>
                <a:latin typeface="Times New Roman"/>
                <a:cs typeface="Times New Roman"/>
              </a:rPr>
              <a:t> </a:t>
            </a:r>
            <a:r>
              <a:rPr sz="1750" dirty="0">
                <a:solidFill>
                  <a:srgbClr val="00AF50"/>
                </a:solidFill>
                <a:latin typeface="Times New Roman"/>
                <a:cs typeface="Times New Roman"/>
              </a:rPr>
              <a:t>+</a:t>
            </a:r>
            <a:r>
              <a:rPr sz="1750" spc="-16" dirty="0">
                <a:solidFill>
                  <a:srgbClr val="00AF50"/>
                </a:solidFill>
                <a:latin typeface="Times New Roman"/>
                <a:cs typeface="Times New Roman"/>
              </a:rPr>
              <a:t> </a:t>
            </a:r>
            <a:r>
              <a:rPr sz="1750" dirty="0">
                <a:solidFill>
                  <a:srgbClr val="00AF50"/>
                </a:solidFill>
                <a:latin typeface="Times New Roman"/>
                <a:cs typeface="Times New Roman"/>
              </a:rPr>
              <a:t>a</a:t>
            </a:r>
            <a:r>
              <a:rPr sz="1750" spc="-16" dirty="0">
                <a:solidFill>
                  <a:srgbClr val="00AF50"/>
                </a:solidFill>
                <a:latin typeface="Times New Roman"/>
                <a:cs typeface="Times New Roman"/>
              </a:rPr>
              <a:t>g</a:t>
            </a:r>
            <a:r>
              <a:rPr sz="1750" dirty="0">
                <a:solidFill>
                  <a:srgbClr val="00AF50"/>
                </a:solidFill>
                <a:latin typeface="Times New Roman"/>
                <a:cs typeface="Times New Roman"/>
              </a:rPr>
              <a:t>e</a:t>
            </a:r>
            <a:r>
              <a:rPr sz="1750" spc="8" dirty="0">
                <a:solidFill>
                  <a:srgbClr val="00AF50"/>
                </a:solidFill>
                <a:latin typeface="Times New Roman"/>
                <a:cs typeface="Times New Roman"/>
              </a:rPr>
              <a:t>)</a:t>
            </a:r>
            <a:r>
              <a:rPr sz="1750" dirty="0">
                <a:solidFill>
                  <a:srgbClr val="00AF50"/>
                </a:solidFill>
                <a:latin typeface="Times New Roman"/>
                <a:cs typeface="Times New Roman"/>
              </a:rPr>
              <a:t>;</a:t>
            </a:r>
            <a:endParaRPr sz="1750">
              <a:solidFill>
                <a:prstClr val="black"/>
              </a:solidFill>
              <a:latin typeface="Times New Roman"/>
              <a:cs typeface="Times New Roman"/>
            </a:endParaRPr>
          </a:p>
          <a:p>
            <a:pPr marL="228288" indent="-218185" defTabSz="727285">
              <a:spcBef>
                <a:spcPts val="215"/>
              </a:spcBef>
              <a:buClr>
                <a:srgbClr val="0AD0D9"/>
              </a:buClr>
              <a:buSzPct val="95454"/>
              <a:buFont typeface="Wingdings"/>
              <a:buChar char=""/>
              <a:tabLst>
                <a:tab pos="228288" algn="l"/>
              </a:tabLst>
            </a:pPr>
            <a:r>
              <a:rPr sz="1750" dirty="0">
                <a:solidFill>
                  <a:srgbClr val="00AF50"/>
                </a:solidFill>
                <a:latin typeface="Times New Roman"/>
                <a:cs typeface="Times New Roman"/>
              </a:rPr>
              <a:t>System.out.print(",</a:t>
            </a:r>
            <a:r>
              <a:rPr sz="1750" spc="-80" dirty="0">
                <a:solidFill>
                  <a:srgbClr val="00AF50"/>
                </a:solidFill>
                <a:latin typeface="Times New Roman"/>
                <a:cs typeface="Times New Roman"/>
              </a:rPr>
              <a:t> </a:t>
            </a:r>
            <a:r>
              <a:rPr sz="1750" spc="4" dirty="0">
                <a:solidFill>
                  <a:srgbClr val="00AF50"/>
                </a:solidFill>
                <a:latin typeface="Times New Roman"/>
                <a:cs typeface="Times New Roman"/>
              </a:rPr>
              <a:t>First:</a:t>
            </a:r>
            <a:r>
              <a:rPr sz="1750" spc="-35" dirty="0">
                <a:solidFill>
                  <a:srgbClr val="00AF50"/>
                </a:solidFill>
                <a:latin typeface="Times New Roman"/>
                <a:cs typeface="Times New Roman"/>
              </a:rPr>
              <a:t> </a:t>
            </a:r>
            <a:r>
              <a:rPr sz="1750" dirty="0">
                <a:solidFill>
                  <a:srgbClr val="00AF50"/>
                </a:solidFill>
                <a:latin typeface="Times New Roman"/>
                <a:cs typeface="Times New Roman"/>
              </a:rPr>
              <a:t>"</a:t>
            </a:r>
            <a:r>
              <a:rPr sz="1750" spc="-16" dirty="0">
                <a:solidFill>
                  <a:srgbClr val="00AF50"/>
                </a:solidFill>
                <a:latin typeface="Times New Roman"/>
                <a:cs typeface="Times New Roman"/>
              </a:rPr>
              <a:t> </a:t>
            </a:r>
            <a:r>
              <a:rPr sz="1750" spc="4" dirty="0">
                <a:solidFill>
                  <a:srgbClr val="00AF50"/>
                </a:solidFill>
                <a:latin typeface="Times New Roman"/>
                <a:cs typeface="Times New Roman"/>
              </a:rPr>
              <a:t>+</a:t>
            </a:r>
            <a:r>
              <a:rPr sz="1750" dirty="0">
                <a:solidFill>
                  <a:srgbClr val="00AF50"/>
                </a:solidFill>
                <a:latin typeface="Times New Roman"/>
                <a:cs typeface="Times New Roman"/>
              </a:rPr>
              <a:t> </a:t>
            </a:r>
            <a:r>
              <a:rPr sz="1750" spc="4" dirty="0">
                <a:solidFill>
                  <a:srgbClr val="00AF50"/>
                </a:solidFill>
                <a:latin typeface="Times New Roman"/>
                <a:cs typeface="Times New Roman"/>
              </a:rPr>
              <a:t>first);</a:t>
            </a:r>
            <a:endParaRPr sz="1750">
              <a:solidFill>
                <a:prstClr val="black"/>
              </a:solidFill>
              <a:latin typeface="Times New Roman"/>
              <a:cs typeface="Times New Roman"/>
            </a:endParaRPr>
          </a:p>
          <a:p>
            <a:pPr marL="228288" indent="-218185" defTabSz="727285">
              <a:spcBef>
                <a:spcPts val="207"/>
              </a:spcBef>
              <a:buClr>
                <a:srgbClr val="0AD0D9"/>
              </a:buClr>
              <a:buSzPct val="93181"/>
              <a:buFont typeface="Wingdings"/>
              <a:buChar char=""/>
              <a:tabLst>
                <a:tab pos="228288" algn="l"/>
              </a:tabLst>
            </a:pPr>
            <a:r>
              <a:rPr sz="1750" dirty="0">
                <a:solidFill>
                  <a:srgbClr val="00AF50"/>
                </a:solidFill>
                <a:latin typeface="Times New Roman"/>
                <a:cs typeface="Times New Roman"/>
              </a:rPr>
              <a:t>System.out.println(",</a:t>
            </a:r>
            <a:r>
              <a:rPr sz="1750" spc="-75" dirty="0">
                <a:solidFill>
                  <a:srgbClr val="00AF50"/>
                </a:solidFill>
                <a:latin typeface="Times New Roman"/>
                <a:cs typeface="Times New Roman"/>
              </a:rPr>
              <a:t> </a:t>
            </a:r>
            <a:r>
              <a:rPr sz="1750" spc="4" dirty="0">
                <a:solidFill>
                  <a:srgbClr val="00AF50"/>
                </a:solidFill>
                <a:latin typeface="Times New Roman"/>
                <a:cs typeface="Times New Roman"/>
              </a:rPr>
              <a:t>Last:</a:t>
            </a:r>
            <a:r>
              <a:rPr sz="1750" spc="-32" dirty="0">
                <a:solidFill>
                  <a:srgbClr val="00AF50"/>
                </a:solidFill>
                <a:latin typeface="Times New Roman"/>
                <a:cs typeface="Times New Roman"/>
              </a:rPr>
              <a:t> </a:t>
            </a:r>
            <a:r>
              <a:rPr sz="1750" dirty="0">
                <a:solidFill>
                  <a:srgbClr val="00AF50"/>
                </a:solidFill>
                <a:latin typeface="Times New Roman"/>
                <a:cs typeface="Times New Roman"/>
              </a:rPr>
              <a:t>"</a:t>
            </a:r>
            <a:r>
              <a:rPr sz="1750" spc="-12" dirty="0">
                <a:solidFill>
                  <a:srgbClr val="00AF50"/>
                </a:solidFill>
                <a:latin typeface="Times New Roman"/>
                <a:cs typeface="Times New Roman"/>
              </a:rPr>
              <a:t> </a:t>
            </a:r>
            <a:r>
              <a:rPr sz="1750" dirty="0">
                <a:solidFill>
                  <a:srgbClr val="00AF50"/>
                </a:solidFill>
                <a:latin typeface="Times New Roman"/>
                <a:cs typeface="Times New Roman"/>
              </a:rPr>
              <a:t>+</a:t>
            </a:r>
            <a:r>
              <a:rPr sz="1750" spc="-4" dirty="0">
                <a:solidFill>
                  <a:srgbClr val="00AF50"/>
                </a:solidFill>
                <a:latin typeface="Times New Roman"/>
                <a:cs typeface="Times New Roman"/>
              </a:rPr>
              <a:t> </a:t>
            </a:r>
            <a:r>
              <a:rPr sz="1750" spc="4" dirty="0">
                <a:solidFill>
                  <a:srgbClr val="00AF50"/>
                </a:solidFill>
                <a:latin typeface="Times New Roman"/>
                <a:cs typeface="Times New Roman"/>
              </a:rPr>
              <a:t>last);</a:t>
            </a:r>
            <a:r>
              <a:rPr sz="1750" spc="-48" dirty="0">
                <a:solidFill>
                  <a:srgbClr val="00AF50"/>
                </a:solidFill>
                <a:latin typeface="Times New Roman"/>
                <a:cs typeface="Times New Roman"/>
              </a:rPr>
              <a:t> </a:t>
            </a:r>
            <a:r>
              <a:rPr sz="1750" dirty="0">
                <a:solidFill>
                  <a:srgbClr val="00AF50"/>
                </a:solidFill>
                <a:latin typeface="Times New Roman"/>
                <a:cs typeface="Times New Roman"/>
              </a:rPr>
              <a:t>}</a:t>
            </a:r>
            <a:endParaRPr sz="1750">
              <a:solidFill>
                <a:prstClr val="black"/>
              </a:solidFill>
              <a:latin typeface="Times New Roman"/>
              <a:cs typeface="Times New Roman"/>
            </a:endParaRPr>
          </a:p>
        </p:txBody>
      </p:sp>
    </p:spTree>
    <p:extLst>
      <p:ext uri="{BB962C8B-B14F-4D97-AF65-F5344CB8AC3E}">
        <p14:creationId xmlns:p14="http://schemas.microsoft.com/office/powerpoint/2010/main" val="3784171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59706" y="701779"/>
            <a:ext cx="7272589" cy="5454443"/>
          </a:xfrm>
          <a:prstGeom prst="rect">
            <a:avLst/>
          </a:prstGeom>
        </p:spPr>
      </p:pic>
      <p:pic>
        <p:nvPicPr>
          <p:cNvPr id="3" name="object 3"/>
          <p:cNvPicPr/>
          <p:nvPr/>
        </p:nvPicPr>
        <p:blipFill>
          <a:blip r:embed="rId3" cstate="print"/>
          <a:stretch>
            <a:fillRect/>
          </a:stretch>
        </p:blipFill>
        <p:spPr>
          <a:xfrm>
            <a:off x="2459185" y="701779"/>
            <a:ext cx="7273716" cy="817750"/>
          </a:xfrm>
          <a:prstGeom prst="rect">
            <a:avLst/>
          </a:prstGeom>
        </p:spPr>
      </p:pic>
      <p:sp>
        <p:nvSpPr>
          <p:cNvPr id="4" name="object 4"/>
          <p:cNvSpPr txBox="1"/>
          <p:nvPr/>
        </p:nvSpPr>
        <p:spPr>
          <a:xfrm>
            <a:off x="2886203" y="1147326"/>
            <a:ext cx="6420080" cy="3174697"/>
          </a:xfrm>
          <a:prstGeom prst="rect">
            <a:avLst/>
          </a:prstGeom>
        </p:spPr>
        <p:txBody>
          <a:bodyPr vert="horz" wrap="square" lIns="0" tIns="68181" rIns="0" bIns="0" rtlCol="0">
            <a:spAutoFit/>
          </a:bodyPr>
          <a:lstStyle/>
          <a:p>
            <a:pPr marL="228288" indent="-218185" defTabSz="727285">
              <a:spcBef>
                <a:spcPts val="537"/>
              </a:spcBef>
              <a:buClr>
                <a:srgbClr val="0AD0D9"/>
              </a:buClr>
              <a:buSzPct val="93750"/>
              <a:buFont typeface="Segoe UI Symbol"/>
              <a:buChar char="⚫"/>
              <a:tabLst>
                <a:tab pos="228288" algn="l"/>
              </a:tabLst>
            </a:pPr>
            <a:r>
              <a:rPr sz="1909" b="1" spc="-4" dirty="0">
                <a:solidFill>
                  <a:srgbClr val="FF0000"/>
                </a:solidFill>
                <a:latin typeface="Times New Roman"/>
                <a:cs typeface="Times New Roman"/>
              </a:rPr>
              <a:t>Clean</a:t>
            </a:r>
            <a:r>
              <a:rPr sz="1909" b="1" spc="-20" dirty="0">
                <a:solidFill>
                  <a:srgbClr val="FF0000"/>
                </a:solidFill>
                <a:latin typeface="Times New Roman"/>
                <a:cs typeface="Times New Roman"/>
              </a:rPr>
              <a:t> </a:t>
            </a:r>
            <a:r>
              <a:rPr sz="1909" b="1" dirty="0">
                <a:solidFill>
                  <a:srgbClr val="FF0000"/>
                </a:solidFill>
                <a:latin typeface="Times New Roman"/>
                <a:cs typeface="Times New Roman"/>
              </a:rPr>
              <a:t>up</a:t>
            </a:r>
            <a:r>
              <a:rPr sz="1909" b="1" spc="-20" dirty="0">
                <a:solidFill>
                  <a:srgbClr val="FF0000"/>
                </a:solidFill>
                <a:latin typeface="Times New Roman"/>
                <a:cs typeface="Times New Roman"/>
              </a:rPr>
              <a:t> </a:t>
            </a:r>
            <a:r>
              <a:rPr sz="1909" b="1" spc="-4" dirty="0">
                <a:solidFill>
                  <a:srgbClr val="FF0000"/>
                </a:solidFill>
                <a:latin typeface="Times New Roman"/>
                <a:cs typeface="Times New Roman"/>
              </a:rPr>
              <a:t>the</a:t>
            </a:r>
            <a:r>
              <a:rPr sz="1909" b="1" spc="4" dirty="0">
                <a:solidFill>
                  <a:srgbClr val="FF0000"/>
                </a:solidFill>
                <a:latin typeface="Times New Roman"/>
                <a:cs typeface="Times New Roman"/>
              </a:rPr>
              <a:t> </a:t>
            </a:r>
            <a:r>
              <a:rPr sz="1909" b="1" spc="-8" dirty="0">
                <a:solidFill>
                  <a:srgbClr val="FF0000"/>
                </a:solidFill>
                <a:latin typeface="Times New Roman"/>
                <a:cs typeface="Times New Roman"/>
              </a:rPr>
              <a:t>environment</a:t>
            </a:r>
            <a:r>
              <a:rPr sz="1909" b="1" spc="-8" dirty="0">
                <a:solidFill>
                  <a:prstClr val="black"/>
                </a:solidFill>
                <a:latin typeface="Times New Roman"/>
                <a:cs typeface="Times New Roman"/>
              </a:rPr>
              <a:t>:</a:t>
            </a:r>
            <a:endParaRPr sz="1909">
              <a:solidFill>
                <a:prstClr val="black"/>
              </a:solidFill>
              <a:latin typeface="Times New Roman"/>
              <a:cs typeface="Times New Roman"/>
            </a:endParaRPr>
          </a:p>
          <a:p>
            <a:pPr marL="228288" marR="4041" indent="-218185" defTabSz="727285">
              <a:spcBef>
                <a:spcPts val="462"/>
              </a:spcBef>
              <a:buClr>
                <a:srgbClr val="0AD0D9"/>
              </a:buClr>
              <a:buSzPct val="93750"/>
              <a:buFont typeface="Segoe UI Symbol"/>
              <a:buChar char="⚫"/>
              <a:tabLst>
                <a:tab pos="228288" algn="l"/>
                <a:tab pos="780823" algn="l"/>
                <a:tab pos="1588413" algn="l"/>
                <a:tab pos="2662674" algn="l"/>
                <a:tab pos="3319756" algn="l"/>
                <a:tab pos="3722794" algn="l"/>
                <a:tab pos="4714227" algn="l"/>
                <a:tab pos="5788992" algn="l"/>
              </a:tabLst>
            </a:pPr>
            <a:r>
              <a:rPr sz="1909" spc="-199" dirty="0">
                <a:solidFill>
                  <a:prstClr val="black"/>
                </a:solidFill>
                <a:latin typeface="Times New Roman"/>
                <a:cs typeface="Times New Roman"/>
              </a:rPr>
              <a:t>Y</a:t>
            </a:r>
            <a:r>
              <a:rPr sz="1909" dirty="0">
                <a:solidFill>
                  <a:prstClr val="black"/>
                </a:solidFill>
                <a:latin typeface="Times New Roman"/>
                <a:cs typeface="Times New Roman"/>
              </a:rPr>
              <a:t>ou	should	</a:t>
            </a:r>
            <a:r>
              <a:rPr sz="1909" spc="-8" dirty="0">
                <a:solidFill>
                  <a:prstClr val="black"/>
                </a:solidFill>
                <a:latin typeface="Times New Roman"/>
                <a:cs typeface="Times New Roman"/>
              </a:rPr>
              <a:t>e</a:t>
            </a:r>
            <a:r>
              <a:rPr sz="1909" spc="16" dirty="0">
                <a:solidFill>
                  <a:prstClr val="black"/>
                </a:solidFill>
                <a:latin typeface="Times New Roman"/>
                <a:cs typeface="Times New Roman"/>
              </a:rPr>
              <a:t>x</a:t>
            </a:r>
            <a:r>
              <a:rPr sz="1909" dirty="0">
                <a:solidFill>
                  <a:prstClr val="black"/>
                </a:solidFill>
                <a:latin typeface="Times New Roman"/>
                <a:cs typeface="Times New Roman"/>
              </a:rPr>
              <a:t>pl</a:t>
            </a:r>
            <a:r>
              <a:rPr sz="1909" spc="4" dirty="0">
                <a:solidFill>
                  <a:prstClr val="black"/>
                </a:solidFill>
                <a:latin typeface="Times New Roman"/>
                <a:cs typeface="Times New Roman"/>
              </a:rPr>
              <a:t>i</a:t>
            </a:r>
            <a:r>
              <a:rPr sz="1909" spc="-8" dirty="0">
                <a:solidFill>
                  <a:prstClr val="black"/>
                </a:solidFill>
                <a:latin typeface="Times New Roman"/>
                <a:cs typeface="Times New Roman"/>
              </a:rPr>
              <a:t>c</a:t>
            </a:r>
            <a:r>
              <a:rPr sz="1909" spc="-16" dirty="0">
                <a:solidFill>
                  <a:prstClr val="black"/>
                </a:solidFill>
                <a:latin typeface="Times New Roman"/>
                <a:cs typeface="Times New Roman"/>
              </a:rPr>
              <a:t>i</a:t>
            </a:r>
            <a:r>
              <a:rPr sz="1909" dirty="0">
                <a:solidFill>
                  <a:prstClr val="black"/>
                </a:solidFill>
                <a:latin typeface="Times New Roman"/>
                <a:cs typeface="Times New Roman"/>
              </a:rPr>
              <a:t>t</a:t>
            </a:r>
            <a:r>
              <a:rPr sz="1909" spc="24" dirty="0">
                <a:solidFill>
                  <a:prstClr val="black"/>
                </a:solidFill>
                <a:latin typeface="Times New Roman"/>
                <a:cs typeface="Times New Roman"/>
              </a:rPr>
              <a:t>l</a:t>
            </a:r>
            <a:r>
              <a:rPr sz="1909" dirty="0">
                <a:solidFill>
                  <a:prstClr val="black"/>
                </a:solidFill>
                <a:latin typeface="Times New Roman"/>
                <a:cs typeface="Times New Roman"/>
              </a:rPr>
              <a:t>y	</a:t>
            </a:r>
            <a:r>
              <a:rPr sz="1909" spc="-8" dirty="0">
                <a:solidFill>
                  <a:prstClr val="black"/>
                </a:solidFill>
                <a:latin typeface="Times New Roman"/>
                <a:cs typeface="Times New Roman"/>
              </a:rPr>
              <a:t>c</a:t>
            </a:r>
            <a:r>
              <a:rPr sz="1909" dirty="0">
                <a:solidFill>
                  <a:prstClr val="black"/>
                </a:solidFill>
                <a:latin typeface="Times New Roman"/>
                <a:cs typeface="Times New Roman"/>
              </a:rPr>
              <a:t>lose	</a:t>
            </a:r>
            <a:r>
              <a:rPr sz="1909" spc="-8" dirty="0">
                <a:solidFill>
                  <a:prstClr val="black"/>
                </a:solidFill>
                <a:latin typeface="Times New Roman"/>
                <a:cs typeface="Times New Roman"/>
              </a:rPr>
              <a:t>a</a:t>
            </a:r>
            <a:r>
              <a:rPr sz="1909" dirty="0">
                <a:solidFill>
                  <a:prstClr val="black"/>
                </a:solidFill>
                <a:latin typeface="Times New Roman"/>
                <a:cs typeface="Times New Roman"/>
              </a:rPr>
              <a:t>ll	d</a:t>
            </a:r>
            <a:r>
              <a:rPr sz="1909" spc="-8" dirty="0">
                <a:solidFill>
                  <a:prstClr val="black"/>
                </a:solidFill>
                <a:latin typeface="Times New Roman"/>
                <a:cs typeface="Times New Roman"/>
              </a:rPr>
              <a:t>a</a:t>
            </a:r>
            <a:r>
              <a:rPr sz="1909" dirty="0">
                <a:solidFill>
                  <a:prstClr val="black"/>
                </a:solidFill>
                <a:latin typeface="Times New Roman"/>
                <a:cs typeface="Times New Roman"/>
              </a:rPr>
              <a:t>tab</a:t>
            </a:r>
            <a:r>
              <a:rPr sz="1909" spc="-12" dirty="0">
                <a:solidFill>
                  <a:prstClr val="black"/>
                </a:solidFill>
                <a:latin typeface="Times New Roman"/>
                <a:cs typeface="Times New Roman"/>
              </a:rPr>
              <a:t>a</a:t>
            </a:r>
            <a:r>
              <a:rPr sz="1909" spc="-4" dirty="0">
                <a:solidFill>
                  <a:prstClr val="black"/>
                </a:solidFill>
                <a:latin typeface="Times New Roman"/>
                <a:cs typeface="Times New Roman"/>
              </a:rPr>
              <a:t>se</a:t>
            </a:r>
            <a:r>
              <a:rPr sz="1909" dirty="0">
                <a:solidFill>
                  <a:prstClr val="black"/>
                </a:solidFill>
                <a:latin typeface="Times New Roman"/>
                <a:cs typeface="Times New Roman"/>
              </a:rPr>
              <a:t>	r</a:t>
            </a:r>
            <a:r>
              <a:rPr sz="1909" spc="-16" dirty="0">
                <a:solidFill>
                  <a:prstClr val="black"/>
                </a:solidFill>
                <a:latin typeface="Times New Roman"/>
                <a:cs typeface="Times New Roman"/>
              </a:rPr>
              <a:t>e</a:t>
            </a:r>
            <a:r>
              <a:rPr sz="1909" spc="-4" dirty="0">
                <a:solidFill>
                  <a:prstClr val="black"/>
                </a:solidFill>
                <a:latin typeface="Times New Roman"/>
                <a:cs typeface="Times New Roman"/>
              </a:rPr>
              <a:t>s</a:t>
            </a:r>
            <a:r>
              <a:rPr sz="1909" spc="12" dirty="0">
                <a:solidFill>
                  <a:prstClr val="black"/>
                </a:solidFill>
                <a:latin typeface="Times New Roman"/>
                <a:cs typeface="Times New Roman"/>
              </a:rPr>
              <a:t>o</a:t>
            </a:r>
            <a:r>
              <a:rPr sz="1909" dirty="0">
                <a:solidFill>
                  <a:prstClr val="black"/>
                </a:solidFill>
                <a:latin typeface="Times New Roman"/>
                <a:cs typeface="Times New Roman"/>
              </a:rPr>
              <a:t>u</a:t>
            </a:r>
            <a:r>
              <a:rPr sz="1909" spc="-8" dirty="0">
                <a:solidFill>
                  <a:prstClr val="black"/>
                </a:solidFill>
                <a:latin typeface="Times New Roman"/>
                <a:cs typeface="Times New Roman"/>
              </a:rPr>
              <a:t>rce</a:t>
            </a:r>
            <a:r>
              <a:rPr sz="1909" spc="-4" dirty="0">
                <a:solidFill>
                  <a:prstClr val="black"/>
                </a:solidFill>
                <a:latin typeface="Times New Roman"/>
                <a:cs typeface="Times New Roman"/>
              </a:rPr>
              <a:t>s</a:t>
            </a:r>
            <a:r>
              <a:rPr sz="1909" dirty="0">
                <a:solidFill>
                  <a:prstClr val="black"/>
                </a:solidFill>
                <a:latin typeface="Times New Roman"/>
                <a:cs typeface="Times New Roman"/>
              </a:rPr>
              <a:t>	v</a:t>
            </a:r>
            <a:r>
              <a:rPr sz="1909" spc="8" dirty="0">
                <a:solidFill>
                  <a:prstClr val="black"/>
                </a:solidFill>
                <a:latin typeface="Times New Roman"/>
                <a:cs typeface="Times New Roman"/>
              </a:rPr>
              <a:t>e</a:t>
            </a:r>
            <a:r>
              <a:rPr sz="1909" spc="-4" dirty="0">
                <a:solidFill>
                  <a:prstClr val="black"/>
                </a:solidFill>
                <a:latin typeface="Times New Roman"/>
                <a:cs typeface="Times New Roman"/>
              </a:rPr>
              <a:t>rsus  </a:t>
            </a:r>
            <a:r>
              <a:rPr sz="1909" spc="-12" dirty="0">
                <a:solidFill>
                  <a:prstClr val="black"/>
                </a:solidFill>
                <a:latin typeface="Times New Roman"/>
                <a:cs typeface="Times New Roman"/>
              </a:rPr>
              <a:t>relying</a:t>
            </a:r>
            <a:r>
              <a:rPr sz="1909" spc="40" dirty="0">
                <a:solidFill>
                  <a:prstClr val="black"/>
                </a:solidFill>
                <a:latin typeface="Times New Roman"/>
                <a:cs typeface="Times New Roman"/>
              </a:rPr>
              <a:t> </a:t>
            </a:r>
            <a:r>
              <a:rPr sz="1909" spc="-4" dirty="0">
                <a:solidFill>
                  <a:prstClr val="black"/>
                </a:solidFill>
                <a:latin typeface="Times New Roman"/>
                <a:cs typeface="Times New Roman"/>
              </a:rPr>
              <a:t>on </a:t>
            </a:r>
            <a:r>
              <a:rPr sz="1909" dirty="0">
                <a:solidFill>
                  <a:prstClr val="black"/>
                </a:solidFill>
                <a:latin typeface="Times New Roman"/>
                <a:cs typeface="Times New Roman"/>
              </a:rPr>
              <a:t>the</a:t>
            </a:r>
            <a:r>
              <a:rPr sz="1909" spc="-4" dirty="0">
                <a:solidFill>
                  <a:prstClr val="black"/>
                </a:solidFill>
                <a:latin typeface="Times New Roman"/>
                <a:cs typeface="Times New Roman"/>
              </a:rPr>
              <a:t> JVM's</a:t>
            </a:r>
            <a:r>
              <a:rPr sz="1909" spc="24" dirty="0">
                <a:solidFill>
                  <a:prstClr val="black"/>
                </a:solidFill>
                <a:latin typeface="Times New Roman"/>
                <a:cs typeface="Times New Roman"/>
              </a:rPr>
              <a:t> </a:t>
            </a:r>
            <a:r>
              <a:rPr sz="1909" spc="-12" dirty="0">
                <a:solidFill>
                  <a:prstClr val="black"/>
                </a:solidFill>
                <a:latin typeface="Times New Roman"/>
                <a:cs typeface="Times New Roman"/>
              </a:rPr>
              <a:t>garbage</a:t>
            </a:r>
            <a:r>
              <a:rPr sz="1909" spc="52" dirty="0">
                <a:solidFill>
                  <a:prstClr val="black"/>
                </a:solidFill>
                <a:latin typeface="Times New Roman"/>
                <a:cs typeface="Times New Roman"/>
              </a:rPr>
              <a:t> </a:t>
            </a:r>
            <a:r>
              <a:rPr sz="1909" spc="-4" dirty="0">
                <a:solidFill>
                  <a:prstClr val="black"/>
                </a:solidFill>
                <a:latin typeface="Times New Roman"/>
                <a:cs typeface="Times New Roman"/>
              </a:rPr>
              <a:t>collection</a:t>
            </a:r>
            <a:r>
              <a:rPr sz="1909" spc="-16" dirty="0">
                <a:solidFill>
                  <a:prstClr val="black"/>
                </a:solidFill>
                <a:latin typeface="Times New Roman"/>
                <a:cs typeface="Times New Roman"/>
              </a:rPr>
              <a:t> </a:t>
            </a:r>
            <a:r>
              <a:rPr sz="1909" spc="-8" dirty="0">
                <a:solidFill>
                  <a:prstClr val="black"/>
                </a:solidFill>
                <a:latin typeface="Times New Roman"/>
                <a:cs typeface="Times New Roman"/>
              </a:rPr>
              <a:t>as</a:t>
            </a:r>
            <a:r>
              <a:rPr sz="1909" spc="4" dirty="0">
                <a:solidFill>
                  <a:prstClr val="black"/>
                </a:solidFill>
                <a:latin typeface="Times New Roman"/>
                <a:cs typeface="Times New Roman"/>
              </a:rPr>
              <a:t> </a:t>
            </a:r>
            <a:r>
              <a:rPr sz="1909" spc="-4" dirty="0">
                <a:solidFill>
                  <a:prstClr val="black"/>
                </a:solidFill>
                <a:latin typeface="Times New Roman"/>
                <a:cs typeface="Times New Roman"/>
              </a:rPr>
              <a:t>follows:</a:t>
            </a:r>
            <a:endParaRPr sz="1909">
              <a:solidFill>
                <a:prstClr val="black"/>
              </a:solidFill>
              <a:latin typeface="Times New Roman"/>
              <a:cs typeface="Times New Roman"/>
            </a:endParaRPr>
          </a:p>
          <a:p>
            <a:pPr defTabSz="727285">
              <a:spcBef>
                <a:spcPts val="12"/>
              </a:spcBef>
              <a:buClr>
                <a:srgbClr val="0AD0D9"/>
              </a:buClr>
              <a:buFont typeface="Segoe UI Symbol"/>
              <a:buChar char="⚫"/>
            </a:pPr>
            <a:endParaRPr sz="2784">
              <a:solidFill>
                <a:prstClr val="black"/>
              </a:solidFill>
              <a:latin typeface="Times New Roman"/>
              <a:cs typeface="Times New Roman"/>
            </a:endParaRPr>
          </a:p>
          <a:p>
            <a:pPr marL="228288" indent="-218185" defTabSz="727285">
              <a:buClr>
                <a:srgbClr val="0AD0D9"/>
              </a:buClr>
              <a:buSzPct val="93750"/>
              <a:buFont typeface="Segoe UI Symbol"/>
              <a:buChar char="⚫"/>
              <a:tabLst>
                <a:tab pos="228288" algn="l"/>
              </a:tabLst>
            </a:pPr>
            <a:r>
              <a:rPr sz="1909" dirty="0">
                <a:solidFill>
                  <a:srgbClr val="006FC0"/>
                </a:solidFill>
                <a:latin typeface="Times New Roman"/>
                <a:cs typeface="Times New Roman"/>
              </a:rPr>
              <a:t>//STEP</a:t>
            </a:r>
            <a:r>
              <a:rPr sz="1909" spc="-112" dirty="0">
                <a:solidFill>
                  <a:srgbClr val="006FC0"/>
                </a:solidFill>
                <a:latin typeface="Times New Roman"/>
                <a:cs typeface="Times New Roman"/>
              </a:rPr>
              <a:t> </a:t>
            </a:r>
            <a:r>
              <a:rPr sz="1909" spc="-4" dirty="0">
                <a:solidFill>
                  <a:srgbClr val="006FC0"/>
                </a:solidFill>
                <a:latin typeface="Times New Roman"/>
                <a:cs typeface="Times New Roman"/>
              </a:rPr>
              <a:t>6:</a:t>
            </a:r>
            <a:r>
              <a:rPr sz="1909" spc="-24" dirty="0">
                <a:solidFill>
                  <a:srgbClr val="006FC0"/>
                </a:solidFill>
                <a:latin typeface="Times New Roman"/>
                <a:cs typeface="Times New Roman"/>
              </a:rPr>
              <a:t> </a:t>
            </a:r>
            <a:r>
              <a:rPr sz="1909" spc="-4" dirty="0">
                <a:solidFill>
                  <a:srgbClr val="006FC0"/>
                </a:solidFill>
                <a:latin typeface="Times New Roman"/>
                <a:cs typeface="Times New Roman"/>
              </a:rPr>
              <a:t>Clean-up</a:t>
            </a:r>
            <a:r>
              <a:rPr sz="1909" spc="16" dirty="0">
                <a:solidFill>
                  <a:srgbClr val="006FC0"/>
                </a:solidFill>
                <a:latin typeface="Times New Roman"/>
                <a:cs typeface="Times New Roman"/>
              </a:rPr>
              <a:t> </a:t>
            </a:r>
            <a:r>
              <a:rPr sz="1909" spc="-4" dirty="0">
                <a:solidFill>
                  <a:srgbClr val="006FC0"/>
                </a:solidFill>
                <a:latin typeface="Times New Roman"/>
                <a:cs typeface="Times New Roman"/>
              </a:rPr>
              <a:t>environment</a:t>
            </a:r>
            <a:endParaRPr sz="1909">
              <a:solidFill>
                <a:prstClr val="black"/>
              </a:solidFill>
              <a:latin typeface="Times New Roman"/>
              <a:cs typeface="Times New Roman"/>
            </a:endParaRPr>
          </a:p>
          <a:p>
            <a:pPr defTabSz="727285">
              <a:spcBef>
                <a:spcPts val="4"/>
              </a:spcBef>
            </a:pPr>
            <a:endParaRPr sz="2784">
              <a:solidFill>
                <a:prstClr val="black"/>
              </a:solidFill>
              <a:latin typeface="Times New Roman"/>
              <a:cs typeface="Times New Roman"/>
            </a:endParaRPr>
          </a:p>
          <a:p>
            <a:pPr marL="228288" indent="-218185" defTabSz="727285">
              <a:spcBef>
                <a:spcPts val="4"/>
              </a:spcBef>
              <a:buClr>
                <a:srgbClr val="0AD0D9"/>
              </a:buClr>
              <a:buSzPct val="93750"/>
              <a:buFont typeface="Wingdings"/>
              <a:buChar char=""/>
              <a:tabLst>
                <a:tab pos="228288" algn="l"/>
              </a:tabLst>
            </a:pPr>
            <a:r>
              <a:rPr sz="1909" spc="-4" dirty="0">
                <a:solidFill>
                  <a:srgbClr val="00AF50"/>
                </a:solidFill>
                <a:latin typeface="Times New Roman"/>
                <a:cs typeface="Times New Roman"/>
              </a:rPr>
              <a:t>rs.close();</a:t>
            </a:r>
            <a:endParaRPr sz="1909">
              <a:solidFill>
                <a:prstClr val="black"/>
              </a:solidFill>
              <a:latin typeface="Times New Roman"/>
              <a:cs typeface="Times New Roman"/>
            </a:endParaRPr>
          </a:p>
          <a:p>
            <a:pPr marL="228288" indent="-218185" defTabSz="727285">
              <a:spcBef>
                <a:spcPts val="457"/>
              </a:spcBef>
              <a:buClr>
                <a:srgbClr val="0AD0D9"/>
              </a:buClr>
              <a:buSzPct val="93750"/>
              <a:buFont typeface="Wingdings"/>
              <a:buChar char=""/>
              <a:tabLst>
                <a:tab pos="228288" algn="l"/>
              </a:tabLst>
            </a:pPr>
            <a:r>
              <a:rPr sz="1909" spc="-4" dirty="0">
                <a:solidFill>
                  <a:srgbClr val="00AF50"/>
                </a:solidFill>
                <a:latin typeface="Times New Roman"/>
                <a:cs typeface="Times New Roman"/>
              </a:rPr>
              <a:t>stmt.close();</a:t>
            </a:r>
            <a:endParaRPr sz="1909">
              <a:solidFill>
                <a:prstClr val="black"/>
              </a:solidFill>
              <a:latin typeface="Times New Roman"/>
              <a:cs typeface="Times New Roman"/>
            </a:endParaRPr>
          </a:p>
          <a:p>
            <a:pPr marL="228288" indent="-218185" defTabSz="727285">
              <a:spcBef>
                <a:spcPts val="462"/>
              </a:spcBef>
              <a:buClr>
                <a:srgbClr val="0AD0D9"/>
              </a:buClr>
              <a:buSzPct val="93750"/>
              <a:buFont typeface="Wingdings"/>
              <a:buChar char=""/>
              <a:tabLst>
                <a:tab pos="228288" algn="l"/>
              </a:tabLst>
            </a:pPr>
            <a:r>
              <a:rPr sz="1909" spc="-4" dirty="0">
                <a:solidFill>
                  <a:srgbClr val="00AF50"/>
                </a:solidFill>
                <a:latin typeface="Times New Roman"/>
                <a:cs typeface="Times New Roman"/>
              </a:rPr>
              <a:t>conn.close();</a:t>
            </a:r>
            <a:endParaRPr sz="1909">
              <a:solidFill>
                <a:prstClr val="black"/>
              </a:solidFill>
              <a:latin typeface="Times New Roman"/>
              <a:cs typeface="Times New Roman"/>
            </a:endParaRPr>
          </a:p>
        </p:txBody>
      </p:sp>
    </p:spTree>
    <p:extLst>
      <p:ext uri="{BB962C8B-B14F-4D97-AF65-F5344CB8AC3E}">
        <p14:creationId xmlns:p14="http://schemas.microsoft.com/office/powerpoint/2010/main" val="26753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C703A1-D802-43AF-B990-8DA54DB93A1E}"/>
              </a:ext>
            </a:extLst>
          </p:cNvPr>
          <p:cNvSpPr txBox="1"/>
          <p:nvPr/>
        </p:nvSpPr>
        <p:spPr>
          <a:xfrm>
            <a:off x="1370352" y="1064652"/>
            <a:ext cx="9696786" cy="5086905"/>
          </a:xfrm>
          <a:prstGeom prst="rect">
            <a:avLst/>
          </a:prstGeom>
          <a:noFill/>
        </p:spPr>
        <p:txBody>
          <a:bodyPr wrap="square">
            <a:spAutoFit/>
          </a:bodyPr>
          <a:lstStyle/>
          <a:p>
            <a:pPr defTabSz="829178"/>
            <a:r>
              <a:rPr lang="en-IN" sz="1909" dirty="0">
                <a:solidFill>
                  <a:prstClr val="black"/>
                </a:solidFill>
                <a:latin typeface="Arial"/>
              </a:rPr>
              <a:t>import </a:t>
            </a:r>
            <a:r>
              <a:rPr lang="en-IN" sz="1909" dirty="0" err="1">
                <a:solidFill>
                  <a:prstClr val="black"/>
                </a:solidFill>
                <a:latin typeface="Arial"/>
              </a:rPr>
              <a:t>java.sql</a:t>
            </a:r>
            <a:r>
              <a:rPr lang="en-IN" sz="1909" dirty="0">
                <a:solidFill>
                  <a:prstClr val="black"/>
                </a:solidFill>
                <a:latin typeface="Arial"/>
              </a:rPr>
              <a:t>.*;  </a:t>
            </a:r>
          </a:p>
          <a:p>
            <a:pPr defTabSz="829178"/>
            <a:r>
              <a:rPr lang="en-IN" sz="1909" dirty="0">
                <a:solidFill>
                  <a:prstClr val="black"/>
                </a:solidFill>
                <a:latin typeface="Arial"/>
              </a:rPr>
              <a:t>class </a:t>
            </a:r>
            <a:r>
              <a:rPr lang="en-IN" sz="1909" dirty="0" err="1">
                <a:solidFill>
                  <a:prstClr val="black"/>
                </a:solidFill>
                <a:latin typeface="Arial"/>
              </a:rPr>
              <a:t>MysqlCon</a:t>
            </a:r>
            <a:r>
              <a:rPr lang="en-IN" sz="1909" dirty="0">
                <a:solidFill>
                  <a:prstClr val="black"/>
                </a:solidFill>
                <a:latin typeface="Arial"/>
              </a:rPr>
              <a:t>{  </a:t>
            </a:r>
            <a:endParaRPr lang="en-IN" sz="1909" i="1" dirty="0">
              <a:solidFill>
                <a:prstClr val="black"/>
              </a:solidFill>
              <a:latin typeface="Arial"/>
            </a:endParaRPr>
          </a:p>
          <a:p>
            <a:pPr defTabSz="829178"/>
            <a:r>
              <a:rPr lang="en-IN" sz="1909" i="1" dirty="0">
                <a:solidFill>
                  <a:prstClr val="black"/>
                </a:solidFill>
                <a:latin typeface="Arial"/>
              </a:rPr>
              <a:t>public static void main(String </a:t>
            </a:r>
            <a:r>
              <a:rPr lang="en-IN" sz="1909" i="1" dirty="0" err="1">
                <a:solidFill>
                  <a:prstClr val="black"/>
                </a:solidFill>
                <a:latin typeface="Arial"/>
              </a:rPr>
              <a:t>args</a:t>
            </a:r>
            <a:r>
              <a:rPr lang="en-IN" sz="1909" i="1" dirty="0">
                <a:solidFill>
                  <a:prstClr val="black"/>
                </a:solidFill>
                <a:latin typeface="Arial"/>
              </a:rPr>
              <a:t>[]){  </a:t>
            </a:r>
          </a:p>
          <a:p>
            <a:pPr defTabSz="829178"/>
            <a:r>
              <a:rPr lang="en-IN" sz="1909" i="1" dirty="0">
                <a:solidFill>
                  <a:prstClr val="black"/>
                </a:solidFill>
                <a:latin typeface="Arial"/>
              </a:rPr>
              <a:t>try{  </a:t>
            </a:r>
          </a:p>
          <a:p>
            <a:pPr defTabSz="829178"/>
            <a:endParaRPr lang="en-IN" sz="1909" i="1" dirty="0">
              <a:solidFill>
                <a:prstClr val="black"/>
              </a:solidFill>
              <a:latin typeface="Arial"/>
            </a:endParaRPr>
          </a:p>
          <a:p>
            <a:pPr defTabSz="829178"/>
            <a:r>
              <a:rPr lang="en-IN" sz="1909" i="1" dirty="0">
                <a:solidFill>
                  <a:prstClr val="black"/>
                </a:solidFill>
                <a:latin typeface="Arial"/>
              </a:rPr>
              <a:t>Connection con=</a:t>
            </a:r>
            <a:r>
              <a:rPr lang="en-IN" sz="1909" i="1" dirty="0" err="1">
                <a:solidFill>
                  <a:prstClr val="black"/>
                </a:solidFill>
                <a:latin typeface="Arial"/>
              </a:rPr>
              <a:t>DriverManager.getConnection</a:t>
            </a:r>
            <a:r>
              <a:rPr lang="en-IN" sz="1909" i="1" dirty="0">
                <a:solidFill>
                  <a:prstClr val="black"/>
                </a:solidFill>
                <a:latin typeface="Arial"/>
              </a:rPr>
              <a:t>("</a:t>
            </a:r>
            <a:r>
              <a:rPr lang="en-IN" sz="1909" i="1" dirty="0" err="1">
                <a:solidFill>
                  <a:prstClr val="black"/>
                </a:solidFill>
                <a:latin typeface="Arial"/>
              </a:rPr>
              <a:t>jdbc:mysql</a:t>
            </a:r>
            <a:r>
              <a:rPr lang="en-IN" sz="1909" i="1" dirty="0">
                <a:solidFill>
                  <a:prstClr val="black"/>
                </a:solidFill>
                <a:latin typeface="Arial"/>
              </a:rPr>
              <a:t>://localhost:3306/sonoo","root","newpass4themysql");  </a:t>
            </a:r>
          </a:p>
          <a:p>
            <a:pPr defTabSz="829178"/>
            <a:endParaRPr lang="en-IN" sz="1909" i="1" dirty="0">
              <a:solidFill>
                <a:prstClr val="black"/>
              </a:solidFill>
              <a:latin typeface="Arial"/>
            </a:endParaRPr>
          </a:p>
          <a:p>
            <a:pPr defTabSz="829178"/>
            <a:r>
              <a:rPr lang="en-IN" sz="1909" i="1" dirty="0">
                <a:solidFill>
                  <a:prstClr val="black"/>
                </a:solidFill>
                <a:latin typeface="Arial"/>
              </a:rPr>
              <a:t>Statement </a:t>
            </a:r>
            <a:r>
              <a:rPr lang="en-IN" sz="1909" i="1" dirty="0" err="1">
                <a:solidFill>
                  <a:prstClr val="black"/>
                </a:solidFill>
                <a:latin typeface="Arial"/>
              </a:rPr>
              <a:t>stmt</a:t>
            </a:r>
            <a:r>
              <a:rPr lang="en-IN" sz="1909" i="1" dirty="0">
                <a:solidFill>
                  <a:prstClr val="black"/>
                </a:solidFill>
                <a:latin typeface="Arial"/>
              </a:rPr>
              <a:t>=</a:t>
            </a:r>
            <a:r>
              <a:rPr lang="en-IN" sz="1909" i="1" dirty="0" err="1">
                <a:solidFill>
                  <a:prstClr val="black"/>
                </a:solidFill>
                <a:latin typeface="Arial"/>
              </a:rPr>
              <a:t>con.createStatement</a:t>
            </a:r>
            <a:r>
              <a:rPr lang="en-IN" sz="1909" i="1" dirty="0">
                <a:solidFill>
                  <a:prstClr val="black"/>
                </a:solidFill>
                <a:latin typeface="Arial"/>
              </a:rPr>
              <a:t>();  </a:t>
            </a:r>
          </a:p>
          <a:p>
            <a:pPr defTabSz="829178"/>
            <a:r>
              <a:rPr lang="en-IN" sz="1909" i="1" dirty="0" err="1">
                <a:solidFill>
                  <a:prstClr val="black"/>
                </a:solidFill>
                <a:latin typeface="Arial"/>
              </a:rPr>
              <a:t>ResultSet</a:t>
            </a:r>
            <a:r>
              <a:rPr lang="en-IN" sz="1909" i="1" dirty="0">
                <a:solidFill>
                  <a:prstClr val="black"/>
                </a:solidFill>
                <a:latin typeface="Arial"/>
              </a:rPr>
              <a:t> </a:t>
            </a:r>
            <a:r>
              <a:rPr lang="en-IN" sz="1909" i="1" dirty="0" err="1">
                <a:solidFill>
                  <a:prstClr val="black"/>
                </a:solidFill>
                <a:latin typeface="Arial"/>
              </a:rPr>
              <a:t>rs</a:t>
            </a:r>
            <a:r>
              <a:rPr lang="en-IN" sz="1909" i="1" dirty="0">
                <a:solidFill>
                  <a:prstClr val="black"/>
                </a:solidFill>
                <a:latin typeface="Arial"/>
              </a:rPr>
              <a:t>=</a:t>
            </a:r>
            <a:r>
              <a:rPr lang="en-IN" sz="1909" i="1" dirty="0" err="1">
                <a:solidFill>
                  <a:prstClr val="black"/>
                </a:solidFill>
                <a:latin typeface="Arial"/>
              </a:rPr>
              <a:t>stmt.executeQuery</a:t>
            </a:r>
            <a:r>
              <a:rPr lang="en-IN" sz="1909" i="1" dirty="0">
                <a:solidFill>
                  <a:prstClr val="black"/>
                </a:solidFill>
                <a:latin typeface="Arial"/>
              </a:rPr>
              <a:t>("select * </a:t>
            </a:r>
            <a:r>
              <a:rPr lang="en-IN" sz="1909" dirty="0">
                <a:solidFill>
                  <a:prstClr val="black"/>
                </a:solidFill>
                <a:latin typeface="Arial"/>
              </a:rPr>
              <a:t>from emp");  </a:t>
            </a:r>
          </a:p>
          <a:p>
            <a:pPr defTabSz="829178"/>
            <a:r>
              <a:rPr lang="en-IN" sz="1909" dirty="0">
                <a:solidFill>
                  <a:prstClr val="black"/>
                </a:solidFill>
                <a:latin typeface="Arial"/>
              </a:rPr>
              <a:t>while(</a:t>
            </a:r>
            <a:r>
              <a:rPr lang="en-IN" sz="1909" dirty="0" err="1">
                <a:solidFill>
                  <a:prstClr val="black"/>
                </a:solidFill>
                <a:latin typeface="Arial"/>
              </a:rPr>
              <a:t>rs.next</a:t>
            </a:r>
            <a:r>
              <a:rPr lang="en-IN" sz="1909" dirty="0">
                <a:solidFill>
                  <a:prstClr val="black"/>
                </a:solidFill>
                <a:latin typeface="Arial"/>
              </a:rPr>
              <a:t>())  </a:t>
            </a:r>
          </a:p>
          <a:p>
            <a:pPr defTabSz="829178"/>
            <a:r>
              <a:rPr lang="en-IN" sz="1909" dirty="0" err="1">
                <a:solidFill>
                  <a:prstClr val="black"/>
                </a:solidFill>
                <a:latin typeface="Arial"/>
              </a:rPr>
              <a:t>System.out.println</a:t>
            </a:r>
            <a:r>
              <a:rPr lang="en-IN" sz="1909" dirty="0">
                <a:solidFill>
                  <a:prstClr val="black"/>
                </a:solidFill>
                <a:latin typeface="Arial"/>
              </a:rPr>
              <a:t>(</a:t>
            </a:r>
            <a:r>
              <a:rPr lang="en-IN" sz="1909" dirty="0" err="1">
                <a:solidFill>
                  <a:prstClr val="black"/>
                </a:solidFill>
                <a:latin typeface="Arial"/>
              </a:rPr>
              <a:t>rs.getInt</a:t>
            </a:r>
            <a:r>
              <a:rPr lang="en-IN" sz="1909" dirty="0">
                <a:solidFill>
                  <a:prstClr val="black"/>
                </a:solidFill>
                <a:latin typeface="Arial"/>
              </a:rPr>
              <a:t>(1)+"  "+</a:t>
            </a:r>
            <a:r>
              <a:rPr lang="en-IN" sz="1909" dirty="0" err="1">
                <a:solidFill>
                  <a:prstClr val="black"/>
                </a:solidFill>
                <a:latin typeface="Arial"/>
              </a:rPr>
              <a:t>rs.getString</a:t>
            </a:r>
            <a:r>
              <a:rPr lang="en-IN" sz="1909" dirty="0">
                <a:solidFill>
                  <a:prstClr val="black"/>
                </a:solidFill>
                <a:latin typeface="Arial"/>
              </a:rPr>
              <a:t>(2)+"  "+</a:t>
            </a:r>
            <a:r>
              <a:rPr lang="en-IN" sz="1909" dirty="0" err="1">
                <a:solidFill>
                  <a:prstClr val="black"/>
                </a:solidFill>
                <a:latin typeface="Arial"/>
              </a:rPr>
              <a:t>rs.getString</a:t>
            </a:r>
            <a:r>
              <a:rPr lang="en-IN" sz="1909" dirty="0">
                <a:solidFill>
                  <a:prstClr val="black"/>
                </a:solidFill>
                <a:latin typeface="Arial"/>
              </a:rPr>
              <a:t>(3));  </a:t>
            </a:r>
          </a:p>
          <a:p>
            <a:pPr defTabSz="829178"/>
            <a:r>
              <a:rPr lang="en-IN" sz="1909" dirty="0" err="1">
                <a:solidFill>
                  <a:prstClr val="black"/>
                </a:solidFill>
                <a:latin typeface="Arial"/>
              </a:rPr>
              <a:t>con.close</a:t>
            </a:r>
            <a:r>
              <a:rPr lang="en-IN" sz="1909" dirty="0">
                <a:solidFill>
                  <a:prstClr val="black"/>
                </a:solidFill>
                <a:latin typeface="Arial"/>
              </a:rPr>
              <a:t>();  </a:t>
            </a:r>
          </a:p>
          <a:p>
            <a:pPr defTabSz="829178"/>
            <a:r>
              <a:rPr lang="en-IN" sz="1909" dirty="0">
                <a:solidFill>
                  <a:prstClr val="black"/>
                </a:solidFill>
                <a:latin typeface="Arial"/>
              </a:rPr>
              <a:t>}catch(Exception e){ </a:t>
            </a:r>
            <a:r>
              <a:rPr lang="en-IN" sz="1909" dirty="0" err="1">
                <a:solidFill>
                  <a:prstClr val="black"/>
                </a:solidFill>
                <a:latin typeface="Arial"/>
              </a:rPr>
              <a:t>System.out.println</a:t>
            </a:r>
            <a:r>
              <a:rPr lang="en-IN" sz="1909" dirty="0">
                <a:solidFill>
                  <a:prstClr val="black"/>
                </a:solidFill>
                <a:latin typeface="Arial"/>
              </a:rPr>
              <a:t>(e);}  </a:t>
            </a:r>
          </a:p>
          <a:p>
            <a:pPr defTabSz="829178"/>
            <a:r>
              <a:rPr lang="en-IN" sz="1909" dirty="0">
                <a:solidFill>
                  <a:prstClr val="black"/>
                </a:solidFill>
                <a:latin typeface="Arial"/>
              </a:rPr>
              <a:t>}  </a:t>
            </a:r>
          </a:p>
          <a:p>
            <a:pPr defTabSz="829178"/>
            <a:r>
              <a:rPr lang="en-IN" sz="1909" dirty="0">
                <a:solidFill>
                  <a:prstClr val="black"/>
                </a:solidFill>
                <a:latin typeface="Arial"/>
              </a:rPr>
              <a:t>} </a:t>
            </a:r>
          </a:p>
        </p:txBody>
      </p:sp>
      <p:sp>
        <p:nvSpPr>
          <p:cNvPr id="4" name="TextBox 3">
            <a:extLst>
              <a:ext uri="{FF2B5EF4-FFF2-40B4-BE49-F238E27FC236}">
                <a16:creationId xmlns:a16="http://schemas.microsoft.com/office/drawing/2014/main" id="{B7C02588-C911-490B-A55D-D3303913802B}"/>
              </a:ext>
            </a:extLst>
          </p:cNvPr>
          <p:cNvSpPr txBox="1"/>
          <p:nvPr/>
        </p:nvSpPr>
        <p:spPr>
          <a:xfrm>
            <a:off x="7483009" y="997920"/>
            <a:ext cx="2761743" cy="386131"/>
          </a:xfrm>
          <a:prstGeom prst="rect">
            <a:avLst/>
          </a:prstGeom>
          <a:noFill/>
        </p:spPr>
        <p:txBody>
          <a:bodyPr wrap="square" rtlCol="0">
            <a:spAutoFit/>
          </a:bodyPr>
          <a:lstStyle/>
          <a:p>
            <a:pPr defTabSz="829178"/>
            <a:r>
              <a:rPr lang="en-US" sz="1909" b="1" i="1" u="sng" dirty="0">
                <a:solidFill>
                  <a:prstClr val="black"/>
                </a:solidFill>
                <a:latin typeface="Arial"/>
              </a:rPr>
              <a:t>EXAMPLE</a:t>
            </a:r>
            <a:endParaRPr lang="en-IN" sz="1909" b="1" i="1" u="sng" dirty="0">
              <a:solidFill>
                <a:prstClr val="black"/>
              </a:solidFill>
              <a:latin typeface="Arial"/>
            </a:endParaRPr>
          </a:p>
        </p:txBody>
      </p:sp>
    </p:spTree>
    <p:extLst>
      <p:ext uri="{BB962C8B-B14F-4D97-AF65-F5344CB8AC3E}">
        <p14:creationId xmlns:p14="http://schemas.microsoft.com/office/powerpoint/2010/main" val="2591456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BABF1-F419-4F28-8D09-2FC24FD7B8AD}"/>
              </a:ext>
            </a:extLst>
          </p:cNvPr>
          <p:cNvSpPr/>
          <p:nvPr/>
        </p:nvSpPr>
        <p:spPr>
          <a:xfrm>
            <a:off x="1323109" y="2025180"/>
            <a:ext cx="9545782" cy="923330"/>
          </a:xfrm>
          <a:prstGeom prst="rect">
            <a:avLst/>
          </a:prstGeom>
        </p:spPr>
        <p:txBody>
          <a:bodyPr wrap="square">
            <a:spAutoFit/>
          </a:bodyPr>
          <a:lstStyle/>
          <a:p>
            <a:r>
              <a:rPr lang="en-IN" b="1" dirty="0" err="1"/>
              <a:t>javac</a:t>
            </a:r>
            <a:r>
              <a:rPr lang="en-IN" b="1" dirty="0"/>
              <a:t> -cp ".:/home/Aliya/java/mysql-connector-j-8.x.x.jar" YourFileName.java</a:t>
            </a:r>
          </a:p>
          <a:p>
            <a:endParaRPr lang="en-US" b="1" dirty="0"/>
          </a:p>
          <a:p>
            <a:r>
              <a:rPr lang="en-IN" b="1" dirty="0"/>
              <a:t>java -cp ".:.:/home/Aliya/java/mysql-connector-j-8.x.x.jar" </a:t>
            </a:r>
            <a:r>
              <a:rPr lang="en-IN" b="1" dirty="0" err="1"/>
              <a:t>YourFileName</a:t>
            </a:r>
            <a:endParaRPr lang="en-IN" b="1" dirty="0"/>
          </a:p>
        </p:txBody>
      </p:sp>
      <p:sp>
        <p:nvSpPr>
          <p:cNvPr id="3" name="TextBox 2">
            <a:extLst>
              <a:ext uri="{FF2B5EF4-FFF2-40B4-BE49-F238E27FC236}">
                <a16:creationId xmlns:a16="http://schemas.microsoft.com/office/drawing/2014/main" id="{6285014A-6734-4348-B319-C01A40123DB7}"/>
              </a:ext>
            </a:extLst>
          </p:cNvPr>
          <p:cNvSpPr txBox="1"/>
          <p:nvPr/>
        </p:nvSpPr>
        <p:spPr>
          <a:xfrm>
            <a:off x="1842655" y="374073"/>
            <a:ext cx="7800109" cy="400110"/>
          </a:xfrm>
          <a:prstGeom prst="rect">
            <a:avLst/>
          </a:prstGeom>
          <a:noFill/>
        </p:spPr>
        <p:txBody>
          <a:bodyPr wrap="square" rtlCol="0">
            <a:spAutoFit/>
          </a:bodyPr>
          <a:lstStyle/>
          <a:p>
            <a:pPr algn="ctr"/>
            <a:r>
              <a:rPr lang="en-US" sz="2000" b="1" dirty="0"/>
              <a:t>Compiling and running with Java MySQL connector jar fie</a:t>
            </a:r>
            <a:endParaRPr lang="en-IN" sz="2000" b="1" dirty="0"/>
          </a:p>
        </p:txBody>
      </p:sp>
    </p:spTree>
    <p:extLst>
      <p:ext uri="{BB962C8B-B14F-4D97-AF65-F5344CB8AC3E}">
        <p14:creationId xmlns:p14="http://schemas.microsoft.com/office/powerpoint/2010/main" val="218875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0364" y="1792301"/>
            <a:ext cx="2026882" cy="457645"/>
          </a:xfrm>
          <a:prstGeom prst="rect">
            <a:avLst/>
          </a:prstGeom>
        </p:spPr>
        <p:txBody>
          <a:bodyPr vert="horz" wrap="square" lIns="0" tIns="10941" rIns="0" bIns="0" rtlCol="0" anchor="ctr">
            <a:spAutoFit/>
          </a:bodyPr>
          <a:lstStyle/>
          <a:p>
            <a:pPr marL="11516">
              <a:lnSpc>
                <a:spcPct val="100000"/>
              </a:lnSpc>
              <a:spcBef>
                <a:spcPts val="86"/>
              </a:spcBef>
            </a:pPr>
            <a:r>
              <a:rPr sz="2902" u="heavy" spc="-5" dirty="0">
                <a:uFill>
                  <a:solidFill>
                    <a:srgbClr val="000000"/>
                  </a:solidFill>
                </a:uFill>
                <a:latin typeface="Arial MT"/>
                <a:cs typeface="Arial MT"/>
              </a:rPr>
              <a:t>Font</a:t>
            </a:r>
            <a:r>
              <a:rPr sz="2902" u="heavy" spc="-77" dirty="0">
                <a:uFill>
                  <a:solidFill>
                    <a:srgbClr val="000000"/>
                  </a:solidFill>
                </a:uFill>
                <a:latin typeface="Arial MT"/>
                <a:cs typeface="Arial MT"/>
              </a:rPr>
              <a:t> </a:t>
            </a:r>
            <a:r>
              <a:rPr sz="2902" u="heavy" spc="-9" dirty="0">
                <a:uFill>
                  <a:solidFill>
                    <a:srgbClr val="000000"/>
                  </a:solidFill>
                </a:uFill>
                <a:latin typeface="Arial MT"/>
                <a:cs typeface="Arial MT"/>
              </a:rPr>
              <a:t>Names</a:t>
            </a:r>
            <a:endParaRPr sz="2902" dirty="0">
              <a:latin typeface="Arial MT"/>
              <a:cs typeface="Arial MT"/>
            </a:endParaRPr>
          </a:p>
        </p:txBody>
      </p:sp>
      <p:sp>
        <p:nvSpPr>
          <p:cNvPr id="3" name="object 3"/>
          <p:cNvSpPr txBox="1"/>
          <p:nvPr/>
        </p:nvSpPr>
        <p:spPr>
          <a:xfrm>
            <a:off x="2440364" y="2230721"/>
            <a:ext cx="2162775" cy="2024498"/>
          </a:xfrm>
          <a:prstGeom prst="rect">
            <a:avLst/>
          </a:prstGeom>
        </p:spPr>
        <p:txBody>
          <a:bodyPr vert="horz" wrap="square" lIns="0" tIns="80615" rIns="0" bIns="0" rtlCol="0">
            <a:spAutoFit/>
          </a:bodyPr>
          <a:lstStyle/>
          <a:p>
            <a:pPr marL="11516">
              <a:spcBef>
                <a:spcPts val="635"/>
              </a:spcBef>
            </a:pPr>
            <a:r>
              <a:rPr sz="2176" dirty="0">
                <a:latin typeface="Times New Roman"/>
                <a:cs typeface="Times New Roman"/>
              </a:rPr>
              <a:t>Helvetica</a:t>
            </a:r>
          </a:p>
          <a:p>
            <a:pPr marL="11516" marR="4607">
              <a:lnSpc>
                <a:spcPct val="120800"/>
              </a:lnSpc>
            </a:pPr>
            <a:r>
              <a:rPr sz="2176" spc="-18" dirty="0">
                <a:latin typeface="Times New Roman"/>
                <a:cs typeface="Times New Roman"/>
              </a:rPr>
              <a:t>Times</a:t>
            </a:r>
            <a:r>
              <a:rPr sz="2176" spc="-41" dirty="0">
                <a:latin typeface="Times New Roman"/>
                <a:cs typeface="Times New Roman"/>
              </a:rPr>
              <a:t> </a:t>
            </a:r>
            <a:r>
              <a:rPr sz="2176" spc="-5" dirty="0">
                <a:latin typeface="Times New Roman"/>
                <a:cs typeface="Times New Roman"/>
              </a:rPr>
              <a:t>New</a:t>
            </a:r>
            <a:r>
              <a:rPr sz="2176" spc="-36" dirty="0">
                <a:latin typeface="Times New Roman"/>
                <a:cs typeface="Times New Roman"/>
              </a:rPr>
              <a:t> </a:t>
            </a:r>
            <a:r>
              <a:rPr sz="2176" dirty="0">
                <a:latin typeface="Times New Roman"/>
                <a:cs typeface="Times New Roman"/>
              </a:rPr>
              <a:t>Roman </a:t>
            </a:r>
            <a:r>
              <a:rPr sz="2176" spc="-530" dirty="0">
                <a:latin typeface="Times New Roman"/>
                <a:cs typeface="Times New Roman"/>
              </a:rPr>
              <a:t> </a:t>
            </a:r>
            <a:r>
              <a:rPr sz="2176" dirty="0">
                <a:latin typeface="Times New Roman"/>
                <a:cs typeface="Times New Roman"/>
              </a:rPr>
              <a:t>Courier</a:t>
            </a:r>
          </a:p>
          <a:p>
            <a:pPr marL="11516">
              <a:spcBef>
                <a:spcPts val="544"/>
              </a:spcBef>
            </a:pPr>
            <a:r>
              <a:rPr sz="2176" spc="-5" dirty="0">
                <a:latin typeface="Times New Roman"/>
                <a:cs typeface="Times New Roman"/>
              </a:rPr>
              <a:t>Arial</a:t>
            </a:r>
            <a:endParaRPr sz="2176" dirty="0">
              <a:latin typeface="Times New Roman"/>
              <a:cs typeface="Times New Roman"/>
            </a:endParaRPr>
          </a:p>
          <a:p>
            <a:pPr marL="11516">
              <a:spcBef>
                <a:spcPts val="544"/>
              </a:spcBef>
            </a:pPr>
            <a:r>
              <a:rPr sz="2176" spc="-5" dirty="0">
                <a:latin typeface="Times New Roman"/>
                <a:cs typeface="Times New Roman"/>
              </a:rPr>
              <a:t>Comic</a:t>
            </a:r>
            <a:r>
              <a:rPr sz="2176" spc="-32" dirty="0">
                <a:latin typeface="Times New Roman"/>
                <a:cs typeface="Times New Roman"/>
              </a:rPr>
              <a:t> </a:t>
            </a:r>
            <a:r>
              <a:rPr sz="2176" spc="-5" dirty="0">
                <a:latin typeface="Times New Roman"/>
                <a:cs typeface="Times New Roman"/>
              </a:rPr>
              <a:t>Sans</a:t>
            </a:r>
            <a:r>
              <a:rPr sz="2176" spc="-32" dirty="0">
                <a:latin typeface="Times New Roman"/>
                <a:cs typeface="Times New Roman"/>
              </a:rPr>
              <a:t> </a:t>
            </a:r>
            <a:r>
              <a:rPr sz="2176" spc="-9" dirty="0">
                <a:latin typeface="Times New Roman"/>
                <a:cs typeface="Times New Roman"/>
              </a:rPr>
              <a:t>MS</a:t>
            </a:r>
            <a:endParaRPr sz="2176" dirty="0">
              <a:latin typeface="Times New Roman"/>
              <a:cs typeface="Times New Roman"/>
            </a:endParaRPr>
          </a:p>
        </p:txBody>
      </p:sp>
    </p:spTree>
    <p:extLst>
      <p:ext uri="{BB962C8B-B14F-4D97-AF65-F5344CB8AC3E}">
        <p14:creationId xmlns:p14="http://schemas.microsoft.com/office/powerpoint/2010/main" val="21270446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ECC7FC-6FD8-4B3B-A2D0-B7557112025D}"/>
              </a:ext>
            </a:extLst>
          </p:cNvPr>
          <p:cNvSpPr/>
          <p:nvPr/>
        </p:nvSpPr>
        <p:spPr>
          <a:xfrm>
            <a:off x="0" y="-1023086"/>
            <a:ext cx="10439400" cy="7478970"/>
          </a:xfrm>
          <a:prstGeom prst="rect">
            <a:avLst/>
          </a:prstGeom>
        </p:spPr>
        <p:txBody>
          <a:bodyPr wrap="square">
            <a:spAutoFit/>
          </a:bodyPr>
          <a:lstStyle/>
          <a:p>
            <a:r>
              <a:rPr lang="en-IN" sz="2400" dirty="0"/>
              <a:t>import </a:t>
            </a:r>
            <a:r>
              <a:rPr lang="en-IN" sz="2400" dirty="0" err="1"/>
              <a:t>java.sql</a:t>
            </a:r>
            <a:r>
              <a:rPr lang="en-IN" sz="2400" dirty="0"/>
              <a:t>.*;</a:t>
            </a:r>
          </a:p>
          <a:p>
            <a:r>
              <a:rPr lang="en-IN" sz="2400" dirty="0"/>
              <a:t>public class </a:t>
            </a:r>
            <a:r>
              <a:rPr lang="en-IN" sz="2400" dirty="0" err="1"/>
              <a:t>MySQLFullDemo</a:t>
            </a:r>
            <a:r>
              <a:rPr lang="en-IN" sz="2400" dirty="0"/>
              <a:t> {</a:t>
            </a:r>
          </a:p>
          <a:p>
            <a:r>
              <a:rPr lang="en-IN" sz="2400" dirty="0"/>
              <a:t>    public static void main(String[] </a:t>
            </a:r>
            <a:r>
              <a:rPr lang="en-IN" sz="2400" dirty="0" err="1"/>
              <a:t>args</a:t>
            </a:r>
            <a:r>
              <a:rPr lang="en-IN" sz="2400" dirty="0"/>
              <a:t>) {</a:t>
            </a:r>
          </a:p>
          <a:p>
            <a:r>
              <a:rPr lang="en-IN" sz="2400" dirty="0"/>
              <a:t>        String </a:t>
            </a:r>
            <a:r>
              <a:rPr lang="en-IN" sz="2400" dirty="0" err="1"/>
              <a:t>url</a:t>
            </a:r>
            <a:r>
              <a:rPr lang="en-IN" sz="2400" dirty="0"/>
              <a:t> = "</a:t>
            </a:r>
            <a:r>
              <a:rPr lang="en-IN" sz="2400" dirty="0" err="1"/>
              <a:t>jdbc:mysql</a:t>
            </a:r>
            <a:r>
              <a:rPr lang="en-IN" sz="2400" dirty="0"/>
              <a:t>://localhost:3306/";</a:t>
            </a:r>
          </a:p>
          <a:p>
            <a:r>
              <a:rPr lang="en-IN" sz="2400" dirty="0"/>
              <a:t>        String user = "root";</a:t>
            </a:r>
          </a:p>
          <a:p>
            <a:r>
              <a:rPr lang="en-IN" sz="2400" dirty="0"/>
              <a:t>        String password = "root";  // change if needed</a:t>
            </a:r>
          </a:p>
          <a:p>
            <a:r>
              <a:rPr lang="en-IN" sz="2400" dirty="0"/>
              <a:t>        try {</a:t>
            </a:r>
          </a:p>
          <a:p>
            <a:r>
              <a:rPr lang="en-IN" sz="2400" dirty="0"/>
              <a:t>            //  Connect to MySQL Server</a:t>
            </a:r>
          </a:p>
          <a:p>
            <a:r>
              <a:rPr lang="en-IN" sz="2400" dirty="0"/>
              <a:t>            Connection con = </a:t>
            </a:r>
            <a:r>
              <a:rPr lang="en-IN" sz="2400" dirty="0" err="1"/>
              <a:t>DriverManager.getConnection</a:t>
            </a:r>
            <a:r>
              <a:rPr lang="en-IN" sz="2400" dirty="0"/>
              <a:t>(</a:t>
            </a:r>
            <a:r>
              <a:rPr lang="en-IN" sz="2400" dirty="0" err="1"/>
              <a:t>url</a:t>
            </a:r>
            <a:r>
              <a:rPr lang="en-IN" sz="2400" dirty="0"/>
              <a:t>, user, password);</a:t>
            </a:r>
          </a:p>
          <a:p>
            <a:r>
              <a:rPr lang="en-IN" sz="2400" dirty="0"/>
              <a:t>            Statement </a:t>
            </a:r>
            <a:r>
              <a:rPr lang="en-IN" sz="2400" dirty="0" err="1"/>
              <a:t>stmt</a:t>
            </a:r>
            <a:r>
              <a:rPr lang="en-IN" sz="2400" dirty="0"/>
              <a:t> = </a:t>
            </a:r>
            <a:r>
              <a:rPr lang="en-IN" sz="2400" dirty="0" err="1"/>
              <a:t>con.createStatement</a:t>
            </a:r>
            <a:r>
              <a:rPr lang="en-IN" sz="2400" dirty="0"/>
              <a:t>();</a:t>
            </a:r>
          </a:p>
          <a:p>
            <a:endParaRPr lang="en-IN" sz="2400" dirty="0"/>
          </a:p>
          <a:p>
            <a:r>
              <a:rPr lang="en-IN" sz="2400" dirty="0"/>
              <a:t>            //  Create Database</a:t>
            </a:r>
          </a:p>
          <a:p>
            <a:r>
              <a:rPr lang="en-IN" sz="2400" dirty="0"/>
              <a:t>            </a:t>
            </a:r>
            <a:r>
              <a:rPr lang="en-IN" sz="2400" dirty="0" err="1"/>
              <a:t>stmt.executeUpdate</a:t>
            </a:r>
            <a:r>
              <a:rPr lang="en-IN" sz="2400" dirty="0"/>
              <a:t>("CREATE DATABASE IF NOT EXISTS </a:t>
            </a:r>
            <a:r>
              <a:rPr lang="en-IN" sz="2400" dirty="0" err="1"/>
              <a:t>CollegeDB</a:t>
            </a:r>
            <a:r>
              <a:rPr lang="en-IN" sz="2400" dirty="0"/>
              <a:t>");</a:t>
            </a:r>
          </a:p>
          <a:p>
            <a:r>
              <a:rPr lang="en-IN" sz="2400" dirty="0"/>
              <a:t>            </a:t>
            </a:r>
            <a:r>
              <a:rPr lang="en-IN" sz="2400" dirty="0" err="1"/>
              <a:t>System.out.println</a:t>
            </a:r>
            <a:r>
              <a:rPr lang="en-IN" sz="2400" dirty="0"/>
              <a:t>("Database created successfully.");</a:t>
            </a:r>
          </a:p>
          <a:p>
            <a:r>
              <a:rPr lang="en-IN" sz="2400" dirty="0"/>
              <a:t>            //  Use Database</a:t>
            </a:r>
          </a:p>
          <a:p>
            <a:r>
              <a:rPr lang="en-IN" sz="2400" dirty="0" err="1"/>
              <a:t>stmt.execute</a:t>
            </a:r>
            <a:r>
              <a:rPr lang="en-IN" sz="2400" dirty="0"/>
              <a:t>("USE </a:t>
            </a:r>
            <a:r>
              <a:rPr lang="en-IN" sz="2400" dirty="0" err="1"/>
              <a:t>CollegeDB</a:t>
            </a:r>
            <a:r>
              <a:rPr lang="en-IN" sz="2400" dirty="0"/>
              <a:t>");</a:t>
            </a:r>
          </a:p>
          <a:p>
            <a:endParaRPr lang="en-IN" sz="2400" dirty="0"/>
          </a:p>
          <a:p>
            <a:endParaRPr lang="en-IN" sz="2400" dirty="0"/>
          </a:p>
        </p:txBody>
      </p:sp>
    </p:spTree>
    <p:extLst>
      <p:ext uri="{BB962C8B-B14F-4D97-AF65-F5344CB8AC3E}">
        <p14:creationId xmlns:p14="http://schemas.microsoft.com/office/powerpoint/2010/main" val="37706788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F9506-0AF0-4E08-A43F-9E19EB669AFF}"/>
              </a:ext>
            </a:extLst>
          </p:cNvPr>
          <p:cNvSpPr/>
          <p:nvPr/>
        </p:nvSpPr>
        <p:spPr>
          <a:xfrm>
            <a:off x="0" y="0"/>
            <a:ext cx="12192000" cy="6740307"/>
          </a:xfrm>
          <a:prstGeom prst="rect">
            <a:avLst/>
          </a:prstGeom>
        </p:spPr>
        <p:txBody>
          <a:bodyPr wrap="square">
            <a:spAutoFit/>
          </a:bodyPr>
          <a:lstStyle/>
          <a:p>
            <a:r>
              <a:rPr lang="en-IN" sz="2400" dirty="0"/>
              <a:t>//  Create Table</a:t>
            </a:r>
          </a:p>
          <a:p>
            <a:r>
              <a:rPr lang="en-IN" sz="2400" dirty="0"/>
              <a:t>            String </a:t>
            </a:r>
            <a:r>
              <a:rPr lang="en-IN" sz="2400" dirty="0" err="1"/>
              <a:t>createTable</a:t>
            </a:r>
            <a:r>
              <a:rPr lang="en-IN" sz="2400" dirty="0"/>
              <a:t> = "CREATE TABLE IF NOT EXISTS Student (" +</a:t>
            </a:r>
          </a:p>
          <a:p>
            <a:r>
              <a:rPr lang="en-IN" sz="2400" dirty="0"/>
              <a:t>                    "id INT PRIMARY KEY," +</a:t>
            </a:r>
          </a:p>
          <a:p>
            <a:r>
              <a:rPr lang="en-IN" sz="2400" dirty="0"/>
              <a:t>                    "name VARCHAR(50)," +</a:t>
            </a:r>
          </a:p>
          <a:p>
            <a:r>
              <a:rPr lang="en-IN" sz="2400" dirty="0"/>
              <a:t>                    "age INT)";</a:t>
            </a:r>
          </a:p>
          <a:p>
            <a:r>
              <a:rPr lang="en-IN" sz="2400" dirty="0"/>
              <a:t>            </a:t>
            </a:r>
            <a:r>
              <a:rPr lang="en-IN" sz="2400" dirty="0" err="1"/>
              <a:t>stmt.executeUpdate</a:t>
            </a:r>
            <a:r>
              <a:rPr lang="en-IN" sz="2400" dirty="0"/>
              <a:t>(</a:t>
            </a:r>
            <a:r>
              <a:rPr lang="en-IN" sz="2400" dirty="0" err="1"/>
              <a:t>createTable</a:t>
            </a:r>
            <a:r>
              <a:rPr lang="en-IN" sz="2400" dirty="0"/>
              <a:t>);</a:t>
            </a:r>
          </a:p>
          <a:p>
            <a:r>
              <a:rPr lang="en-IN" sz="2400" dirty="0"/>
              <a:t>            </a:t>
            </a:r>
            <a:r>
              <a:rPr lang="en-IN" sz="2400" dirty="0" err="1"/>
              <a:t>System.out.println</a:t>
            </a:r>
            <a:r>
              <a:rPr lang="en-IN" sz="2400" dirty="0"/>
              <a:t>("Table created successfully.");</a:t>
            </a:r>
          </a:p>
          <a:p>
            <a:r>
              <a:rPr lang="en-IN" sz="2400" dirty="0"/>
              <a:t>            //  Insert Records</a:t>
            </a:r>
          </a:p>
          <a:p>
            <a:r>
              <a:rPr lang="en-IN" sz="2400" dirty="0"/>
              <a:t>            </a:t>
            </a:r>
            <a:r>
              <a:rPr lang="en-IN" sz="2400" dirty="0" err="1"/>
              <a:t>stmt.executeUpdate</a:t>
            </a:r>
            <a:r>
              <a:rPr lang="en-IN" sz="2400" dirty="0"/>
              <a:t>("INSERT INTO Student VALUES (1, 'Alice', 20)");</a:t>
            </a:r>
          </a:p>
          <a:p>
            <a:r>
              <a:rPr lang="en-IN" sz="2400" dirty="0"/>
              <a:t>            </a:t>
            </a:r>
            <a:r>
              <a:rPr lang="en-IN" sz="2400" dirty="0" err="1"/>
              <a:t>stmt.executeUpdate</a:t>
            </a:r>
            <a:r>
              <a:rPr lang="en-IN" sz="2400" dirty="0"/>
              <a:t>("INSERT INTO Student VALUES (2, 'Bob', 21)");</a:t>
            </a:r>
          </a:p>
          <a:p>
            <a:r>
              <a:rPr lang="en-IN" sz="2400" dirty="0"/>
              <a:t>            </a:t>
            </a:r>
            <a:r>
              <a:rPr lang="en-IN" sz="2400" dirty="0" err="1"/>
              <a:t>System.out.println</a:t>
            </a:r>
            <a:r>
              <a:rPr lang="en-IN" sz="2400" dirty="0"/>
              <a:t>("Records inserted.");</a:t>
            </a:r>
          </a:p>
          <a:p>
            <a:r>
              <a:rPr lang="en-IN" sz="2400" dirty="0"/>
              <a:t>            // Update Record</a:t>
            </a:r>
          </a:p>
          <a:p>
            <a:r>
              <a:rPr lang="en-IN" sz="2400" dirty="0"/>
              <a:t>            </a:t>
            </a:r>
            <a:r>
              <a:rPr lang="en-IN" sz="2400" dirty="0" err="1"/>
              <a:t>stmt.executeUpdate</a:t>
            </a:r>
            <a:r>
              <a:rPr lang="en-IN" sz="2400" dirty="0"/>
              <a:t>("UPDATE Student SET age = 22 WHERE id = 1");</a:t>
            </a:r>
          </a:p>
          <a:p>
            <a:r>
              <a:rPr lang="en-IN" sz="2400" dirty="0"/>
              <a:t>            </a:t>
            </a:r>
            <a:r>
              <a:rPr lang="en-IN" sz="2400" dirty="0" err="1"/>
              <a:t>System.out.println</a:t>
            </a:r>
            <a:r>
              <a:rPr lang="en-IN" sz="2400" dirty="0"/>
              <a:t>("Record updated.");</a:t>
            </a:r>
          </a:p>
          <a:p>
            <a:r>
              <a:rPr lang="en-IN" sz="2400" dirty="0"/>
              <a:t>            // Delete Record</a:t>
            </a:r>
          </a:p>
          <a:p>
            <a:r>
              <a:rPr lang="en-IN" sz="2400" dirty="0"/>
              <a:t>            </a:t>
            </a:r>
            <a:r>
              <a:rPr lang="en-IN" sz="2400" dirty="0" err="1"/>
              <a:t>stmt.executeUpdate</a:t>
            </a:r>
            <a:r>
              <a:rPr lang="en-IN" sz="2400" dirty="0"/>
              <a:t>("DELETE FROM Student WHERE id = 2");</a:t>
            </a:r>
          </a:p>
          <a:p>
            <a:r>
              <a:rPr lang="en-IN" sz="2400" dirty="0"/>
              <a:t>            </a:t>
            </a:r>
            <a:r>
              <a:rPr lang="en-IN" sz="2400" dirty="0" err="1"/>
              <a:t>System.out.println</a:t>
            </a:r>
            <a:r>
              <a:rPr lang="en-IN" sz="2400" dirty="0"/>
              <a:t>("Record deleted.");</a:t>
            </a:r>
          </a:p>
          <a:p>
            <a:endParaRPr lang="en-IN" sz="2400" dirty="0"/>
          </a:p>
        </p:txBody>
      </p:sp>
    </p:spTree>
    <p:extLst>
      <p:ext uri="{BB962C8B-B14F-4D97-AF65-F5344CB8AC3E}">
        <p14:creationId xmlns:p14="http://schemas.microsoft.com/office/powerpoint/2010/main" val="2833286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6FAD40-D6BE-49D5-A892-E959513D1876}"/>
              </a:ext>
            </a:extLst>
          </p:cNvPr>
          <p:cNvSpPr/>
          <p:nvPr/>
        </p:nvSpPr>
        <p:spPr>
          <a:xfrm>
            <a:off x="228600" y="0"/>
            <a:ext cx="11734800" cy="6740307"/>
          </a:xfrm>
          <a:prstGeom prst="rect">
            <a:avLst/>
          </a:prstGeom>
        </p:spPr>
        <p:txBody>
          <a:bodyPr wrap="square">
            <a:spAutoFit/>
          </a:bodyPr>
          <a:lstStyle/>
          <a:p>
            <a:r>
              <a:rPr lang="en-IN" sz="2400" dirty="0"/>
              <a:t> // Select Records</a:t>
            </a:r>
          </a:p>
          <a:p>
            <a:r>
              <a:rPr lang="en-IN" sz="2400" dirty="0"/>
              <a:t>            </a:t>
            </a:r>
            <a:r>
              <a:rPr lang="en-IN" sz="2400" dirty="0" err="1"/>
              <a:t>ResultSet</a:t>
            </a:r>
            <a:r>
              <a:rPr lang="en-IN" sz="2400" dirty="0"/>
              <a:t> </a:t>
            </a:r>
            <a:r>
              <a:rPr lang="en-IN" sz="2400" dirty="0" err="1"/>
              <a:t>rs</a:t>
            </a:r>
            <a:r>
              <a:rPr lang="en-IN" sz="2400" dirty="0"/>
              <a:t> = </a:t>
            </a:r>
            <a:r>
              <a:rPr lang="en-IN" sz="2400" dirty="0" err="1"/>
              <a:t>stmt.executeQuery</a:t>
            </a:r>
            <a:r>
              <a:rPr lang="en-IN" sz="2400" dirty="0"/>
              <a:t>("SELECT * FROM Student");</a:t>
            </a:r>
          </a:p>
          <a:p>
            <a:endParaRPr lang="en-IN" sz="2400" dirty="0"/>
          </a:p>
          <a:p>
            <a:r>
              <a:rPr lang="en-IN" sz="2400" dirty="0"/>
              <a:t>            </a:t>
            </a:r>
            <a:r>
              <a:rPr lang="en-IN" sz="2400" dirty="0" err="1"/>
              <a:t>System.out.println</a:t>
            </a:r>
            <a:r>
              <a:rPr lang="en-IN" sz="2400" dirty="0"/>
              <a:t>("\</a:t>
            </a:r>
            <a:r>
              <a:rPr lang="en-IN" sz="2400" dirty="0" err="1"/>
              <a:t>nFinal</a:t>
            </a:r>
            <a:r>
              <a:rPr lang="en-IN" sz="2400" dirty="0"/>
              <a:t> Table Data:");</a:t>
            </a:r>
          </a:p>
          <a:p>
            <a:r>
              <a:rPr lang="en-IN" sz="2400" dirty="0"/>
              <a:t>            while (</a:t>
            </a:r>
            <a:r>
              <a:rPr lang="en-IN" sz="2400" dirty="0" err="1"/>
              <a:t>rs.next</a:t>
            </a:r>
            <a:r>
              <a:rPr lang="en-IN" sz="2400" dirty="0"/>
              <a:t>()) {</a:t>
            </a:r>
          </a:p>
          <a:p>
            <a:r>
              <a:rPr lang="en-IN" sz="2400" dirty="0"/>
              <a:t>                </a:t>
            </a:r>
            <a:r>
              <a:rPr lang="en-IN" sz="2400" dirty="0" err="1"/>
              <a:t>System.out.println</a:t>
            </a:r>
            <a:r>
              <a:rPr lang="en-IN" sz="2400" dirty="0"/>
              <a:t>(</a:t>
            </a:r>
          </a:p>
          <a:p>
            <a:r>
              <a:rPr lang="en-IN" sz="2400" dirty="0"/>
              <a:t>                        </a:t>
            </a:r>
            <a:r>
              <a:rPr lang="en-IN" sz="2400" dirty="0" err="1"/>
              <a:t>rs.getInt</a:t>
            </a:r>
            <a:r>
              <a:rPr lang="en-IN" sz="2400" dirty="0"/>
              <a:t>("id") + "  " +</a:t>
            </a:r>
          </a:p>
          <a:p>
            <a:r>
              <a:rPr lang="en-IN" sz="2400" dirty="0"/>
              <a:t>                        </a:t>
            </a:r>
            <a:r>
              <a:rPr lang="en-IN" sz="2400" dirty="0" err="1"/>
              <a:t>rs.getString</a:t>
            </a:r>
            <a:r>
              <a:rPr lang="en-IN" sz="2400" dirty="0"/>
              <a:t>("name") + "  " +</a:t>
            </a:r>
          </a:p>
          <a:p>
            <a:r>
              <a:rPr lang="en-IN" sz="2400" dirty="0"/>
              <a:t>                        </a:t>
            </a:r>
            <a:r>
              <a:rPr lang="en-IN" sz="2400" dirty="0" err="1"/>
              <a:t>rs.getInt</a:t>
            </a:r>
            <a:r>
              <a:rPr lang="en-IN" sz="2400" dirty="0"/>
              <a:t>("age"));</a:t>
            </a:r>
          </a:p>
          <a:p>
            <a:r>
              <a:rPr lang="en-IN" sz="2400" dirty="0"/>
              <a:t>            }</a:t>
            </a:r>
          </a:p>
          <a:p>
            <a:r>
              <a:rPr lang="en-IN" sz="2400" dirty="0"/>
              <a:t>            // Close connection</a:t>
            </a:r>
          </a:p>
          <a:p>
            <a:r>
              <a:rPr lang="en-IN" sz="2400" dirty="0"/>
              <a:t>            </a:t>
            </a:r>
            <a:r>
              <a:rPr lang="en-IN" sz="2400" dirty="0" err="1"/>
              <a:t>con.close</a:t>
            </a:r>
            <a:r>
              <a:rPr lang="en-IN" sz="2400" dirty="0"/>
              <a:t>();</a:t>
            </a:r>
          </a:p>
          <a:p>
            <a:r>
              <a:rPr lang="en-IN" sz="2400" dirty="0"/>
              <a:t>            </a:t>
            </a:r>
            <a:r>
              <a:rPr lang="en-IN" sz="2400" dirty="0" err="1"/>
              <a:t>System.out.println</a:t>
            </a:r>
            <a:r>
              <a:rPr lang="en-IN" sz="2400" dirty="0"/>
              <a:t>("\</a:t>
            </a:r>
            <a:r>
              <a:rPr lang="en-IN" sz="2400" dirty="0" err="1"/>
              <a:t>nConnection</a:t>
            </a:r>
            <a:r>
              <a:rPr lang="en-IN" sz="2400" dirty="0"/>
              <a:t> closed.");</a:t>
            </a:r>
          </a:p>
          <a:p>
            <a:endParaRPr lang="en-IN" sz="2400" dirty="0"/>
          </a:p>
          <a:p>
            <a:r>
              <a:rPr lang="en-IN" sz="2400" dirty="0"/>
              <a:t>        } catch (Exception e) {</a:t>
            </a:r>
          </a:p>
          <a:p>
            <a:r>
              <a:rPr lang="en-IN" sz="2400" dirty="0"/>
              <a:t>            </a:t>
            </a:r>
            <a:r>
              <a:rPr lang="en-IN" sz="2400" dirty="0" err="1"/>
              <a:t>e.printStackTrace</a:t>
            </a:r>
            <a:r>
              <a:rPr lang="en-IN" sz="2400" dirty="0"/>
              <a:t>();</a:t>
            </a:r>
          </a:p>
          <a:p>
            <a:r>
              <a:rPr lang="en-IN" sz="2400" dirty="0"/>
              <a:t>        }</a:t>
            </a:r>
          </a:p>
          <a:p>
            <a:r>
              <a:rPr lang="en-IN" sz="2400" dirty="0"/>
              <a:t>    }}</a:t>
            </a:r>
          </a:p>
        </p:txBody>
      </p:sp>
    </p:spTree>
    <p:extLst>
      <p:ext uri="{BB962C8B-B14F-4D97-AF65-F5344CB8AC3E}">
        <p14:creationId xmlns:p14="http://schemas.microsoft.com/office/powerpoint/2010/main" val="12891367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C05F2-8A9C-4FFB-8007-99EF07DFBBAE}"/>
              </a:ext>
            </a:extLst>
          </p:cNvPr>
          <p:cNvSpPr>
            <a:spLocks noChangeArrowheads="1"/>
          </p:cNvSpPr>
          <p:nvPr/>
        </p:nvSpPr>
        <p:spPr bwMode="auto">
          <a:xfrm>
            <a:off x="0" y="1427947"/>
            <a:ext cx="120933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Arial Unicode MS"/>
              </a:rPr>
              <a:t>PreparedStatement</a:t>
            </a:r>
            <a:r>
              <a:rPr kumimoji="0" lang="en-US" altLang="en-US" sz="2800" b="0" i="0" u="none" strike="noStrike" cap="none" normalizeH="0" baseline="0" dirty="0">
                <a:ln>
                  <a:noFill/>
                </a:ln>
                <a:solidFill>
                  <a:schemeClr val="tx1"/>
                </a:solidFill>
                <a:effectLst/>
              </a:rPr>
              <a:t> is used to execute </a:t>
            </a:r>
            <a:r>
              <a:rPr kumimoji="0" lang="en-US" altLang="en-US" sz="2800" b="1" i="0" u="none" strike="noStrike" cap="none" normalizeH="0" baseline="0" dirty="0">
                <a:ln>
                  <a:noFill/>
                </a:ln>
                <a:solidFill>
                  <a:schemeClr val="tx1"/>
                </a:solidFill>
                <a:effectLst/>
                <a:latin typeface="Arial" panose="020B0604020202020204" pitchFamily="34" charset="0"/>
              </a:rPr>
              <a:t>parameterized SQL queries</a:t>
            </a:r>
            <a:r>
              <a:rPr kumimoji="0" lang="en-US" altLang="en-US" sz="2800" b="0" i="0" u="none" strike="noStrike" cap="none" normalizeH="0" baseline="0" dirty="0">
                <a:ln>
                  <a:noFill/>
                </a:ln>
                <a:solidFill>
                  <a:schemeClr val="tx1"/>
                </a:solidFill>
                <a:effectLst/>
                <a:latin typeface="Arial" panose="020B0604020202020204" pitchFamily="34" charset="0"/>
              </a:rPr>
              <a:t> safely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and efficiently.</a:t>
            </a:r>
          </a:p>
        </p:txBody>
      </p:sp>
      <p:sp>
        <p:nvSpPr>
          <p:cNvPr id="4" name="Rectangle 3">
            <a:extLst>
              <a:ext uri="{FF2B5EF4-FFF2-40B4-BE49-F238E27FC236}">
                <a16:creationId xmlns:a16="http://schemas.microsoft.com/office/drawing/2014/main" id="{582B3C34-9C07-466D-834F-54FC8DE84FBB}"/>
              </a:ext>
            </a:extLst>
          </p:cNvPr>
          <p:cNvSpPr>
            <a:spLocks noChangeArrowheads="1"/>
          </p:cNvSpPr>
          <p:nvPr/>
        </p:nvSpPr>
        <p:spPr bwMode="auto">
          <a:xfrm>
            <a:off x="0" y="-216942"/>
            <a:ext cx="886691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PreparedStatement</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Unicode MS"/>
              </a:rPr>
              <a:t>String </a:t>
            </a:r>
            <a:r>
              <a:rPr kumimoji="0" lang="en-US" altLang="en-US" sz="2800" b="0" i="0" u="none" strike="noStrike" cap="none" normalizeH="0" baseline="0" dirty="0" err="1">
                <a:ln>
                  <a:noFill/>
                </a:ln>
                <a:solidFill>
                  <a:schemeClr val="tx1"/>
                </a:solidFill>
                <a:effectLst/>
                <a:latin typeface="Arial Unicode MS"/>
              </a:rPr>
              <a:t>sql</a:t>
            </a:r>
            <a:r>
              <a:rPr kumimoji="0" lang="en-US" altLang="en-US" sz="2800" b="0" i="0" u="none" strike="noStrike" cap="none" normalizeH="0" baseline="0" dirty="0">
                <a:ln>
                  <a:noFill/>
                </a:ln>
                <a:solidFill>
                  <a:schemeClr val="tx1"/>
                </a:solidFill>
                <a:effectLst/>
                <a:latin typeface="Arial Unicode MS"/>
              </a:rPr>
              <a:t> = "INSERT INTO Student VALUES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Unicode MS"/>
              </a:rPr>
              <a:t>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So user input cannot change the SQL structure.</a:t>
            </a:r>
          </a:p>
        </p:txBody>
      </p:sp>
    </p:spTree>
    <p:extLst>
      <p:ext uri="{BB962C8B-B14F-4D97-AF65-F5344CB8AC3E}">
        <p14:creationId xmlns:p14="http://schemas.microsoft.com/office/powerpoint/2010/main" val="18967937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F1A547-4433-4740-B980-3D706A36DBFD}"/>
              </a:ext>
            </a:extLst>
          </p:cNvPr>
          <p:cNvGraphicFramePr>
            <a:graphicFrameLocks noGrp="1"/>
          </p:cNvGraphicFramePr>
          <p:nvPr>
            <p:extLst/>
          </p:nvPr>
        </p:nvGraphicFramePr>
        <p:xfrm>
          <a:off x="838200" y="2854103"/>
          <a:ext cx="10515600" cy="2743200"/>
        </p:xfrm>
        <a:graphic>
          <a:graphicData uri="http://schemas.openxmlformats.org/drawingml/2006/table">
            <a:tbl>
              <a:tblPr/>
              <a:tblGrid>
                <a:gridCol w="5257800">
                  <a:extLst>
                    <a:ext uri="{9D8B030D-6E8A-4147-A177-3AD203B41FA5}">
                      <a16:colId xmlns:a16="http://schemas.microsoft.com/office/drawing/2014/main" val="1104036907"/>
                    </a:ext>
                  </a:extLst>
                </a:gridCol>
                <a:gridCol w="5257800">
                  <a:extLst>
                    <a:ext uri="{9D8B030D-6E8A-4147-A177-3AD203B41FA5}">
                      <a16:colId xmlns:a16="http://schemas.microsoft.com/office/drawing/2014/main" val="3032320907"/>
                    </a:ext>
                  </a:extLst>
                </a:gridCol>
              </a:tblGrid>
              <a:tr h="0">
                <a:tc>
                  <a:txBody>
                    <a:bodyPr/>
                    <a:lstStyle/>
                    <a:p>
                      <a:r>
                        <a:rPr lang="en-IN" sz="2400" b="1"/>
                        <a:t>Method</a:t>
                      </a:r>
                    </a:p>
                  </a:txBody>
                  <a:tcPr anchor="ctr">
                    <a:lnL>
                      <a:noFill/>
                    </a:lnL>
                    <a:lnR>
                      <a:noFill/>
                    </a:lnR>
                    <a:lnT>
                      <a:noFill/>
                    </a:lnT>
                    <a:lnB>
                      <a:noFill/>
                    </a:lnB>
                  </a:tcPr>
                </a:tc>
                <a:tc>
                  <a:txBody>
                    <a:bodyPr/>
                    <a:lstStyle/>
                    <a:p>
                      <a:r>
                        <a:rPr lang="en-IN" sz="2400" b="1" dirty="0"/>
                        <a:t>Used For</a:t>
                      </a:r>
                    </a:p>
                  </a:txBody>
                  <a:tcPr anchor="ctr">
                    <a:lnL>
                      <a:noFill/>
                    </a:lnL>
                    <a:lnR>
                      <a:noFill/>
                    </a:lnR>
                    <a:lnT>
                      <a:noFill/>
                    </a:lnT>
                    <a:lnB>
                      <a:noFill/>
                    </a:lnB>
                  </a:tcPr>
                </a:tc>
                <a:extLst>
                  <a:ext uri="{0D108BD9-81ED-4DB2-BD59-A6C34878D82A}">
                    <a16:rowId xmlns:a16="http://schemas.microsoft.com/office/drawing/2014/main" val="1949502695"/>
                  </a:ext>
                </a:extLst>
              </a:tr>
              <a:tr h="0">
                <a:tc>
                  <a:txBody>
                    <a:bodyPr/>
                    <a:lstStyle/>
                    <a:p>
                      <a:r>
                        <a:rPr lang="en-US" sz="2400"/>
                        <a:t>setInt(int index, int value)</a:t>
                      </a:r>
                    </a:p>
                  </a:txBody>
                  <a:tcPr anchor="ctr">
                    <a:lnL>
                      <a:noFill/>
                    </a:lnL>
                    <a:lnR>
                      <a:noFill/>
                    </a:lnR>
                    <a:lnT>
                      <a:noFill/>
                    </a:lnT>
                    <a:lnB>
                      <a:noFill/>
                    </a:lnB>
                  </a:tcPr>
                </a:tc>
                <a:tc>
                  <a:txBody>
                    <a:bodyPr/>
                    <a:lstStyle/>
                    <a:p>
                      <a:r>
                        <a:rPr lang="en-IN" sz="2400"/>
                        <a:t>Set integer value</a:t>
                      </a:r>
                    </a:p>
                  </a:txBody>
                  <a:tcPr anchor="ctr">
                    <a:lnL>
                      <a:noFill/>
                    </a:lnL>
                    <a:lnR>
                      <a:noFill/>
                    </a:lnR>
                    <a:lnT>
                      <a:noFill/>
                    </a:lnT>
                    <a:lnB>
                      <a:noFill/>
                    </a:lnB>
                  </a:tcPr>
                </a:tc>
                <a:extLst>
                  <a:ext uri="{0D108BD9-81ED-4DB2-BD59-A6C34878D82A}">
                    <a16:rowId xmlns:a16="http://schemas.microsoft.com/office/drawing/2014/main" val="2260961728"/>
                  </a:ext>
                </a:extLst>
              </a:tr>
              <a:tr h="0">
                <a:tc>
                  <a:txBody>
                    <a:bodyPr/>
                    <a:lstStyle/>
                    <a:p>
                      <a:r>
                        <a:rPr lang="en-IN" sz="2400"/>
                        <a:t>setString(int index, String value)</a:t>
                      </a:r>
                    </a:p>
                  </a:txBody>
                  <a:tcPr anchor="ctr">
                    <a:lnL>
                      <a:noFill/>
                    </a:lnL>
                    <a:lnR>
                      <a:noFill/>
                    </a:lnR>
                    <a:lnT>
                      <a:noFill/>
                    </a:lnT>
                    <a:lnB>
                      <a:noFill/>
                    </a:lnB>
                  </a:tcPr>
                </a:tc>
                <a:tc>
                  <a:txBody>
                    <a:bodyPr/>
                    <a:lstStyle/>
                    <a:p>
                      <a:r>
                        <a:rPr lang="en-IN" sz="2400" dirty="0"/>
                        <a:t>Set string</a:t>
                      </a:r>
                    </a:p>
                  </a:txBody>
                  <a:tcPr anchor="ctr">
                    <a:lnL>
                      <a:noFill/>
                    </a:lnL>
                    <a:lnR>
                      <a:noFill/>
                    </a:lnR>
                    <a:lnT>
                      <a:noFill/>
                    </a:lnT>
                    <a:lnB>
                      <a:noFill/>
                    </a:lnB>
                  </a:tcPr>
                </a:tc>
                <a:extLst>
                  <a:ext uri="{0D108BD9-81ED-4DB2-BD59-A6C34878D82A}">
                    <a16:rowId xmlns:a16="http://schemas.microsoft.com/office/drawing/2014/main" val="2596196167"/>
                  </a:ext>
                </a:extLst>
              </a:tr>
              <a:tr h="0">
                <a:tc>
                  <a:txBody>
                    <a:bodyPr/>
                    <a:lstStyle/>
                    <a:p>
                      <a:r>
                        <a:rPr lang="en-IN" sz="2400"/>
                        <a:t>setDouble()</a:t>
                      </a:r>
                    </a:p>
                  </a:txBody>
                  <a:tcPr anchor="ctr">
                    <a:lnL>
                      <a:noFill/>
                    </a:lnL>
                    <a:lnR>
                      <a:noFill/>
                    </a:lnR>
                    <a:lnT>
                      <a:noFill/>
                    </a:lnT>
                    <a:lnB>
                      <a:noFill/>
                    </a:lnB>
                  </a:tcPr>
                </a:tc>
                <a:tc>
                  <a:txBody>
                    <a:bodyPr/>
                    <a:lstStyle/>
                    <a:p>
                      <a:r>
                        <a:rPr lang="en-IN" sz="2400"/>
                        <a:t>Set decimal</a:t>
                      </a:r>
                    </a:p>
                  </a:txBody>
                  <a:tcPr anchor="ctr">
                    <a:lnL>
                      <a:noFill/>
                    </a:lnL>
                    <a:lnR>
                      <a:noFill/>
                    </a:lnR>
                    <a:lnT>
                      <a:noFill/>
                    </a:lnT>
                    <a:lnB>
                      <a:noFill/>
                    </a:lnB>
                  </a:tcPr>
                </a:tc>
                <a:extLst>
                  <a:ext uri="{0D108BD9-81ED-4DB2-BD59-A6C34878D82A}">
                    <a16:rowId xmlns:a16="http://schemas.microsoft.com/office/drawing/2014/main" val="2416499346"/>
                  </a:ext>
                </a:extLst>
              </a:tr>
              <a:tr h="0">
                <a:tc>
                  <a:txBody>
                    <a:bodyPr/>
                    <a:lstStyle/>
                    <a:p>
                      <a:r>
                        <a:rPr lang="en-IN" sz="2400"/>
                        <a:t>setDate()</a:t>
                      </a:r>
                    </a:p>
                  </a:txBody>
                  <a:tcPr anchor="ctr">
                    <a:lnL>
                      <a:noFill/>
                    </a:lnL>
                    <a:lnR>
                      <a:noFill/>
                    </a:lnR>
                    <a:lnT>
                      <a:noFill/>
                    </a:lnT>
                    <a:lnB>
                      <a:noFill/>
                    </a:lnB>
                  </a:tcPr>
                </a:tc>
                <a:tc>
                  <a:txBody>
                    <a:bodyPr/>
                    <a:lstStyle/>
                    <a:p>
                      <a:r>
                        <a:rPr lang="en-IN" sz="2400"/>
                        <a:t>Set date</a:t>
                      </a:r>
                    </a:p>
                  </a:txBody>
                  <a:tcPr anchor="ctr">
                    <a:lnL>
                      <a:noFill/>
                    </a:lnL>
                    <a:lnR>
                      <a:noFill/>
                    </a:lnR>
                    <a:lnT>
                      <a:noFill/>
                    </a:lnT>
                    <a:lnB>
                      <a:noFill/>
                    </a:lnB>
                  </a:tcPr>
                </a:tc>
                <a:extLst>
                  <a:ext uri="{0D108BD9-81ED-4DB2-BD59-A6C34878D82A}">
                    <a16:rowId xmlns:a16="http://schemas.microsoft.com/office/drawing/2014/main" val="201671212"/>
                  </a:ext>
                </a:extLst>
              </a:tr>
              <a:tr h="0">
                <a:tc>
                  <a:txBody>
                    <a:bodyPr/>
                    <a:lstStyle/>
                    <a:p>
                      <a:r>
                        <a:rPr lang="en-IN" sz="2400"/>
                        <a:t>setBoolean()</a:t>
                      </a:r>
                    </a:p>
                  </a:txBody>
                  <a:tcPr anchor="ctr">
                    <a:lnL>
                      <a:noFill/>
                    </a:lnL>
                    <a:lnR>
                      <a:noFill/>
                    </a:lnR>
                    <a:lnT>
                      <a:noFill/>
                    </a:lnT>
                    <a:lnB>
                      <a:noFill/>
                    </a:lnB>
                  </a:tcPr>
                </a:tc>
                <a:tc>
                  <a:txBody>
                    <a:bodyPr/>
                    <a:lstStyle/>
                    <a:p>
                      <a:r>
                        <a:rPr lang="en-IN" sz="2400" dirty="0"/>
                        <a:t>Set </a:t>
                      </a:r>
                      <a:r>
                        <a:rPr lang="en-IN" sz="2400" dirty="0" err="1"/>
                        <a:t>boolean</a:t>
                      </a:r>
                      <a:endParaRPr lang="en-IN" sz="2400" dirty="0"/>
                    </a:p>
                  </a:txBody>
                  <a:tcPr anchor="ctr">
                    <a:lnL>
                      <a:noFill/>
                    </a:lnL>
                    <a:lnR>
                      <a:noFill/>
                    </a:lnR>
                    <a:lnT>
                      <a:noFill/>
                    </a:lnT>
                    <a:lnB>
                      <a:noFill/>
                    </a:lnB>
                  </a:tcPr>
                </a:tc>
                <a:extLst>
                  <a:ext uri="{0D108BD9-81ED-4DB2-BD59-A6C34878D82A}">
                    <a16:rowId xmlns:a16="http://schemas.microsoft.com/office/drawing/2014/main" val="1113506945"/>
                  </a:ext>
                </a:extLst>
              </a:tr>
            </a:tbl>
          </a:graphicData>
        </a:graphic>
      </p:graphicFrame>
      <p:sp>
        <p:nvSpPr>
          <p:cNvPr id="3" name="Rectangle 1">
            <a:extLst>
              <a:ext uri="{FF2B5EF4-FFF2-40B4-BE49-F238E27FC236}">
                <a16:creationId xmlns:a16="http://schemas.microsoft.com/office/drawing/2014/main" id="{F9633144-20D0-468E-8C68-2E2E5A3F0973}"/>
              </a:ext>
            </a:extLst>
          </p:cNvPr>
          <p:cNvSpPr>
            <a:spLocks noChangeArrowheads="1"/>
          </p:cNvSpPr>
          <p:nvPr/>
        </p:nvSpPr>
        <p:spPr bwMode="auto">
          <a:xfrm>
            <a:off x="668867" y="1217073"/>
            <a:ext cx="6237605"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Important Methods of </a:t>
            </a:r>
            <a:r>
              <a:rPr kumimoji="0" lang="en-US" altLang="en-US" sz="2400" b="1" i="0" u="none" strike="noStrike" cap="none" normalizeH="0" baseline="0" dirty="0" err="1">
                <a:ln>
                  <a:noFill/>
                </a:ln>
                <a:solidFill>
                  <a:schemeClr val="tx1"/>
                </a:solidFill>
                <a:effectLst/>
                <a:latin typeface="Arial" panose="020B0604020202020204" pitchFamily="34" charset="0"/>
              </a:rPr>
              <a:t>PreparedStatement</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5994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48648B-2954-4591-B9EF-ACA5AB54806D}"/>
              </a:ext>
            </a:extLst>
          </p:cNvPr>
          <p:cNvSpPr/>
          <p:nvPr/>
        </p:nvSpPr>
        <p:spPr>
          <a:xfrm>
            <a:off x="135467" y="0"/>
            <a:ext cx="11684000" cy="6817251"/>
          </a:xfrm>
          <a:prstGeom prst="rect">
            <a:avLst/>
          </a:prstGeom>
        </p:spPr>
        <p:txBody>
          <a:bodyPr wrap="square">
            <a:spAutoFit/>
          </a:bodyPr>
          <a:lstStyle/>
          <a:p>
            <a:r>
              <a:rPr lang="en-IN" sz="2300" dirty="0"/>
              <a:t>import </a:t>
            </a:r>
            <a:r>
              <a:rPr lang="en-IN" sz="2300" dirty="0" err="1"/>
              <a:t>java.sql</a:t>
            </a:r>
            <a:r>
              <a:rPr lang="en-IN" sz="2300" dirty="0"/>
              <a:t>.*;</a:t>
            </a:r>
          </a:p>
          <a:p>
            <a:r>
              <a:rPr lang="en-IN" sz="2300" dirty="0"/>
              <a:t>public class </a:t>
            </a:r>
            <a:r>
              <a:rPr lang="en-IN" sz="2300" dirty="0" err="1"/>
              <a:t>InsertUsingStringValues</a:t>
            </a:r>
            <a:r>
              <a:rPr lang="en-IN" sz="2300" dirty="0"/>
              <a:t> {</a:t>
            </a:r>
          </a:p>
          <a:p>
            <a:r>
              <a:rPr lang="en-IN" sz="2300" dirty="0"/>
              <a:t>    public static void main(String[] </a:t>
            </a:r>
            <a:r>
              <a:rPr lang="en-IN" sz="2300" dirty="0" err="1"/>
              <a:t>args</a:t>
            </a:r>
            <a:r>
              <a:rPr lang="en-IN" sz="2300" dirty="0"/>
              <a:t>) {</a:t>
            </a:r>
          </a:p>
          <a:p>
            <a:r>
              <a:rPr lang="en-IN" sz="2300" dirty="0"/>
              <a:t>        String </a:t>
            </a:r>
            <a:r>
              <a:rPr lang="en-IN" sz="2300" dirty="0" err="1"/>
              <a:t>url</a:t>
            </a:r>
            <a:r>
              <a:rPr lang="en-IN" sz="2300" dirty="0"/>
              <a:t> = "</a:t>
            </a:r>
            <a:r>
              <a:rPr lang="en-IN" sz="2300" dirty="0" err="1"/>
              <a:t>jdbc:mysql</a:t>
            </a:r>
            <a:r>
              <a:rPr lang="en-IN" sz="2300" dirty="0"/>
              <a:t>://localhost:3306/</a:t>
            </a:r>
            <a:r>
              <a:rPr lang="en-IN" sz="2300" dirty="0" err="1"/>
              <a:t>CollegeDB</a:t>
            </a:r>
            <a:r>
              <a:rPr lang="en-IN" sz="2300" dirty="0"/>
              <a:t>";</a:t>
            </a:r>
          </a:p>
          <a:p>
            <a:r>
              <a:rPr lang="en-IN" sz="2300" dirty="0"/>
              <a:t>        String user = "root";</a:t>
            </a:r>
          </a:p>
          <a:p>
            <a:r>
              <a:rPr lang="en-IN" sz="2300" dirty="0"/>
              <a:t>        String password = "root";   // change if needed</a:t>
            </a:r>
          </a:p>
          <a:p>
            <a:r>
              <a:rPr lang="en-IN" sz="2300" dirty="0"/>
              <a:t>       String </a:t>
            </a:r>
            <a:r>
              <a:rPr lang="en-IN" sz="2300" dirty="0" err="1"/>
              <a:t>idStr</a:t>
            </a:r>
            <a:r>
              <a:rPr lang="en-IN" sz="2300" dirty="0"/>
              <a:t> = "4";</a:t>
            </a:r>
          </a:p>
          <a:p>
            <a:r>
              <a:rPr lang="en-IN" sz="2300" dirty="0"/>
              <a:t>        String name = "Maria";</a:t>
            </a:r>
          </a:p>
          <a:p>
            <a:r>
              <a:rPr lang="en-IN" sz="2300" dirty="0"/>
              <a:t>        String </a:t>
            </a:r>
            <a:r>
              <a:rPr lang="en-IN" sz="2300" dirty="0" err="1"/>
              <a:t>ageStr</a:t>
            </a:r>
            <a:r>
              <a:rPr lang="en-IN" sz="2300" dirty="0"/>
              <a:t> = "20";</a:t>
            </a:r>
          </a:p>
          <a:p>
            <a:r>
              <a:rPr lang="en-IN" sz="2300" dirty="0"/>
              <a:t>        try {  Connection con = </a:t>
            </a:r>
            <a:r>
              <a:rPr lang="en-IN" sz="2300" dirty="0" err="1"/>
              <a:t>DriverManager.getConnection</a:t>
            </a:r>
            <a:r>
              <a:rPr lang="en-IN" sz="2300" dirty="0"/>
              <a:t>(</a:t>
            </a:r>
            <a:r>
              <a:rPr lang="en-IN" sz="2300" dirty="0" err="1"/>
              <a:t>url</a:t>
            </a:r>
            <a:r>
              <a:rPr lang="en-IN" sz="2300" dirty="0"/>
              <a:t>, user, password);</a:t>
            </a:r>
          </a:p>
          <a:p>
            <a:r>
              <a:rPr lang="en-IN" sz="2300" dirty="0"/>
              <a:t>            String </a:t>
            </a:r>
            <a:r>
              <a:rPr lang="en-IN" sz="2300" dirty="0" err="1"/>
              <a:t>sql</a:t>
            </a:r>
            <a:r>
              <a:rPr lang="en-IN" sz="2300" dirty="0"/>
              <a:t> = "INSERT INTO Student (id, name, age) VALUES (?, ?, ?)";</a:t>
            </a:r>
          </a:p>
          <a:p>
            <a:r>
              <a:rPr lang="en-IN" sz="2300" dirty="0"/>
              <a:t>            </a:t>
            </a:r>
            <a:r>
              <a:rPr lang="en-IN" sz="2300" dirty="0" err="1"/>
              <a:t>PreparedStatement</a:t>
            </a:r>
            <a:r>
              <a:rPr lang="en-IN" sz="2300" dirty="0"/>
              <a:t> </a:t>
            </a:r>
            <a:r>
              <a:rPr lang="en-IN" sz="2300" dirty="0" err="1"/>
              <a:t>ps</a:t>
            </a:r>
            <a:r>
              <a:rPr lang="en-IN" sz="2300" dirty="0"/>
              <a:t> = </a:t>
            </a:r>
            <a:r>
              <a:rPr lang="en-IN" sz="2300" dirty="0" err="1"/>
              <a:t>con.prepareStatement</a:t>
            </a:r>
            <a:r>
              <a:rPr lang="en-IN" sz="2300" dirty="0"/>
              <a:t>(</a:t>
            </a:r>
            <a:r>
              <a:rPr lang="en-IN" sz="2300" dirty="0" err="1"/>
              <a:t>sql</a:t>
            </a:r>
            <a:r>
              <a:rPr lang="en-IN" sz="2300" dirty="0"/>
              <a:t>);</a:t>
            </a:r>
          </a:p>
          <a:p>
            <a:r>
              <a:rPr lang="en-IN" sz="2300" dirty="0"/>
              <a:t>            // Convert String to proper data types</a:t>
            </a:r>
          </a:p>
          <a:p>
            <a:r>
              <a:rPr lang="en-IN" sz="2300" dirty="0"/>
              <a:t>            </a:t>
            </a:r>
            <a:r>
              <a:rPr lang="en-IN" sz="2300" dirty="0" err="1"/>
              <a:t>ps.setInt</a:t>
            </a:r>
            <a:r>
              <a:rPr lang="en-IN" sz="2300" dirty="0"/>
              <a:t>(1, </a:t>
            </a:r>
            <a:r>
              <a:rPr lang="en-IN" sz="2300" dirty="0" err="1"/>
              <a:t>Integer.parseInt</a:t>
            </a:r>
            <a:r>
              <a:rPr lang="en-IN" sz="2300" dirty="0"/>
              <a:t>(</a:t>
            </a:r>
            <a:r>
              <a:rPr lang="en-IN" sz="2300" dirty="0" err="1"/>
              <a:t>idStr</a:t>
            </a:r>
            <a:r>
              <a:rPr lang="en-IN" sz="2300" dirty="0"/>
              <a:t>));</a:t>
            </a:r>
          </a:p>
          <a:p>
            <a:r>
              <a:rPr lang="en-IN" sz="2300" dirty="0"/>
              <a:t>            </a:t>
            </a:r>
            <a:r>
              <a:rPr lang="en-IN" sz="2300" dirty="0" err="1"/>
              <a:t>ps.setString</a:t>
            </a:r>
            <a:r>
              <a:rPr lang="en-IN" sz="2300" dirty="0"/>
              <a:t>(2, name);</a:t>
            </a:r>
          </a:p>
          <a:p>
            <a:r>
              <a:rPr lang="en-IN" sz="2300" dirty="0"/>
              <a:t>            </a:t>
            </a:r>
            <a:r>
              <a:rPr lang="en-IN" sz="2300" dirty="0" err="1"/>
              <a:t>ps.setInt</a:t>
            </a:r>
            <a:r>
              <a:rPr lang="en-IN" sz="2300" dirty="0"/>
              <a:t>(3, </a:t>
            </a:r>
            <a:r>
              <a:rPr lang="en-IN" sz="2300" dirty="0" err="1"/>
              <a:t>Integer.parseInt</a:t>
            </a:r>
            <a:r>
              <a:rPr lang="en-IN" sz="2300" dirty="0"/>
              <a:t>(</a:t>
            </a:r>
            <a:r>
              <a:rPr lang="en-IN" sz="2300" dirty="0" err="1"/>
              <a:t>ageStr</a:t>
            </a:r>
            <a:r>
              <a:rPr lang="en-IN" sz="2300" dirty="0"/>
              <a:t>));</a:t>
            </a:r>
          </a:p>
          <a:p>
            <a:r>
              <a:rPr lang="en-IN" sz="2300" dirty="0"/>
              <a:t>            </a:t>
            </a:r>
            <a:r>
              <a:rPr lang="en-IN" sz="2300" dirty="0" err="1"/>
              <a:t>ps.executeUpdate</a:t>
            </a:r>
            <a:r>
              <a:rPr lang="en-IN" sz="2300" dirty="0"/>
              <a:t>();</a:t>
            </a:r>
          </a:p>
          <a:p>
            <a:r>
              <a:rPr lang="en-IN" sz="2300" dirty="0"/>
              <a:t>            </a:t>
            </a:r>
            <a:r>
              <a:rPr lang="en-IN" sz="2300" dirty="0" err="1"/>
              <a:t>System.out.println</a:t>
            </a:r>
            <a:r>
              <a:rPr lang="en-IN" sz="2300" dirty="0"/>
              <a:t>("Record inserted successfully!");</a:t>
            </a:r>
          </a:p>
          <a:p>
            <a:r>
              <a:rPr lang="en-IN" sz="2300" dirty="0"/>
              <a:t>            </a:t>
            </a:r>
            <a:r>
              <a:rPr lang="en-IN" sz="2300" dirty="0" err="1"/>
              <a:t>con.close</a:t>
            </a:r>
            <a:r>
              <a:rPr lang="en-IN" sz="2300" dirty="0"/>
              <a:t>();  } catch (Exception e) {}    }}</a:t>
            </a:r>
          </a:p>
        </p:txBody>
      </p:sp>
      <p:sp>
        <p:nvSpPr>
          <p:cNvPr id="4" name="TextBox 3">
            <a:extLst>
              <a:ext uri="{FF2B5EF4-FFF2-40B4-BE49-F238E27FC236}">
                <a16:creationId xmlns:a16="http://schemas.microsoft.com/office/drawing/2014/main" id="{2CFFA2C3-6BD2-4D20-8251-901A25444139}"/>
              </a:ext>
            </a:extLst>
          </p:cNvPr>
          <p:cNvSpPr txBox="1"/>
          <p:nvPr/>
        </p:nvSpPr>
        <p:spPr>
          <a:xfrm>
            <a:off x="7027333" y="186267"/>
            <a:ext cx="5164667" cy="523220"/>
          </a:xfrm>
          <a:prstGeom prst="rect">
            <a:avLst/>
          </a:prstGeom>
          <a:noFill/>
        </p:spPr>
        <p:txBody>
          <a:bodyPr wrap="square" rtlCol="0">
            <a:spAutoFit/>
          </a:bodyPr>
          <a:lstStyle/>
          <a:p>
            <a:pPr algn="ctr"/>
            <a:r>
              <a:rPr lang="en-US" sz="2800" b="1" dirty="0"/>
              <a:t>Prepared Statement</a:t>
            </a:r>
            <a:endParaRPr lang="en-IN" sz="2800" b="1" dirty="0"/>
          </a:p>
        </p:txBody>
      </p:sp>
    </p:spTree>
    <p:extLst>
      <p:ext uri="{BB962C8B-B14F-4D97-AF65-F5344CB8AC3E}">
        <p14:creationId xmlns:p14="http://schemas.microsoft.com/office/powerpoint/2010/main" val="1830752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255FE8-0253-4550-985E-059329BADFD8}"/>
              </a:ext>
            </a:extLst>
          </p:cNvPr>
          <p:cNvSpPr/>
          <p:nvPr/>
        </p:nvSpPr>
        <p:spPr>
          <a:xfrm>
            <a:off x="16933" y="173590"/>
            <a:ext cx="12192000" cy="6463308"/>
          </a:xfrm>
          <a:prstGeom prst="rect">
            <a:avLst/>
          </a:prstGeom>
        </p:spPr>
        <p:txBody>
          <a:bodyPr wrap="square">
            <a:spAutoFit/>
          </a:bodyPr>
          <a:lstStyle/>
          <a:p>
            <a:r>
              <a:rPr lang="en-IN" dirty="0"/>
              <a:t>import </a:t>
            </a:r>
            <a:r>
              <a:rPr lang="en-IN" dirty="0" err="1"/>
              <a:t>java.sql</a:t>
            </a:r>
            <a:r>
              <a:rPr lang="en-IN" dirty="0"/>
              <a:t>.*;</a:t>
            </a:r>
          </a:p>
          <a:p>
            <a:r>
              <a:rPr lang="en-IN" dirty="0"/>
              <a:t>public class </a:t>
            </a:r>
            <a:r>
              <a:rPr lang="en-IN" dirty="0" err="1"/>
              <a:t>InsertAllTypes</a:t>
            </a:r>
            <a:r>
              <a:rPr lang="en-IN" dirty="0"/>
              <a:t> {</a:t>
            </a:r>
          </a:p>
          <a:p>
            <a:r>
              <a:rPr lang="en-IN" dirty="0"/>
              <a:t>    public static void main(String[] </a:t>
            </a:r>
            <a:r>
              <a:rPr lang="en-IN" dirty="0" err="1"/>
              <a:t>args</a:t>
            </a:r>
            <a:r>
              <a:rPr lang="en-IN" dirty="0"/>
              <a:t>) {</a:t>
            </a:r>
          </a:p>
          <a:p>
            <a:r>
              <a:rPr lang="en-IN" dirty="0"/>
              <a:t>        String </a:t>
            </a:r>
            <a:r>
              <a:rPr lang="en-IN" dirty="0" err="1"/>
              <a:t>url</a:t>
            </a:r>
            <a:r>
              <a:rPr lang="en-IN" dirty="0"/>
              <a:t> = "</a:t>
            </a:r>
            <a:r>
              <a:rPr lang="en-IN" dirty="0" err="1"/>
              <a:t>jdbc:mysql</a:t>
            </a:r>
            <a:r>
              <a:rPr lang="en-IN" dirty="0"/>
              <a:t>://localhost:3306/</a:t>
            </a:r>
            <a:r>
              <a:rPr lang="en-IN" dirty="0" err="1"/>
              <a:t>CollegeDB</a:t>
            </a:r>
            <a:r>
              <a:rPr lang="en-IN" dirty="0"/>
              <a:t>";</a:t>
            </a:r>
          </a:p>
          <a:p>
            <a:r>
              <a:rPr lang="en-IN" dirty="0"/>
              <a:t>        String user = "root";</a:t>
            </a:r>
          </a:p>
          <a:p>
            <a:r>
              <a:rPr lang="en-IN" dirty="0"/>
              <a:t>        String password = "root";   // change if needed</a:t>
            </a:r>
          </a:p>
          <a:p>
            <a:r>
              <a:rPr lang="en-IN" dirty="0"/>
              <a:t>        try {</a:t>
            </a:r>
          </a:p>
          <a:p>
            <a:r>
              <a:rPr lang="en-IN" dirty="0"/>
              <a:t>            Connection con = </a:t>
            </a:r>
            <a:r>
              <a:rPr lang="en-IN" dirty="0" err="1"/>
              <a:t>DriverManager.getConnection</a:t>
            </a:r>
            <a:r>
              <a:rPr lang="en-IN" dirty="0"/>
              <a:t>(</a:t>
            </a:r>
            <a:r>
              <a:rPr lang="en-IN" dirty="0" err="1"/>
              <a:t>url</a:t>
            </a:r>
            <a:r>
              <a:rPr lang="en-IN" dirty="0"/>
              <a:t>, user, password);</a:t>
            </a:r>
          </a:p>
          <a:p>
            <a:r>
              <a:rPr lang="en-IN" dirty="0"/>
              <a:t>            String </a:t>
            </a:r>
            <a:r>
              <a:rPr lang="en-IN" dirty="0" err="1"/>
              <a:t>sql</a:t>
            </a:r>
            <a:r>
              <a:rPr lang="en-IN" dirty="0"/>
              <a:t> = "INSERT INTO Employee VALUES (?, ?, ?, ?, ?, ?, ?)";</a:t>
            </a:r>
          </a:p>
          <a:p>
            <a:r>
              <a:rPr lang="en-IN" dirty="0"/>
              <a:t>            </a:t>
            </a:r>
            <a:r>
              <a:rPr lang="en-IN" dirty="0" err="1"/>
              <a:t>PreparedStatement</a:t>
            </a:r>
            <a:r>
              <a:rPr lang="en-IN" dirty="0"/>
              <a:t> </a:t>
            </a:r>
            <a:r>
              <a:rPr lang="en-IN" dirty="0" err="1"/>
              <a:t>ps</a:t>
            </a:r>
            <a:r>
              <a:rPr lang="en-IN" dirty="0"/>
              <a:t> = </a:t>
            </a:r>
            <a:r>
              <a:rPr lang="en-IN" dirty="0" err="1"/>
              <a:t>con.prepareStatement</a:t>
            </a:r>
            <a:r>
              <a:rPr lang="en-IN" dirty="0"/>
              <a:t>(</a:t>
            </a:r>
            <a:r>
              <a:rPr lang="en-IN" dirty="0" err="1"/>
              <a:t>sql</a:t>
            </a:r>
            <a:r>
              <a:rPr lang="en-IN" dirty="0"/>
              <a:t>);</a:t>
            </a:r>
          </a:p>
          <a:p>
            <a:r>
              <a:rPr lang="en-IN" dirty="0"/>
              <a:t>            // Setting different data types</a:t>
            </a:r>
          </a:p>
          <a:p>
            <a:r>
              <a:rPr lang="en-IN" dirty="0"/>
              <a:t>            </a:t>
            </a:r>
            <a:r>
              <a:rPr lang="en-IN" dirty="0" err="1"/>
              <a:t>ps.setInt</a:t>
            </a:r>
            <a:r>
              <a:rPr lang="en-IN" dirty="0"/>
              <a:t>(1, 101);                         // INT</a:t>
            </a:r>
          </a:p>
          <a:p>
            <a:r>
              <a:rPr lang="en-IN" dirty="0"/>
              <a:t>            </a:t>
            </a:r>
            <a:r>
              <a:rPr lang="en-IN" dirty="0" err="1"/>
              <a:t>ps.setString</a:t>
            </a:r>
            <a:r>
              <a:rPr lang="en-IN" dirty="0"/>
              <a:t>(2, "Anu");                    // VARCHAR</a:t>
            </a:r>
          </a:p>
          <a:p>
            <a:r>
              <a:rPr lang="en-IN" dirty="0"/>
              <a:t>            </a:t>
            </a:r>
            <a:r>
              <a:rPr lang="en-IN" dirty="0" err="1"/>
              <a:t>ps.setDouble</a:t>
            </a:r>
            <a:r>
              <a:rPr lang="en-IN" dirty="0"/>
              <a:t>(3, 45000.75);                 // DOUBLE</a:t>
            </a:r>
          </a:p>
          <a:p>
            <a:r>
              <a:rPr lang="en-IN" dirty="0"/>
              <a:t>            </a:t>
            </a:r>
            <a:r>
              <a:rPr lang="en-IN" dirty="0" err="1"/>
              <a:t>ps.setDate</a:t>
            </a:r>
            <a:r>
              <a:rPr lang="en-IN" dirty="0"/>
              <a:t>(4, </a:t>
            </a:r>
            <a:r>
              <a:rPr lang="en-IN" dirty="0" err="1"/>
              <a:t>Date.valueOf</a:t>
            </a:r>
            <a:r>
              <a:rPr lang="en-IN" dirty="0"/>
              <a:t>("2024-01-10")); // DATE</a:t>
            </a:r>
          </a:p>
          <a:p>
            <a:r>
              <a:rPr lang="en-IN" dirty="0"/>
              <a:t>            </a:t>
            </a:r>
            <a:r>
              <a:rPr lang="en-IN" dirty="0" err="1"/>
              <a:t>ps.setBoolean</a:t>
            </a:r>
            <a:r>
              <a:rPr lang="en-IN" dirty="0"/>
              <a:t>(5, true);                    // BOOLEAN</a:t>
            </a:r>
          </a:p>
          <a:p>
            <a:r>
              <a:rPr lang="en-IN" dirty="0"/>
              <a:t>            </a:t>
            </a:r>
            <a:r>
              <a:rPr lang="en-IN" dirty="0" err="1"/>
              <a:t>ps.setFloat</a:t>
            </a:r>
            <a:r>
              <a:rPr lang="en-IN" dirty="0"/>
              <a:t>(6, 4.5f);                      // FLOAT</a:t>
            </a:r>
          </a:p>
          <a:p>
            <a:r>
              <a:rPr lang="en-IN" dirty="0"/>
              <a:t>            </a:t>
            </a:r>
            <a:r>
              <a:rPr lang="en-IN" dirty="0" err="1"/>
              <a:t>ps.setLong</a:t>
            </a:r>
            <a:r>
              <a:rPr lang="en-IN" dirty="0"/>
              <a:t>(7, 9876543210L);                // BIGINT</a:t>
            </a:r>
          </a:p>
          <a:p>
            <a:r>
              <a:rPr lang="en-IN" dirty="0"/>
              <a:t>            </a:t>
            </a:r>
            <a:r>
              <a:rPr lang="en-IN" dirty="0" err="1"/>
              <a:t>ps.executeUpdate</a:t>
            </a:r>
            <a:r>
              <a:rPr lang="en-IN" dirty="0"/>
              <a:t>();</a:t>
            </a:r>
          </a:p>
          <a:p>
            <a:r>
              <a:rPr lang="en-IN" dirty="0"/>
              <a:t>            </a:t>
            </a:r>
            <a:r>
              <a:rPr lang="en-IN" dirty="0" err="1"/>
              <a:t>System.out.println</a:t>
            </a:r>
            <a:r>
              <a:rPr lang="en-IN" dirty="0"/>
              <a:t>("Record inserted successfully!");</a:t>
            </a:r>
          </a:p>
          <a:p>
            <a:r>
              <a:rPr lang="en-IN" dirty="0"/>
              <a:t>            </a:t>
            </a:r>
            <a:r>
              <a:rPr lang="en-IN" dirty="0" err="1"/>
              <a:t>con.close</a:t>
            </a:r>
            <a:r>
              <a:rPr lang="en-IN" dirty="0"/>
              <a:t>();</a:t>
            </a:r>
          </a:p>
          <a:p>
            <a:r>
              <a:rPr lang="en-IN" dirty="0"/>
              <a:t>        } catch (Exception e) {</a:t>
            </a:r>
          </a:p>
          <a:p>
            <a:r>
              <a:rPr lang="en-IN" dirty="0"/>
              <a:t>            </a:t>
            </a:r>
            <a:r>
              <a:rPr lang="en-IN" dirty="0" err="1"/>
              <a:t>e.printStackTrace</a:t>
            </a:r>
            <a:r>
              <a:rPr lang="en-IN" dirty="0"/>
              <a:t>();        }    }}</a:t>
            </a:r>
          </a:p>
        </p:txBody>
      </p:sp>
      <p:sp>
        <p:nvSpPr>
          <p:cNvPr id="3" name="Rectangle 2">
            <a:extLst>
              <a:ext uri="{FF2B5EF4-FFF2-40B4-BE49-F238E27FC236}">
                <a16:creationId xmlns:a16="http://schemas.microsoft.com/office/drawing/2014/main" id="{01B035AA-0CD1-474F-9259-25E0A3E702C2}"/>
              </a:ext>
            </a:extLst>
          </p:cNvPr>
          <p:cNvSpPr/>
          <p:nvPr/>
        </p:nvSpPr>
        <p:spPr>
          <a:xfrm>
            <a:off x="7433734" y="3268090"/>
            <a:ext cx="4453466"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400" dirty="0"/>
              <a:t>CREATE TABLE Employee (</a:t>
            </a:r>
          </a:p>
          <a:p>
            <a:r>
              <a:rPr lang="en-IN" sz="2400" dirty="0"/>
              <a:t>    id INT PRIMARY KEY,</a:t>
            </a:r>
          </a:p>
          <a:p>
            <a:r>
              <a:rPr lang="en-IN" sz="2400" dirty="0"/>
              <a:t>    name VARCHAR(50),</a:t>
            </a:r>
          </a:p>
          <a:p>
            <a:r>
              <a:rPr lang="en-IN" sz="2400" dirty="0"/>
              <a:t>    salary DOUBLE,</a:t>
            </a:r>
          </a:p>
          <a:p>
            <a:r>
              <a:rPr lang="en-IN" sz="2400" dirty="0"/>
              <a:t>    </a:t>
            </a:r>
            <a:r>
              <a:rPr lang="en-IN" sz="2400" dirty="0" err="1"/>
              <a:t>join_date</a:t>
            </a:r>
            <a:r>
              <a:rPr lang="en-IN" sz="2400" dirty="0"/>
              <a:t> DATE,</a:t>
            </a:r>
          </a:p>
          <a:p>
            <a:r>
              <a:rPr lang="en-IN" sz="2400" dirty="0"/>
              <a:t>    active BOOLEAN,</a:t>
            </a:r>
          </a:p>
          <a:p>
            <a:r>
              <a:rPr lang="en-IN" sz="2400" dirty="0"/>
              <a:t>    rating FLOAT,</a:t>
            </a:r>
          </a:p>
          <a:p>
            <a:r>
              <a:rPr lang="en-IN" sz="2400" dirty="0"/>
              <a:t>    phone BIGINT</a:t>
            </a:r>
          </a:p>
          <a:p>
            <a:r>
              <a:rPr lang="en-IN" sz="2400" dirty="0"/>
              <a:t>);</a:t>
            </a:r>
          </a:p>
        </p:txBody>
      </p:sp>
    </p:spTree>
    <p:extLst>
      <p:ext uri="{BB962C8B-B14F-4D97-AF65-F5344CB8AC3E}">
        <p14:creationId xmlns:p14="http://schemas.microsoft.com/office/powerpoint/2010/main" val="1420461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742811" y="250482"/>
            <a:ext cx="8641694" cy="6481270"/>
          </a:xfrm>
          <a:prstGeom prst="rect">
            <a:avLst/>
          </a:prstGeom>
        </p:spPr>
      </p:pic>
    </p:spTree>
    <p:extLst>
      <p:ext uri="{BB962C8B-B14F-4D97-AF65-F5344CB8AC3E}">
        <p14:creationId xmlns:p14="http://schemas.microsoft.com/office/powerpoint/2010/main" val="1749817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673713" y="169435"/>
            <a:ext cx="8918087" cy="6688565"/>
          </a:xfrm>
          <a:prstGeom prst="rect">
            <a:avLst/>
          </a:prstGeom>
        </p:spPr>
      </p:pic>
    </p:spTree>
    <p:extLst>
      <p:ext uri="{BB962C8B-B14F-4D97-AF65-F5344CB8AC3E}">
        <p14:creationId xmlns:p14="http://schemas.microsoft.com/office/powerpoint/2010/main" val="3741158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226499" y="319580"/>
            <a:ext cx="8365301" cy="6273976"/>
          </a:xfrm>
          <a:prstGeom prst="rect">
            <a:avLst/>
          </a:prstGeom>
        </p:spPr>
      </p:pic>
    </p:spTree>
    <p:extLst>
      <p:ext uri="{BB962C8B-B14F-4D97-AF65-F5344CB8AC3E}">
        <p14:creationId xmlns:p14="http://schemas.microsoft.com/office/powerpoint/2010/main" val="10516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AAF6E9-3476-464C-BFAD-88D981626A81}"/>
              </a:ext>
            </a:extLst>
          </p:cNvPr>
          <p:cNvSpPr/>
          <p:nvPr/>
        </p:nvSpPr>
        <p:spPr>
          <a:xfrm>
            <a:off x="346364" y="443345"/>
            <a:ext cx="11236036" cy="5878532"/>
          </a:xfrm>
          <a:prstGeom prst="rect">
            <a:avLst/>
          </a:prstGeom>
        </p:spPr>
        <p:txBody>
          <a:bodyPr wrap="square">
            <a:spAutoFit/>
          </a:bodyPr>
          <a:lstStyle/>
          <a:p>
            <a:r>
              <a:rPr lang="en-US" sz="3200" b="1" dirty="0"/>
              <a:t>Containers</a:t>
            </a:r>
          </a:p>
          <a:p>
            <a:endParaRPr lang="en-US" sz="3200" b="1" dirty="0"/>
          </a:p>
          <a:p>
            <a:r>
              <a:rPr lang="en-US" sz="2400" dirty="0"/>
              <a:t>In Java AWT/Swing, a </a:t>
            </a:r>
            <a:r>
              <a:rPr lang="en-US" sz="2400" b="1" dirty="0"/>
              <a:t>container</a:t>
            </a:r>
            <a:r>
              <a:rPr lang="en-US" sz="2400" dirty="0"/>
              <a:t> is a special component that can hold and organize other components (like buttons, text fields, labels, etc.). So, instead of directly putting UI elements on the screen, we put them inside containers.</a:t>
            </a:r>
          </a:p>
          <a:p>
            <a:endParaRPr lang="en-US" sz="2400" dirty="0"/>
          </a:p>
          <a:p>
            <a:r>
              <a:rPr lang="en-US" sz="2400" b="1" dirty="0"/>
              <a:t>Types of Containers in Java</a:t>
            </a:r>
          </a:p>
          <a:p>
            <a:endParaRPr lang="en-US" sz="2400" b="1" dirty="0"/>
          </a:p>
          <a:p>
            <a:pPr marL="457200" indent="-457200">
              <a:buAutoNum type="arabicPeriod"/>
            </a:pPr>
            <a:r>
              <a:rPr lang="en-US" sz="2400" b="1" dirty="0"/>
              <a:t>Top-Level Containers</a:t>
            </a:r>
          </a:p>
          <a:p>
            <a:pPr marL="457200" indent="-457200">
              <a:buAutoNum type="arabicPeriod"/>
            </a:pPr>
            <a:endParaRPr lang="en-US" sz="2400" b="1" dirty="0"/>
          </a:p>
          <a:p>
            <a:r>
              <a:rPr lang="en-US" sz="2400" dirty="0"/>
              <a:t>These are the main windows of your application. Every Swing GUI must have at least one top-level container. They are independent windows.</a:t>
            </a:r>
          </a:p>
          <a:p>
            <a:endParaRPr lang="en-US" sz="2400" dirty="0"/>
          </a:p>
          <a:p>
            <a:pPr>
              <a:buFont typeface="Arial" panose="020B0604020202020204" pitchFamily="34" charset="0"/>
              <a:buChar char="•"/>
            </a:pPr>
            <a:r>
              <a:rPr lang="en-US" sz="2400" b="1" dirty="0" err="1"/>
              <a:t>JFrame</a:t>
            </a:r>
            <a:r>
              <a:rPr lang="en-US" sz="2400" dirty="0"/>
              <a:t> → Main window of an application</a:t>
            </a:r>
          </a:p>
          <a:p>
            <a:pPr>
              <a:buFont typeface="Arial" panose="020B0604020202020204" pitchFamily="34" charset="0"/>
              <a:buChar char="•"/>
            </a:pPr>
            <a:r>
              <a:rPr lang="en-US" sz="2400" b="1" dirty="0" err="1"/>
              <a:t>JDialog</a:t>
            </a:r>
            <a:r>
              <a:rPr lang="en-US" sz="2400" dirty="0"/>
              <a:t> → Pop-up dialog window</a:t>
            </a:r>
          </a:p>
        </p:txBody>
      </p:sp>
    </p:spTree>
    <p:extLst>
      <p:ext uri="{BB962C8B-B14F-4D97-AF65-F5344CB8AC3E}">
        <p14:creationId xmlns:p14="http://schemas.microsoft.com/office/powerpoint/2010/main" val="31263136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950106" y="250482"/>
            <a:ext cx="8457432" cy="6343074"/>
          </a:xfrm>
          <a:prstGeom prst="rect">
            <a:avLst/>
          </a:prstGeom>
        </p:spPr>
      </p:pic>
    </p:spTree>
    <p:extLst>
      <p:ext uri="{BB962C8B-B14F-4D97-AF65-F5344CB8AC3E}">
        <p14:creationId xmlns:p14="http://schemas.microsoft.com/office/powerpoint/2010/main" val="12720440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A8F70-53ED-4052-BAB9-18258BCB8BD6}"/>
              </a:ext>
            </a:extLst>
          </p:cNvPr>
          <p:cNvPicPr>
            <a:picLocks noChangeAspect="1"/>
          </p:cNvPicPr>
          <p:nvPr/>
        </p:nvPicPr>
        <p:blipFill>
          <a:blip r:embed="rId2"/>
          <a:stretch>
            <a:fillRect/>
          </a:stretch>
        </p:blipFill>
        <p:spPr>
          <a:xfrm>
            <a:off x="1076632" y="313530"/>
            <a:ext cx="9733936" cy="6041753"/>
          </a:xfrm>
          <a:prstGeom prst="rect">
            <a:avLst/>
          </a:prstGeom>
        </p:spPr>
      </p:pic>
    </p:spTree>
    <p:extLst>
      <p:ext uri="{BB962C8B-B14F-4D97-AF65-F5344CB8AC3E}">
        <p14:creationId xmlns:p14="http://schemas.microsoft.com/office/powerpoint/2010/main" val="32853560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4776" y="112285"/>
            <a:ext cx="6357038" cy="427168"/>
          </a:xfrm>
          <a:prstGeom prst="rect">
            <a:avLst/>
          </a:prstGeom>
          <a:noFill/>
        </p:spPr>
        <p:txBody>
          <a:bodyPr wrap="square" rtlCol="0">
            <a:spAutoFit/>
          </a:bodyPr>
          <a:lstStyle/>
          <a:p>
            <a:pPr algn="ctr" defTabSz="829178"/>
            <a:r>
              <a:rPr lang="en-US" sz="2176" b="1" u="sng" dirty="0">
                <a:solidFill>
                  <a:prstClr val="black"/>
                </a:solidFill>
                <a:latin typeface="Arial"/>
              </a:rPr>
              <a:t>JDBC-ODBC Bridge Driver</a:t>
            </a:r>
          </a:p>
        </p:txBody>
      </p:sp>
      <p:sp>
        <p:nvSpPr>
          <p:cNvPr id="4" name="Rectangle 3">
            <a:extLst>
              <a:ext uri="{FF2B5EF4-FFF2-40B4-BE49-F238E27FC236}">
                <a16:creationId xmlns:a16="http://schemas.microsoft.com/office/drawing/2014/main" id="{FF419138-6FD7-40F5-9865-27C46178321C}"/>
              </a:ext>
            </a:extLst>
          </p:cNvPr>
          <p:cNvSpPr/>
          <p:nvPr/>
        </p:nvSpPr>
        <p:spPr>
          <a:xfrm>
            <a:off x="457200" y="708741"/>
            <a:ext cx="11734800" cy="6036974"/>
          </a:xfrm>
          <a:prstGeom prst="rect">
            <a:avLst/>
          </a:prstGeom>
        </p:spPr>
        <p:txBody>
          <a:bodyPr wrap="square">
            <a:spAutoFit/>
          </a:bodyPr>
          <a:lstStyle/>
          <a:p>
            <a:pPr>
              <a:lnSpc>
                <a:spcPct val="150000"/>
              </a:lnSpc>
            </a:pPr>
            <a:r>
              <a:rPr lang="en-US" sz="2000" dirty="0"/>
              <a:t>DBC-ODBC bridge driver or Type-1 driver is used to connecting the ODBC driver to the database. As it is able to connect to any type of database, it is also known as Universal driver. Here, the method calls of JDBC have converted into method calls of ODBC using the JDBC-ODBC bridge driver. </a:t>
            </a:r>
          </a:p>
          <a:p>
            <a:pPr>
              <a:lnSpc>
                <a:spcPct val="150000"/>
              </a:lnSpc>
            </a:pPr>
            <a:r>
              <a:rPr lang="en-US" sz="2000" b="1" dirty="0"/>
              <a:t>Advantages:</a:t>
            </a:r>
            <a:endParaRPr lang="en-US" sz="2000" dirty="0"/>
          </a:p>
          <a:p>
            <a:pPr>
              <a:lnSpc>
                <a:spcPct val="150000"/>
              </a:lnSpc>
            </a:pPr>
            <a:r>
              <a:rPr lang="en-US" sz="2000" dirty="0"/>
              <a:t>Independent of database connected</a:t>
            </a:r>
          </a:p>
          <a:p>
            <a:pPr>
              <a:lnSpc>
                <a:spcPct val="150000"/>
              </a:lnSpc>
            </a:pPr>
            <a:r>
              <a:rPr lang="en-US" sz="2000" dirty="0"/>
              <a:t>Easy to use</a:t>
            </a:r>
          </a:p>
          <a:p>
            <a:pPr>
              <a:lnSpc>
                <a:spcPct val="150000"/>
              </a:lnSpc>
            </a:pPr>
            <a:r>
              <a:rPr lang="en-US" sz="2000" dirty="0"/>
              <a:t>In-built with JDK</a:t>
            </a:r>
          </a:p>
          <a:p>
            <a:pPr>
              <a:lnSpc>
                <a:spcPct val="150000"/>
              </a:lnSpc>
            </a:pPr>
            <a:r>
              <a:rPr lang="en-US" sz="2000" dirty="0"/>
              <a:t>Connection to the database can be done easily</a:t>
            </a:r>
          </a:p>
          <a:p>
            <a:pPr>
              <a:lnSpc>
                <a:spcPct val="150000"/>
              </a:lnSpc>
            </a:pPr>
            <a:r>
              <a:rPr lang="en-US" sz="2000" b="1" dirty="0"/>
              <a:t>Disadvantages:</a:t>
            </a:r>
            <a:endParaRPr lang="en-US" sz="2000" dirty="0"/>
          </a:p>
          <a:p>
            <a:pPr>
              <a:lnSpc>
                <a:spcPct val="150000"/>
              </a:lnSpc>
            </a:pPr>
            <a:r>
              <a:rPr lang="en-US" sz="2000" dirty="0"/>
              <a:t>ODBC driver has to be installed on the machine of the client.</a:t>
            </a:r>
          </a:p>
          <a:p>
            <a:pPr>
              <a:lnSpc>
                <a:spcPct val="150000"/>
              </a:lnSpc>
            </a:pPr>
            <a:r>
              <a:rPr lang="en-US" sz="2000" dirty="0"/>
              <a:t>Not a portable driver.</a:t>
            </a:r>
          </a:p>
          <a:p>
            <a:pPr>
              <a:lnSpc>
                <a:spcPct val="150000"/>
              </a:lnSpc>
            </a:pPr>
            <a:r>
              <a:rPr lang="en-US" sz="2000" dirty="0"/>
              <a:t>Performance degradation as JDBC calls is converted to ODBC calls.</a:t>
            </a:r>
          </a:p>
          <a:p>
            <a:pPr>
              <a:lnSpc>
                <a:spcPct val="150000"/>
              </a:lnSpc>
            </a:pPr>
            <a:endParaRPr lang="en-IN" sz="2000" dirty="0"/>
          </a:p>
        </p:txBody>
      </p:sp>
    </p:spTree>
    <p:extLst>
      <p:ext uri="{BB962C8B-B14F-4D97-AF65-F5344CB8AC3E}">
        <p14:creationId xmlns:p14="http://schemas.microsoft.com/office/powerpoint/2010/main" val="8089827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D3096-36FF-4FC8-BEA1-3647DBE5AAFA}"/>
              </a:ext>
            </a:extLst>
          </p:cNvPr>
          <p:cNvPicPr>
            <a:picLocks noChangeAspect="1"/>
          </p:cNvPicPr>
          <p:nvPr/>
        </p:nvPicPr>
        <p:blipFill>
          <a:blip r:embed="rId3"/>
          <a:stretch>
            <a:fillRect/>
          </a:stretch>
        </p:blipFill>
        <p:spPr>
          <a:xfrm>
            <a:off x="1789401" y="710911"/>
            <a:ext cx="9335771" cy="4858616"/>
          </a:xfrm>
          <a:prstGeom prst="rect">
            <a:avLst/>
          </a:prstGeom>
        </p:spPr>
      </p:pic>
    </p:spTree>
    <p:extLst>
      <p:ext uri="{BB962C8B-B14F-4D97-AF65-F5344CB8AC3E}">
        <p14:creationId xmlns:p14="http://schemas.microsoft.com/office/powerpoint/2010/main" val="2132944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CA2D0E1F-E75E-4A32-9997-ACFB611409FD}"/>
              </a:ext>
            </a:extLst>
          </p:cNvPr>
          <p:cNvSpPr>
            <a:spLocks noChangeArrowheads="1"/>
          </p:cNvSpPr>
          <p:nvPr/>
        </p:nvSpPr>
        <p:spPr bwMode="auto">
          <a:xfrm>
            <a:off x="309716" y="640400"/>
            <a:ext cx="8748292"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Type 2 Driver (Native-API Driver)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Type 2 driver converts JDBC calls into </a:t>
            </a:r>
            <a:r>
              <a:rPr kumimoji="0" lang="en-US" altLang="en-US" sz="2000" b="1" i="0" u="none" strike="noStrike" cap="none" normalizeH="0" baseline="0" dirty="0">
                <a:ln>
                  <a:noFill/>
                </a:ln>
                <a:solidFill>
                  <a:schemeClr val="tx1"/>
                </a:solidFill>
                <a:effectLst/>
                <a:latin typeface="Arial" panose="020B0604020202020204" pitchFamily="34" charset="0"/>
              </a:rPr>
              <a:t>database-specific native API calls</a:t>
            </a:r>
            <a:r>
              <a:rPr kumimoji="0" lang="en-US" altLang="en-US" sz="2000" b="0" i="0" u="none" strike="noStrike" cap="none" normalizeH="0" baseline="0" dirty="0">
                <a:ln>
                  <a:noFill/>
                </a:ln>
                <a:solidFill>
                  <a:schemeClr val="tx1"/>
                </a:solidFill>
                <a:effectLst/>
                <a:latin typeface="Arial" panose="020B0604020202020204" pitchFamily="34" charset="0"/>
              </a:rPr>
              <a:t>.</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It needs </a:t>
            </a:r>
            <a:r>
              <a:rPr kumimoji="0" lang="en-US" altLang="en-US" sz="2000" b="1" i="0" u="none" strike="noStrike" cap="none" normalizeH="0" baseline="0" dirty="0">
                <a:ln>
                  <a:noFill/>
                </a:ln>
                <a:solidFill>
                  <a:schemeClr val="tx1"/>
                </a:solidFill>
                <a:effectLst/>
                <a:latin typeface="Arial" panose="020B0604020202020204" pitchFamily="34" charset="0"/>
              </a:rPr>
              <a:t>native library files (.</a:t>
            </a:r>
            <a:r>
              <a:rPr kumimoji="0" lang="en-US" altLang="en-US" sz="2000" b="1" i="0" u="none" strike="noStrike" cap="none" normalizeH="0" baseline="0" dirty="0" err="1">
                <a:ln>
                  <a:noFill/>
                </a:ln>
                <a:solidFill>
                  <a:schemeClr val="tx1"/>
                </a:solidFill>
                <a:effectLst/>
                <a:latin typeface="Arial" panose="020B0604020202020204" pitchFamily="34" charset="0"/>
              </a:rPr>
              <a:t>dll</a:t>
            </a:r>
            <a:r>
              <a:rPr kumimoji="0" lang="en-US" altLang="en-US" sz="2000" b="1" i="0" u="none" strike="noStrike" cap="none" normalizeH="0" baseline="0" dirty="0">
                <a:ln>
                  <a:noFill/>
                </a:ln>
                <a:solidFill>
                  <a:schemeClr val="tx1"/>
                </a:solidFill>
                <a:effectLst/>
                <a:latin typeface="Arial" panose="020B0604020202020204" pitchFamily="34" charset="0"/>
              </a:rPr>
              <a:t>, .so)</a:t>
            </a:r>
            <a:r>
              <a:rPr kumimoji="0" lang="en-US" altLang="en-US" sz="2000" b="0" i="0" u="none" strike="noStrike" cap="none" normalizeH="0" baseline="0" dirty="0">
                <a:ln>
                  <a:noFill/>
                </a:ln>
                <a:solidFill>
                  <a:schemeClr val="tx1"/>
                </a:solidFill>
                <a:effectLst/>
                <a:latin typeface="Arial" panose="020B0604020202020204" pitchFamily="34" charset="0"/>
              </a:rPr>
              <a:t> installed on the client machine.</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Features</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Requires </a:t>
            </a:r>
            <a:r>
              <a:rPr kumimoji="0" lang="en-US" altLang="en-US" sz="2000" b="1" i="0" u="none" strike="noStrike" cap="none" normalizeH="0" baseline="0" dirty="0">
                <a:ln>
                  <a:noFill/>
                </a:ln>
                <a:solidFill>
                  <a:schemeClr val="tx1"/>
                </a:solidFill>
                <a:effectLst/>
                <a:latin typeface="Arial" panose="020B0604020202020204" pitchFamily="34" charset="0"/>
              </a:rPr>
              <a:t>database vendor’s native library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Platform dependent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Faster than Type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Not pure Java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Disadvantages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Needs native software installation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Not portable (OS dependent)</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Example- </a:t>
            </a:r>
            <a:r>
              <a:rPr kumimoji="0" lang="en-US" altLang="en-US" sz="2000" b="0" i="0" u="none" strike="noStrike" cap="none" normalizeH="0" baseline="0" dirty="0">
                <a:ln>
                  <a:noFill/>
                </a:ln>
                <a:solidFill>
                  <a:schemeClr val="tx1"/>
                </a:solidFill>
                <a:effectLst/>
                <a:latin typeface="Arial" panose="020B0604020202020204" pitchFamily="34" charset="0"/>
              </a:rPr>
              <a:t>Oracle OCI Driver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0BCA8CB4-1B63-4765-8546-9DA99DCED183}"/>
              </a:ext>
            </a:extLst>
          </p:cNvPr>
          <p:cNvSpPr/>
          <p:nvPr/>
        </p:nvSpPr>
        <p:spPr>
          <a:xfrm>
            <a:off x="7030064" y="2372314"/>
            <a:ext cx="4852220"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400" dirty="0"/>
              <a:t>Java Application</a:t>
            </a:r>
          </a:p>
          <a:p>
            <a:r>
              <a:rPr lang="en-IN" sz="2400" dirty="0"/>
              <a:t>      ↓</a:t>
            </a:r>
          </a:p>
          <a:p>
            <a:r>
              <a:rPr lang="en-IN" sz="2400" dirty="0"/>
              <a:t>   JDBC API</a:t>
            </a:r>
          </a:p>
          <a:p>
            <a:r>
              <a:rPr lang="en-IN" sz="2400" dirty="0"/>
              <a:t>      ↓</a:t>
            </a:r>
          </a:p>
          <a:p>
            <a:r>
              <a:rPr lang="en-IN" sz="2400" dirty="0"/>
              <a:t> Type 2 Driver</a:t>
            </a:r>
          </a:p>
          <a:p>
            <a:r>
              <a:rPr lang="en-IN" sz="2400" dirty="0"/>
              <a:t>      ↓</a:t>
            </a:r>
          </a:p>
          <a:p>
            <a:r>
              <a:rPr lang="en-IN" sz="2400" dirty="0"/>
              <a:t> Native Database API (C/C++)</a:t>
            </a:r>
          </a:p>
          <a:p>
            <a:r>
              <a:rPr lang="en-IN" sz="2400" dirty="0"/>
              <a:t>      ↓</a:t>
            </a:r>
          </a:p>
          <a:p>
            <a:r>
              <a:rPr lang="en-IN" sz="2400" dirty="0"/>
              <a:t>   Database</a:t>
            </a:r>
          </a:p>
        </p:txBody>
      </p:sp>
    </p:spTree>
    <p:extLst>
      <p:ext uri="{BB962C8B-B14F-4D97-AF65-F5344CB8AC3E}">
        <p14:creationId xmlns:p14="http://schemas.microsoft.com/office/powerpoint/2010/main" val="6033131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8EAC-663B-429E-BA3C-DFF7969510B6}"/>
              </a:ext>
            </a:extLst>
          </p:cNvPr>
          <p:cNvPicPr>
            <a:picLocks noChangeAspect="1"/>
          </p:cNvPicPr>
          <p:nvPr/>
        </p:nvPicPr>
        <p:blipFill>
          <a:blip r:embed="rId3"/>
          <a:stretch>
            <a:fillRect/>
          </a:stretch>
        </p:blipFill>
        <p:spPr>
          <a:xfrm>
            <a:off x="2256639" y="982807"/>
            <a:ext cx="8034568" cy="4572866"/>
          </a:xfrm>
          <a:prstGeom prst="rect">
            <a:avLst/>
          </a:prstGeom>
        </p:spPr>
      </p:pic>
    </p:spTree>
    <p:extLst>
      <p:ext uri="{BB962C8B-B14F-4D97-AF65-F5344CB8AC3E}">
        <p14:creationId xmlns:p14="http://schemas.microsoft.com/office/powerpoint/2010/main" val="1996164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B4559-C934-4E6E-9D7D-FFD031B28010}"/>
              </a:ext>
            </a:extLst>
          </p:cNvPr>
          <p:cNvSpPr/>
          <p:nvPr/>
        </p:nvSpPr>
        <p:spPr>
          <a:xfrm>
            <a:off x="3299717" y="323724"/>
            <a:ext cx="4809715" cy="646331"/>
          </a:xfrm>
          <a:prstGeom prst="rect">
            <a:avLst/>
          </a:prstGeom>
        </p:spPr>
        <p:txBody>
          <a:bodyPr wrap="none">
            <a:spAutoFit/>
          </a:bodyPr>
          <a:lstStyle/>
          <a:p>
            <a:r>
              <a:rPr lang="en-IN" sz="3600" b="1" dirty="0">
                <a:solidFill>
                  <a:schemeClr val="bg1">
                    <a:lumMod val="50000"/>
                  </a:schemeClr>
                </a:solidFill>
                <a:latin typeface="Nunito Sans"/>
              </a:rPr>
              <a:t>Network protocol driver</a:t>
            </a:r>
            <a:endParaRPr lang="en-IN" sz="3600" b="1" i="0" dirty="0">
              <a:solidFill>
                <a:schemeClr val="bg1">
                  <a:lumMod val="50000"/>
                </a:schemeClr>
              </a:solidFill>
              <a:effectLst/>
              <a:latin typeface="Nunito Sans"/>
            </a:endParaRPr>
          </a:p>
        </p:txBody>
      </p:sp>
      <p:sp>
        <p:nvSpPr>
          <p:cNvPr id="4" name="Rectangle 3">
            <a:extLst>
              <a:ext uri="{FF2B5EF4-FFF2-40B4-BE49-F238E27FC236}">
                <a16:creationId xmlns:a16="http://schemas.microsoft.com/office/drawing/2014/main" id="{9DF63236-4C09-4730-9087-80284F57D777}"/>
              </a:ext>
            </a:extLst>
          </p:cNvPr>
          <p:cNvSpPr/>
          <p:nvPr/>
        </p:nvSpPr>
        <p:spPr>
          <a:xfrm>
            <a:off x="651163" y="1346400"/>
            <a:ext cx="10557164" cy="5940088"/>
          </a:xfrm>
          <a:prstGeom prst="rect">
            <a:avLst/>
          </a:prstGeom>
        </p:spPr>
        <p:txBody>
          <a:bodyPr wrap="square">
            <a:spAutoFit/>
          </a:bodyPr>
          <a:lstStyle/>
          <a:p>
            <a:r>
              <a:rPr lang="en-US" sz="2000" dirty="0"/>
              <a:t>Network protocol driver or Type-3 driver is a driver that uses a middleware in order to convert method calls of JDBC into vendor-specific DB protocol. It is also known as a pure driver . Type 3 driver converts JDBC calls into a database-independent network protocol, which is sent to a middleware </a:t>
            </a:r>
            <a:r>
              <a:rPr lang="en-US" sz="2000" dirty="0" err="1"/>
              <a:t>server.The</a:t>
            </a:r>
            <a:r>
              <a:rPr lang="en-US" sz="2000" dirty="0"/>
              <a:t> middleware server then converts it into database-specific protocol.</a:t>
            </a:r>
          </a:p>
          <a:p>
            <a:r>
              <a:rPr lang="en-US" sz="2000" b="1" dirty="0"/>
              <a:t>Advantages:</a:t>
            </a:r>
            <a:endParaRPr lang="en-US" sz="2000" dirty="0"/>
          </a:p>
          <a:p>
            <a:pPr marL="342900" indent="-342900">
              <a:buFont typeface="Arial" panose="020B0604020202020204" pitchFamily="34" charset="0"/>
              <a:buChar char="•"/>
            </a:pPr>
            <a:r>
              <a:rPr lang="en-US" sz="2000" dirty="0"/>
              <a:t>The client-side library is not required as the server on the application can perform different functions such as logging, load balancing, auditing, etc.</a:t>
            </a:r>
          </a:p>
          <a:p>
            <a:pPr marL="342900" indent="-342900">
              <a:buFont typeface="Arial" panose="020B0604020202020204" pitchFamily="34" charset="0"/>
              <a:buChar char="•"/>
            </a:pPr>
            <a:r>
              <a:rPr lang="en-US" sz="2000" dirty="0"/>
              <a:t>Any DB can be handled by a single driver if the middleware is present.</a:t>
            </a:r>
          </a:p>
          <a:p>
            <a:pPr marL="342900" indent="-342900">
              <a:buFont typeface="Arial" panose="020B0604020202020204" pitchFamily="34" charset="0"/>
              <a:buChar char="•"/>
            </a:pPr>
            <a:r>
              <a:rPr lang="en-US" sz="2000" dirty="0"/>
              <a:t>Flexible &amp; Fully written in Java</a:t>
            </a:r>
          </a:p>
          <a:p>
            <a:pPr marL="342900" indent="-342900">
              <a:buFont typeface="Arial" panose="020B0604020202020204" pitchFamily="34" charset="0"/>
              <a:buChar char="•"/>
            </a:pPr>
            <a:r>
              <a:rPr lang="en-US" sz="2000" dirty="0"/>
              <a:t>Secure &amp; Not specific to a vendor</a:t>
            </a:r>
          </a:p>
          <a:p>
            <a:r>
              <a:rPr lang="en-US" sz="2000" b="1" dirty="0"/>
              <a:t>Disadvantages:</a:t>
            </a:r>
            <a:endParaRPr lang="en-US" sz="2000" dirty="0"/>
          </a:p>
          <a:p>
            <a:pPr marL="342900" indent="-342900">
              <a:buFont typeface="Arial" panose="020B0604020202020204" pitchFamily="34" charset="0"/>
              <a:buChar char="•"/>
            </a:pPr>
            <a:r>
              <a:rPr lang="en-US" sz="2000" dirty="0"/>
              <a:t>Network support is essential on the machine on the client-side.</a:t>
            </a:r>
          </a:p>
          <a:p>
            <a:pPr marL="342900" indent="-342900">
              <a:buFont typeface="Arial" panose="020B0604020202020204" pitchFamily="34" charset="0"/>
              <a:buChar char="•"/>
            </a:pPr>
            <a:r>
              <a:rPr lang="en-US" sz="2000" dirty="0"/>
              <a:t>DB specific coding is required in the middle tier.</a:t>
            </a:r>
          </a:p>
          <a:p>
            <a:pPr marL="342900" indent="-342900">
              <a:buFont typeface="Arial" panose="020B0604020202020204" pitchFamily="34" charset="0"/>
              <a:buChar char="•"/>
            </a:pPr>
            <a:r>
              <a:rPr lang="en-US" sz="2000" dirty="0"/>
              <a:t>Additional latency can occur as middleware is present.</a:t>
            </a:r>
          </a:p>
          <a:p>
            <a:pPr marL="342900" indent="-342900">
              <a:buFont typeface="Arial" panose="020B0604020202020204" pitchFamily="34" charset="0"/>
              <a:buChar char="•"/>
            </a:pPr>
            <a:r>
              <a:rPr lang="en-US" sz="2000" dirty="0"/>
              <a:t>The maintenance cost is higher.</a:t>
            </a:r>
          </a:p>
          <a:p>
            <a:pPr marL="342900" indent="-342900">
              <a:buFont typeface="Arial" panose="020B0604020202020204" pitchFamily="34" charset="0"/>
              <a:buChar char="•"/>
            </a:pPr>
            <a:r>
              <a:rPr lang="en-US" sz="2000" dirty="0"/>
              <a:t>The associated software is needed to work</a:t>
            </a:r>
          </a:p>
          <a:p>
            <a:br>
              <a:rPr lang="en-US" sz="2000" dirty="0"/>
            </a:br>
            <a:endParaRPr lang="en-IN" sz="2000" dirty="0"/>
          </a:p>
        </p:txBody>
      </p:sp>
    </p:spTree>
    <p:extLst>
      <p:ext uri="{BB962C8B-B14F-4D97-AF65-F5344CB8AC3E}">
        <p14:creationId xmlns:p14="http://schemas.microsoft.com/office/powerpoint/2010/main" val="25377717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1C390-499D-4C73-A1E0-5B2BC61FB74D}"/>
              </a:ext>
            </a:extLst>
          </p:cNvPr>
          <p:cNvPicPr>
            <a:picLocks noChangeAspect="1"/>
          </p:cNvPicPr>
          <p:nvPr/>
        </p:nvPicPr>
        <p:blipFill>
          <a:blip r:embed="rId3"/>
          <a:stretch>
            <a:fillRect/>
          </a:stretch>
        </p:blipFill>
        <p:spPr>
          <a:xfrm>
            <a:off x="1205345" y="650476"/>
            <a:ext cx="8829034" cy="5016033"/>
          </a:xfrm>
          <a:prstGeom prst="rect">
            <a:avLst/>
          </a:prstGeom>
        </p:spPr>
      </p:pic>
    </p:spTree>
    <p:extLst>
      <p:ext uri="{BB962C8B-B14F-4D97-AF65-F5344CB8AC3E}">
        <p14:creationId xmlns:p14="http://schemas.microsoft.com/office/powerpoint/2010/main" val="8053554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FCD1E4-0DE7-479B-B40B-4ED411D29BAA}"/>
              </a:ext>
            </a:extLst>
          </p:cNvPr>
          <p:cNvSpPr/>
          <p:nvPr/>
        </p:nvSpPr>
        <p:spPr>
          <a:xfrm>
            <a:off x="4765717" y="431861"/>
            <a:ext cx="2494657" cy="707886"/>
          </a:xfrm>
          <a:prstGeom prst="rect">
            <a:avLst/>
          </a:prstGeom>
        </p:spPr>
        <p:txBody>
          <a:bodyPr wrap="none">
            <a:spAutoFit/>
          </a:bodyPr>
          <a:lstStyle/>
          <a:p>
            <a:r>
              <a:rPr lang="en-IN" sz="4000" b="1" dirty="0">
                <a:solidFill>
                  <a:schemeClr val="bg1">
                    <a:lumMod val="50000"/>
                  </a:schemeClr>
                </a:solidFill>
                <a:latin typeface="Nunito Sans"/>
              </a:rPr>
              <a:t>Thin driver</a:t>
            </a:r>
            <a:endParaRPr lang="en-IN" sz="4000" b="1" i="0" dirty="0">
              <a:solidFill>
                <a:schemeClr val="bg1">
                  <a:lumMod val="50000"/>
                </a:schemeClr>
              </a:solidFill>
              <a:effectLst/>
              <a:latin typeface="Nunito Sans"/>
            </a:endParaRPr>
          </a:p>
        </p:txBody>
      </p:sp>
      <p:sp>
        <p:nvSpPr>
          <p:cNvPr id="4" name="Rectangle 3">
            <a:extLst>
              <a:ext uri="{FF2B5EF4-FFF2-40B4-BE49-F238E27FC236}">
                <a16:creationId xmlns:a16="http://schemas.microsoft.com/office/drawing/2014/main" id="{51B75282-D249-461F-9170-D016809B38DC}"/>
              </a:ext>
            </a:extLst>
          </p:cNvPr>
          <p:cNvSpPr/>
          <p:nvPr/>
        </p:nvSpPr>
        <p:spPr>
          <a:xfrm>
            <a:off x="471055" y="1413164"/>
            <a:ext cx="11416145" cy="1569660"/>
          </a:xfrm>
          <a:prstGeom prst="rect">
            <a:avLst/>
          </a:prstGeom>
        </p:spPr>
        <p:txBody>
          <a:bodyPr wrap="square">
            <a:spAutoFit/>
          </a:bodyPr>
          <a:lstStyle/>
          <a:p>
            <a:r>
              <a:rPr lang="en-US" sz="2400" dirty="0"/>
              <a:t>Type 4 driver or Thin driver is a driver that is purely Java-based that interacts directly with the database of the vendor. It is also known as Direct to Database Pure Java Driver and considered as the driver with the highest performance for the database. The thin driver is usually offered by the vendor.</a:t>
            </a:r>
            <a:endParaRPr lang="en-IN" sz="2400" dirty="0"/>
          </a:p>
        </p:txBody>
      </p:sp>
      <p:sp>
        <p:nvSpPr>
          <p:cNvPr id="2" name="Rectangle 1">
            <a:extLst>
              <a:ext uri="{FF2B5EF4-FFF2-40B4-BE49-F238E27FC236}">
                <a16:creationId xmlns:a16="http://schemas.microsoft.com/office/drawing/2014/main" id="{34142A43-4C06-4720-8D6D-179C4558D911}"/>
              </a:ext>
            </a:extLst>
          </p:cNvPr>
          <p:cNvSpPr/>
          <p:nvPr/>
        </p:nvSpPr>
        <p:spPr>
          <a:xfrm>
            <a:off x="4765717" y="3534215"/>
            <a:ext cx="5867870"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400" dirty="0"/>
              <a:t>Java Application</a:t>
            </a:r>
          </a:p>
          <a:p>
            <a:r>
              <a:rPr lang="en-IN" sz="2400" dirty="0"/>
              <a:t>      ↓</a:t>
            </a:r>
          </a:p>
          <a:p>
            <a:r>
              <a:rPr lang="en-IN" sz="2400" dirty="0"/>
              <a:t>   JDBC API</a:t>
            </a:r>
          </a:p>
          <a:p>
            <a:r>
              <a:rPr lang="en-IN" sz="2400" dirty="0"/>
              <a:t>      ↓</a:t>
            </a:r>
          </a:p>
          <a:p>
            <a:r>
              <a:rPr lang="en-IN" sz="2400" dirty="0"/>
              <a:t> Type 4 Driver</a:t>
            </a:r>
          </a:p>
          <a:p>
            <a:r>
              <a:rPr lang="en-IN" sz="2400" dirty="0"/>
              <a:t>      ↓</a:t>
            </a:r>
          </a:p>
          <a:p>
            <a:r>
              <a:rPr lang="en-IN" sz="2400" dirty="0"/>
              <a:t> Database (Direct Connection)</a:t>
            </a:r>
          </a:p>
        </p:txBody>
      </p:sp>
    </p:spTree>
    <p:extLst>
      <p:ext uri="{BB962C8B-B14F-4D97-AF65-F5344CB8AC3E}">
        <p14:creationId xmlns:p14="http://schemas.microsoft.com/office/powerpoint/2010/main" val="18500433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D46727-23DF-4B7A-9D7A-8D689DE467E7}"/>
              </a:ext>
            </a:extLst>
          </p:cNvPr>
          <p:cNvPicPr>
            <a:picLocks noChangeAspect="1"/>
          </p:cNvPicPr>
          <p:nvPr/>
        </p:nvPicPr>
        <p:blipFill>
          <a:blip r:embed="rId3"/>
          <a:stretch>
            <a:fillRect/>
          </a:stretch>
        </p:blipFill>
        <p:spPr>
          <a:xfrm>
            <a:off x="1187741" y="803564"/>
            <a:ext cx="9356800" cy="4807528"/>
          </a:xfrm>
          <a:prstGeom prst="rect">
            <a:avLst/>
          </a:prstGeom>
        </p:spPr>
      </p:pic>
    </p:spTree>
    <p:extLst>
      <p:ext uri="{BB962C8B-B14F-4D97-AF65-F5344CB8AC3E}">
        <p14:creationId xmlns:p14="http://schemas.microsoft.com/office/powerpoint/2010/main" val="169677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04669" y="225137"/>
            <a:ext cx="7597775" cy="879475"/>
          </a:xfrm>
        </p:spPr>
        <p:txBody>
          <a:bodyPr/>
          <a:lstStyle/>
          <a:p>
            <a:pPr eaLnBrk="1" hangingPunct="1"/>
            <a:r>
              <a:rPr lang="en-GB" altLang="en-US"/>
              <a:t>Window</a:t>
            </a:r>
          </a:p>
        </p:txBody>
      </p:sp>
      <p:sp>
        <p:nvSpPr>
          <p:cNvPr id="16387" name="Content Placeholder 2"/>
          <p:cNvSpPr>
            <a:spLocks noGrp="1"/>
          </p:cNvSpPr>
          <p:nvPr>
            <p:ph idx="1"/>
          </p:nvPr>
        </p:nvSpPr>
        <p:spPr>
          <a:xfrm>
            <a:off x="387207" y="1266536"/>
            <a:ext cx="11458429" cy="3563938"/>
          </a:xfrm>
        </p:spPr>
        <p:txBody>
          <a:bodyPr/>
          <a:lstStyle/>
          <a:p>
            <a:pPr eaLnBrk="1" hangingPunct="1"/>
            <a:r>
              <a:rPr lang="en-GB" altLang="en-US" sz="2700" dirty="0"/>
              <a:t>The window is the container that have </a:t>
            </a:r>
            <a:r>
              <a:rPr lang="en-GB" altLang="en-US" sz="2700" b="1" dirty="0"/>
              <a:t>no borders and menu bars.</a:t>
            </a:r>
            <a:r>
              <a:rPr lang="en-GB" altLang="en-US" sz="2700" dirty="0"/>
              <a:t> </a:t>
            </a:r>
          </a:p>
          <a:p>
            <a:pPr eaLnBrk="1" hangingPunct="1"/>
            <a:r>
              <a:rPr lang="en-GB" altLang="en-US" sz="2700" dirty="0"/>
              <a:t>You must use frame, dialog or another window for creating a window.</a:t>
            </a:r>
          </a:p>
          <a:p>
            <a:pPr eaLnBrk="1" hangingPunct="1"/>
            <a:endParaRPr lang="en-GB" altLang="en-US" sz="2700" dirty="0"/>
          </a:p>
          <a:p>
            <a:pPr eaLnBrk="1" hangingPunct="1"/>
            <a:endParaRPr lang="en-GB" altLang="en-US" sz="2700" dirty="0"/>
          </a:p>
          <a:p>
            <a:pPr eaLnBrk="1" hangingPunct="1"/>
            <a:endParaRPr lang="en-GB" altLang="en-US" sz="2700" dirty="0"/>
          </a:p>
        </p:txBody>
      </p:sp>
    </p:spTree>
    <p:extLst>
      <p:ext uri="{BB962C8B-B14F-4D97-AF65-F5344CB8AC3E}">
        <p14:creationId xmlns:p14="http://schemas.microsoft.com/office/powerpoint/2010/main" val="3693001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52EA-2779-4CF6-8543-56CF61DFE67F}"/>
              </a:ext>
            </a:extLst>
          </p:cNvPr>
          <p:cNvSpPr>
            <a:spLocks noGrp="1"/>
          </p:cNvSpPr>
          <p:nvPr>
            <p:ph type="title"/>
          </p:nvPr>
        </p:nvSpPr>
        <p:spPr/>
        <p:txBody>
          <a:bodyPr/>
          <a:lstStyle/>
          <a:p>
            <a:r>
              <a:rPr lang="en-US" b="1" dirty="0" err="1"/>
              <a:t>JFrame</a:t>
            </a:r>
            <a:br>
              <a:rPr lang="en-US" b="1" dirty="0"/>
            </a:br>
            <a:endParaRPr lang="en-IN" dirty="0"/>
          </a:p>
        </p:txBody>
      </p:sp>
      <p:sp>
        <p:nvSpPr>
          <p:cNvPr id="3" name="Content Placeholder 2">
            <a:extLst>
              <a:ext uri="{FF2B5EF4-FFF2-40B4-BE49-F238E27FC236}">
                <a16:creationId xmlns:a16="http://schemas.microsoft.com/office/drawing/2014/main" id="{F5A3CFE3-4C1F-4248-983C-C460F6B1DDF4}"/>
              </a:ext>
            </a:extLst>
          </p:cNvPr>
          <p:cNvSpPr>
            <a:spLocks noGrp="1"/>
          </p:cNvSpPr>
          <p:nvPr>
            <p:ph idx="1"/>
          </p:nvPr>
        </p:nvSpPr>
        <p:spPr/>
        <p:txBody>
          <a:bodyPr>
            <a:normAutofit lnSpcReduction="10000"/>
          </a:bodyPr>
          <a:lstStyle/>
          <a:p>
            <a:pPr algn="just"/>
            <a:r>
              <a:rPr lang="en-US" dirty="0"/>
              <a:t>In Swing, the main window of an application is created using the </a:t>
            </a:r>
            <a:r>
              <a:rPr lang="en-US" b="1" dirty="0" err="1"/>
              <a:t>JFrame</a:t>
            </a:r>
            <a:r>
              <a:rPr lang="en-US" dirty="0"/>
              <a:t> class. In Swing, the window is usually represented by a </a:t>
            </a:r>
            <a:r>
              <a:rPr lang="en-US" dirty="0" err="1"/>
              <a:t>JFrame</a:t>
            </a:r>
            <a:r>
              <a:rPr lang="en-US" dirty="0"/>
              <a:t> object. </a:t>
            </a:r>
          </a:p>
          <a:p>
            <a:pPr algn="just"/>
            <a:endParaRPr lang="en-US" dirty="0"/>
          </a:p>
          <a:p>
            <a:pPr algn="just"/>
            <a:r>
              <a:rPr lang="en-US" dirty="0" err="1"/>
              <a:t>JFrame</a:t>
            </a:r>
            <a:r>
              <a:rPr lang="en-US" dirty="0"/>
              <a:t> is a top-level container that provides a title bar, border, and buttons like minimize, maximize, or close. </a:t>
            </a:r>
          </a:p>
          <a:p>
            <a:pPr algn="just"/>
            <a:endParaRPr lang="en-US" dirty="0"/>
          </a:p>
          <a:p>
            <a:pPr algn="just"/>
            <a:r>
              <a:rPr lang="en-US" dirty="0"/>
              <a:t>We can add other Swing components (like buttons, labels, text fields) inside it. Below program illustrates the creation of a simple window using </a:t>
            </a:r>
            <a:r>
              <a:rPr lang="en-US" dirty="0" err="1"/>
              <a:t>JFrame</a:t>
            </a:r>
            <a:r>
              <a:rPr lang="en-US" dirty="0"/>
              <a:t>.</a:t>
            </a:r>
          </a:p>
          <a:p>
            <a:pPr algn="just"/>
            <a:endParaRPr lang="en-IN" dirty="0"/>
          </a:p>
        </p:txBody>
      </p:sp>
    </p:spTree>
    <p:extLst>
      <p:ext uri="{BB962C8B-B14F-4D97-AF65-F5344CB8AC3E}">
        <p14:creationId xmlns:p14="http://schemas.microsoft.com/office/powerpoint/2010/main" val="1171256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2A42D-BC86-497F-B3BF-19B0FEB5AC1B}"/>
              </a:ext>
            </a:extLst>
          </p:cNvPr>
          <p:cNvSpPr>
            <a:spLocks noGrp="1"/>
          </p:cNvSpPr>
          <p:nvPr>
            <p:ph idx="1"/>
          </p:nvPr>
        </p:nvSpPr>
        <p:spPr>
          <a:xfrm>
            <a:off x="242455" y="273915"/>
            <a:ext cx="11478490" cy="6584085"/>
          </a:xfrm>
        </p:spPr>
        <p:txBody>
          <a:bodyPr>
            <a:normAutofit fontScale="92500" lnSpcReduction="10000"/>
          </a:bodyPr>
          <a:lstStyle/>
          <a:p>
            <a:pPr marL="0" indent="0">
              <a:buNone/>
            </a:pPr>
            <a:r>
              <a:rPr lang="en-IN" sz="2400" dirty="0"/>
              <a:t>import </a:t>
            </a:r>
            <a:r>
              <a:rPr lang="en-IN" sz="2400" dirty="0" err="1"/>
              <a:t>javax.swing</a:t>
            </a:r>
            <a:r>
              <a:rPr lang="en-IN" sz="2400" dirty="0"/>
              <a:t>.*;</a:t>
            </a:r>
          </a:p>
          <a:p>
            <a:pPr marL="0" indent="0">
              <a:buNone/>
            </a:pPr>
            <a:r>
              <a:rPr lang="en-IN" sz="2400" dirty="0"/>
              <a:t>class </a:t>
            </a:r>
            <a:r>
              <a:rPr lang="en-IN" sz="2400" dirty="0" err="1"/>
              <a:t>JFrameDemo</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 Create a </a:t>
            </a:r>
            <a:r>
              <a:rPr lang="en-IN" sz="2400" dirty="0" err="1"/>
              <a:t>JFrame</a:t>
            </a:r>
            <a:r>
              <a:rPr lang="en-IN" sz="2400" dirty="0"/>
              <a:t> (window)</a:t>
            </a:r>
          </a:p>
          <a:p>
            <a:pPr marL="0" indent="0">
              <a:buNone/>
            </a:pPr>
            <a:r>
              <a:rPr lang="en-IN" sz="2400" dirty="0"/>
              <a:t>        </a:t>
            </a:r>
            <a:r>
              <a:rPr lang="en-IN" sz="2400" dirty="0" err="1"/>
              <a:t>JFrame</a:t>
            </a:r>
            <a:r>
              <a:rPr lang="en-IN" sz="2400" dirty="0"/>
              <a:t> frame = new </a:t>
            </a:r>
            <a:r>
              <a:rPr lang="en-IN" sz="2400" dirty="0" err="1"/>
              <a:t>JFrame</a:t>
            </a:r>
            <a:r>
              <a:rPr lang="en-IN" sz="2400" dirty="0"/>
              <a:t>("My Swing Window");</a:t>
            </a:r>
          </a:p>
          <a:p>
            <a:pPr marL="0" indent="0">
              <a:buNone/>
            </a:pPr>
            <a:r>
              <a:rPr lang="en-IN" sz="2400" dirty="0"/>
              <a:t>        // Set window size</a:t>
            </a:r>
          </a:p>
          <a:p>
            <a:pPr marL="0" indent="0">
              <a:buNone/>
            </a:pPr>
            <a:r>
              <a:rPr lang="en-IN" sz="2400" dirty="0"/>
              <a:t>        </a:t>
            </a:r>
            <a:r>
              <a:rPr lang="en-IN" sz="2400" dirty="0" err="1"/>
              <a:t>frame.setSize</a:t>
            </a:r>
            <a:r>
              <a:rPr lang="en-IN" sz="2400" dirty="0"/>
              <a:t>(400, 300);</a:t>
            </a:r>
          </a:p>
          <a:p>
            <a:pPr marL="0" indent="0">
              <a:buNone/>
            </a:pPr>
            <a:r>
              <a:rPr lang="en-IN" sz="2400" dirty="0"/>
              <a:t>        // Close the program when window is closed</a:t>
            </a:r>
          </a:p>
          <a:p>
            <a:pPr marL="0" indent="0">
              <a:buNone/>
            </a:pPr>
            <a:r>
              <a:rPr lang="en-IN" sz="2400" dirty="0"/>
              <a:t>        </a:t>
            </a:r>
            <a:r>
              <a:rPr lang="en-IN" sz="2400" dirty="0" err="1"/>
              <a:t>frame.setDefaultCloseOperation</a:t>
            </a:r>
            <a:r>
              <a:rPr lang="en-IN" sz="2400" dirty="0"/>
              <a:t>(</a:t>
            </a:r>
            <a:r>
              <a:rPr lang="en-IN" sz="2400" dirty="0" err="1"/>
              <a:t>JFrame.EXIT_ON_CLOSE</a:t>
            </a:r>
            <a:r>
              <a:rPr lang="en-IN" sz="2400" dirty="0"/>
              <a:t>);</a:t>
            </a:r>
          </a:p>
          <a:p>
            <a:pPr marL="0" indent="0">
              <a:buNone/>
            </a:pPr>
            <a:r>
              <a:rPr lang="en-IN" sz="2400" dirty="0"/>
              <a:t>        // Add a label inside the window</a:t>
            </a:r>
          </a:p>
          <a:p>
            <a:pPr marL="0" indent="0">
              <a:buNone/>
            </a:pPr>
            <a:r>
              <a:rPr lang="en-IN" sz="2400" dirty="0"/>
              <a:t>        </a:t>
            </a:r>
            <a:r>
              <a:rPr lang="en-IN" sz="2400" dirty="0" err="1"/>
              <a:t>JLabel</a:t>
            </a:r>
            <a:r>
              <a:rPr lang="en-IN" sz="2400" dirty="0"/>
              <a:t> label = new </a:t>
            </a:r>
            <a:r>
              <a:rPr lang="en-IN" sz="2400" dirty="0" err="1"/>
              <a:t>JLabel</a:t>
            </a:r>
            <a:r>
              <a:rPr lang="en-IN" sz="2400" dirty="0"/>
              <a:t>("Welcome to Swing Window!", </a:t>
            </a:r>
            <a:r>
              <a:rPr lang="en-IN" sz="2400" dirty="0" err="1"/>
              <a:t>JLabel.CENTER</a:t>
            </a:r>
            <a:r>
              <a:rPr lang="en-IN" sz="2400" dirty="0"/>
              <a:t>);</a:t>
            </a:r>
          </a:p>
          <a:p>
            <a:pPr marL="0" indent="0">
              <a:buNone/>
            </a:pPr>
            <a:r>
              <a:rPr lang="en-IN" sz="2400" dirty="0"/>
              <a:t>        </a:t>
            </a:r>
            <a:r>
              <a:rPr lang="en-IN" sz="2400" dirty="0" err="1"/>
              <a:t>frame.add</a:t>
            </a:r>
            <a:r>
              <a:rPr lang="en-IN" sz="2400" dirty="0"/>
              <a:t>(label);</a:t>
            </a:r>
          </a:p>
          <a:p>
            <a:pPr marL="0" indent="0">
              <a:buNone/>
            </a:pPr>
            <a:r>
              <a:rPr lang="en-IN" sz="2400" dirty="0"/>
              <a:t>        // Make the window visible</a:t>
            </a:r>
          </a:p>
          <a:p>
            <a:pPr marL="0" indent="0">
              <a:buNone/>
            </a:pPr>
            <a:r>
              <a:rPr lang="en-IN" sz="2400" dirty="0"/>
              <a:t>        </a:t>
            </a:r>
            <a:r>
              <a:rPr lang="en-IN" sz="2400" dirty="0" err="1"/>
              <a:t>frame.setVisible</a:t>
            </a:r>
            <a:r>
              <a:rPr lang="en-IN" sz="2400" dirty="0"/>
              <a:t>(true);</a:t>
            </a:r>
          </a:p>
          <a:p>
            <a:pPr marL="0" indent="0">
              <a:buNone/>
            </a:pPr>
            <a:r>
              <a:rPr lang="en-IN" sz="2400" dirty="0"/>
              <a:t>    }</a:t>
            </a:r>
          </a:p>
          <a:p>
            <a:pPr marL="0" indent="0">
              <a:buNone/>
            </a:pPr>
            <a:r>
              <a:rPr lang="en-IN" sz="2400" dirty="0"/>
              <a:t>}</a:t>
            </a:r>
          </a:p>
          <a:p>
            <a:pPr marL="0" indent="0">
              <a:buNone/>
            </a:pPr>
            <a:endParaRPr lang="en-IN" sz="2400" dirty="0"/>
          </a:p>
        </p:txBody>
      </p:sp>
    </p:spTree>
    <p:extLst>
      <p:ext uri="{BB962C8B-B14F-4D97-AF65-F5344CB8AC3E}">
        <p14:creationId xmlns:p14="http://schemas.microsoft.com/office/powerpoint/2010/main" val="1039805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17319-7D2F-4971-889C-150921D33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398731" y="0"/>
            <a:ext cx="5394537" cy="6858000"/>
          </a:xfrm>
          <a:prstGeom prst="rect">
            <a:avLst/>
          </a:prstGeom>
        </p:spPr>
      </p:pic>
    </p:spTree>
    <p:extLst>
      <p:ext uri="{BB962C8B-B14F-4D97-AF65-F5344CB8AC3E}">
        <p14:creationId xmlns:p14="http://schemas.microsoft.com/office/powerpoint/2010/main" val="347431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39B3-3445-41A0-97DF-F8BE4B89D75D}"/>
              </a:ext>
            </a:extLst>
          </p:cNvPr>
          <p:cNvSpPr>
            <a:spLocks noGrp="1"/>
          </p:cNvSpPr>
          <p:nvPr>
            <p:ph type="title"/>
          </p:nvPr>
        </p:nvSpPr>
        <p:spPr/>
        <p:txBody>
          <a:bodyPr/>
          <a:lstStyle/>
          <a:p>
            <a:r>
              <a:rPr lang="en-US" altLang="en-US" b="1" dirty="0">
                <a:latin typeface="Arial" panose="020B0604020202020204" pitchFamily="34" charset="0"/>
              </a:rPr>
              <a:t>Important methods of </a:t>
            </a:r>
            <a:r>
              <a:rPr lang="en-US" altLang="en-US" b="1" dirty="0" err="1">
                <a:latin typeface="Arial" panose="020B0604020202020204" pitchFamily="34" charset="0"/>
              </a:rPr>
              <a:t>JFrame</a:t>
            </a:r>
            <a:br>
              <a:rPr lang="en-US" altLang="en-US" b="1" dirty="0">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43BDB4F5-6495-4EAF-901D-E84E89739AFE}"/>
              </a:ext>
            </a:extLst>
          </p:cNvPr>
          <p:cNvSpPr>
            <a:spLocks noGrp="1" noChangeArrowheads="1"/>
          </p:cNvSpPr>
          <p:nvPr>
            <p:ph idx="1"/>
          </p:nvPr>
        </p:nvSpPr>
        <p:spPr bwMode="auto">
          <a:xfrm>
            <a:off x="502337" y="1472471"/>
            <a:ext cx="11371007" cy="3913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rPr>
              <a:t>setTitle</a:t>
            </a:r>
            <a:r>
              <a:rPr kumimoji="0" lang="en-US" altLang="en-US" sz="2400" b="1" i="0" u="none" strike="noStrike" cap="none" normalizeH="0" baseline="0" dirty="0">
                <a:ln>
                  <a:noFill/>
                </a:ln>
                <a:solidFill>
                  <a:schemeClr val="tx1"/>
                </a:solidFill>
                <a:effectLst/>
              </a:rPr>
              <a:t>(String title)</a:t>
            </a:r>
            <a:r>
              <a:rPr kumimoji="0" lang="en-US" altLang="en-US" sz="2400" b="0" i="0" u="none" strike="noStrike" cap="none" normalizeH="0" baseline="0" dirty="0">
                <a:ln>
                  <a:noFill/>
                </a:ln>
                <a:solidFill>
                  <a:schemeClr val="tx1"/>
                </a:solidFill>
                <a:effectLst/>
              </a:rPr>
              <a:t> → sets the window title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rPr>
              <a:t>setSize</a:t>
            </a:r>
            <a:r>
              <a:rPr kumimoji="0" lang="en-US" altLang="en-US" sz="2400" b="1" i="0" u="none" strike="noStrike" cap="none" normalizeH="0" baseline="0" dirty="0">
                <a:ln>
                  <a:noFill/>
                </a:ln>
                <a:solidFill>
                  <a:schemeClr val="tx1"/>
                </a:solidFill>
                <a:effectLst/>
              </a:rPr>
              <a:t>(int width, int height)</a:t>
            </a:r>
            <a:r>
              <a:rPr kumimoji="0" lang="en-US" altLang="en-US" sz="2400" b="0" i="0" u="none" strike="noStrike" cap="none" normalizeH="0" baseline="0" dirty="0">
                <a:ln>
                  <a:noFill/>
                </a:ln>
                <a:solidFill>
                  <a:schemeClr val="tx1"/>
                </a:solidFill>
                <a:effectLst/>
              </a:rPr>
              <a:t> → sets dimensions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rPr>
              <a:t>setVisible</a:t>
            </a:r>
            <a:r>
              <a:rPr kumimoji="0" lang="en-US" altLang="en-US" sz="2400" b="1" i="0" u="none" strike="noStrike" cap="none" normalizeH="0" baseline="0" dirty="0">
                <a:ln>
                  <a:noFill/>
                </a:ln>
                <a:solidFill>
                  <a:schemeClr val="tx1"/>
                </a:solidFill>
                <a:effectLst/>
              </a:rPr>
              <a:t>(</a:t>
            </a:r>
            <a:r>
              <a:rPr kumimoji="0" lang="en-US" altLang="en-US" sz="2400" b="1" i="0" u="none" strike="noStrike" cap="none" normalizeH="0" baseline="0" dirty="0" err="1">
                <a:ln>
                  <a:noFill/>
                </a:ln>
                <a:solidFill>
                  <a:schemeClr val="tx1"/>
                </a:solidFill>
                <a:effectLst/>
              </a:rPr>
              <a:t>boolean</a:t>
            </a:r>
            <a:r>
              <a:rPr kumimoji="0" lang="en-US" altLang="en-US" sz="2400" b="1" i="0" u="none" strike="noStrike" cap="none" normalizeH="0" baseline="0" dirty="0">
                <a:ln>
                  <a:noFill/>
                </a:ln>
                <a:solidFill>
                  <a:schemeClr val="tx1"/>
                </a:solidFill>
                <a:effectLst/>
              </a:rPr>
              <a:t> b)</a:t>
            </a:r>
            <a:r>
              <a:rPr kumimoji="0" lang="en-US" altLang="en-US" sz="2400" b="0" i="0" u="none" strike="noStrike" cap="none" normalizeH="0" baseline="0" dirty="0">
                <a:ln>
                  <a:noFill/>
                </a:ln>
                <a:solidFill>
                  <a:schemeClr val="tx1"/>
                </a:solidFill>
                <a:effectLst/>
              </a:rPr>
              <a:t> → makes the window visible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rPr>
              <a:t>setDefaultCloseOperation</a:t>
            </a:r>
            <a:r>
              <a:rPr kumimoji="0" lang="en-US" altLang="en-US" sz="2400" b="1" i="0" u="none" strike="noStrike" cap="none" normalizeH="0" baseline="0" dirty="0">
                <a:ln>
                  <a:noFill/>
                </a:ln>
                <a:solidFill>
                  <a:schemeClr val="tx1"/>
                </a:solidFill>
                <a:effectLst/>
              </a:rPr>
              <a:t>(int operation)</a:t>
            </a:r>
            <a:r>
              <a:rPr kumimoji="0" lang="en-US" altLang="en-US" sz="2400" b="0" i="0" u="none" strike="noStrike" cap="none" normalizeH="0" baseline="0" dirty="0">
                <a:ln>
                  <a:noFill/>
                </a:ln>
                <a:solidFill>
                  <a:schemeClr val="tx1"/>
                </a:solidFill>
                <a:effectLst/>
              </a:rPr>
              <a:t> → defines what happens when the user closes the window. Common option is </a:t>
            </a:r>
            <a:r>
              <a:rPr kumimoji="0" lang="en-US" altLang="en-US" sz="2400" b="0" i="0" u="none" strike="noStrike" cap="none" normalizeH="0" baseline="0" dirty="0" err="1">
                <a:ln>
                  <a:noFill/>
                </a:ln>
                <a:solidFill>
                  <a:schemeClr val="tx1"/>
                </a:solidFill>
                <a:effectLst/>
              </a:rPr>
              <a:t>JFrame.EXIT_ON_CLOSE</a:t>
            </a:r>
            <a:r>
              <a:rPr kumimoji="0" lang="en-US" altLang="en-US" sz="2400" b="0" i="0" u="none" strike="noStrike" cap="none" normalizeH="0" baseline="0" dirty="0">
                <a:ln>
                  <a:noFill/>
                </a:ln>
                <a:solidFill>
                  <a:schemeClr val="tx1"/>
                </a:solidFill>
                <a:effectLst/>
              </a:rPr>
              <a:t> → exits program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add(Component c)</a:t>
            </a:r>
            <a:r>
              <a:rPr kumimoji="0" lang="en-US" altLang="en-US" sz="2400" b="0" i="0" u="none" strike="noStrike" cap="none" normalizeH="0" baseline="0" dirty="0">
                <a:ln>
                  <a:noFill/>
                </a:ln>
                <a:solidFill>
                  <a:schemeClr val="tx1"/>
                </a:solidFill>
                <a:effectLst/>
              </a:rPr>
              <a:t> → adds components (like buttons, labels)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9230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73DE3-2001-41D0-A637-894FE21B6CE7}"/>
              </a:ext>
            </a:extLst>
          </p:cNvPr>
          <p:cNvSpPr>
            <a:spLocks noGrp="1"/>
          </p:cNvSpPr>
          <p:nvPr>
            <p:ph type="title"/>
          </p:nvPr>
        </p:nvSpPr>
        <p:spPr/>
        <p:txBody>
          <a:bodyPr/>
          <a:lstStyle/>
          <a:p>
            <a:r>
              <a:rPr lang="en-US" b="1" dirty="0" err="1"/>
              <a:t>JDialog</a:t>
            </a:r>
            <a:br>
              <a:rPr lang="en-US" b="1" dirty="0"/>
            </a:br>
            <a:endParaRPr lang="en-IN" dirty="0"/>
          </a:p>
        </p:txBody>
      </p:sp>
      <p:sp>
        <p:nvSpPr>
          <p:cNvPr id="3" name="Content Placeholder 2">
            <a:extLst>
              <a:ext uri="{FF2B5EF4-FFF2-40B4-BE49-F238E27FC236}">
                <a16:creationId xmlns:a16="http://schemas.microsoft.com/office/drawing/2014/main" id="{40B7C576-28D4-4310-B743-CB6BD63C2FA0}"/>
              </a:ext>
            </a:extLst>
          </p:cNvPr>
          <p:cNvSpPr>
            <a:spLocks noGrp="1"/>
          </p:cNvSpPr>
          <p:nvPr>
            <p:ph idx="1"/>
          </p:nvPr>
        </p:nvSpPr>
        <p:spPr/>
        <p:txBody>
          <a:bodyPr/>
          <a:lstStyle/>
          <a:p>
            <a:r>
              <a:rPr lang="en-US" dirty="0"/>
              <a:t>In Java Swing, a </a:t>
            </a:r>
            <a:r>
              <a:rPr lang="en-US" b="1" dirty="0" err="1"/>
              <a:t>JDialog</a:t>
            </a:r>
            <a:r>
              <a:rPr lang="en-US" dirty="0"/>
              <a:t> is a pop-up window used for taking input, showing messages, or interacting with the user separately from the main window (</a:t>
            </a:r>
            <a:r>
              <a:rPr lang="en-US" dirty="0" err="1"/>
              <a:t>JFrame</a:t>
            </a:r>
            <a:r>
              <a:rPr lang="en-US" dirty="0"/>
              <a:t>). </a:t>
            </a:r>
          </a:p>
          <a:p>
            <a:endParaRPr lang="en-US" dirty="0"/>
          </a:p>
          <a:p>
            <a:r>
              <a:rPr lang="en-US" dirty="0"/>
              <a:t>It is similar to </a:t>
            </a:r>
            <a:r>
              <a:rPr lang="en-US" dirty="0" err="1"/>
              <a:t>JFrame</a:t>
            </a:r>
            <a:r>
              <a:rPr lang="en-US" dirty="0"/>
              <a:t>, but usually smaller and dependent on another window. </a:t>
            </a:r>
          </a:p>
          <a:p>
            <a:endParaRPr lang="en-US" dirty="0"/>
          </a:p>
          <a:p>
            <a:r>
              <a:rPr lang="en-US" dirty="0" err="1"/>
              <a:t>JFrame</a:t>
            </a:r>
            <a:r>
              <a:rPr lang="en-US" dirty="0"/>
              <a:t> is used for the main application window while </a:t>
            </a:r>
            <a:r>
              <a:rPr lang="en-US" dirty="0" err="1"/>
              <a:t>JDialog</a:t>
            </a:r>
            <a:r>
              <a:rPr lang="en-US" dirty="0"/>
              <a:t> is used for secondary pop-ups (like confirmation, input, or custom messages).</a:t>
            </a:r>
          </a:p>
          <a:p>
            <a:endParaRPr lang="en-IN" dirty="0"/>
          </a:p>
        </p:txBody>
      </p:sp>
    </p:spTree>
    <p:extLst>
      <p:ext uri="{BB962C8B-B14F-4D97-AF65-F5344CB8AC3E}">
        <p14:creationId xmlns:p14="http://schemas.microsoft.com/office/powerpoint/2010/main" val="31005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pic>
        <p:nvPicPr>
          <p:cNvPr id="3" name="Picture 2">
            <a:extLst>
              <a:ext uri="{FF2B5EF4-FFF2-40B4-BE49-F238E27FC236}">
                <a16:creationId xmlns:a16="http://schemas.microsoft.com/office/drawing/2014/main" id="{412E68F6-36CE-4797-B440-F95E0943E94D}"/>
              </a:ext>
            </a:extLst>
          </p:cNvPr>
          <p:cNvPicPr>
            <a:picLocks noChangeAspect="1"/>
          </p:cNvPicPr>
          <p:nvPr/>
        </p:nvPicPr>
        <p:blipFill>
          <a:blip r:embed="rId4"/>
          <a:stretch>
            <a:fillRect/>
          </a:stretch>
        </p:blipFill>
        <p:spPr>
          <a:xfrm>
            <a:off x="3711729" y="1336099"/>
            <a:ext cx="8480271" cy="749873"/>
          </a:xfrm>
          <a:prstGeom prst="rect">
            <a:avLst/>
          </a:prstGeom>
        </p:spPr>
      </p:pic>
      <p:sp>
        <p:nvSpPr>
          <p:cNvPr id="4" name="Rectangle 3">
            <a:extLst>
              <a:ext uri="{FF2B5EF4-FFF2-40B4-BE49-F238E27FC236}">
                <a16:creationId xmlns:a16="http://schemas.microsoft.com/office/drawing/2014/main" id="{3F12CA10-5491-4C6F-A504-4F74711F003B}"/>
              </a:ext>
            </a:extLst>
          </p:cNvPr>
          <p:cNvSpPr/>
          <p:nvPr/>
        </p:nvSpPr>
        <p:spPr>
          <a:xfrm>
            <a:off x="6014745" y="206384"/>
            <a:ext cx="6990055" cy="461665"/>
          </a:xfrm>
          <a:prstGeom prst="rect">
            <a:avLst/>
          </a:prstGeom>
        </p:spPr>
        <p:txBody>
          <a:bodyPr wrap="none">
            <a:spAutoFit/>
          </a:bodyPr>
          <a:lstStyle/>
          <a:p>
            <a:r>
              <a:rPr lang="en-US" sz="2400" dirty="0"/>
              <a:t>All classes in Swing belong to the package </a:t>
            </a:r>
            <a:r>
              <a:rPr lang="en-US" sz="2400" b="1" dirty="0" err="1"/>
              <a:t>javax.swing</a:t>
            </a:r>
            <a:r>
              <a:rPr lang="en-US" sz="2400" dirty="0"/>
              <a:t>.</a:t>
            </a:r>
            <a:endParaRPr lang="en-IN" sz="2400" dirty="0"/>
          </a:p>
        </p:txBody>
      </p:sp>
    </p:spTree>
    <p:extLst>
      <p:ext uri="{BB962C8B-B14F-4D97-AF65-F5344CB8AC3E}">
        <p14:creationId xmlns:p14="http://schemas.microsoft.com/office/powerpoint/2010/main" val="131198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CC3F9-1072-4A60-A3B4-84BC77B209CC}"/>
              </a:ext>
            </a:extLst>
          </p:cNvPr>
          <p:cNvSpPr>
            <a:spLocks noGrp="1"/>
          </p:cNvSpPr>
          <p:nvPr>
            <p:ph idx="1"/>
          </p:nvPr>
        </p:nvSpPr>
        <p:spPr>
          <a:xfrm>
            <a:off x="187037" y="-5499844"/>
            <a:ext cx="10515600" cy="6320847"/>
          </a:xfrm>
        </p:spPr>
        <p:txBody>
          <a:bodyPr>
            <a:noAutofit/>
          </a:bodyPr>
          <a:lstStyle/>
          <a:p>
            <a:pPr marL="0" indent="0">
              <a:buNone/>
            </a:pPr>
            <a:r>
              <a:rPr lang="en-IN" sz="3600" dirty="0"/>
              <a:t>import </a:t>
            </a:r>
            <a:r>
              <a:rPr lang="en-IN" sz="3600" dirty="0" err="1"/>
              <a:t>javax.swing</a:t>
            </a:r>
            <a:r>
              <a:rPr lang="en-IN" sz="3600" dirty="0"/>
              <a:t>.*;</a:t>
            </a:r>
          </a:p>
          <a:p>
            <a:pPr marL="0" indent="0">
              <a:buNone/>
            </a:pPr>
            <a:r>
              <a:rPr lang="en-IN" sz="3600" dirty="0"/>
              <a:t>class </a:t>
            </a:r>
            <a:r>
              <a:rPr lang="en-IN" sz="3600" dirty="0" err="1"/>
              <a:t>MyDialogExample</a:t>
            </a:r>
            <a:r>
              <a:rPr lang="en-IN" sz="3600" dirty="0"/>
              <a:t> {</a:t>
            </a:r>
          </a:p>
          <a:p>
            <a:pPr marL="0" indent="0">
              <a:buNone/>
            </a:pPr>
            <a:r>
              <a:rPr lang="en-IN" sz="3600" dirty="0"/>
              <a:t>    public static void main(String[] </a:t>
            </a:r>
            <a:r>
              <a:rPr lang="en-IN" sz="3600" dirty="0" err="1"/>
              <a:t>args</a:t>
            </a:r>
            <a:r>
              <a:rPr lang="en-IN" sz="3600" dirty="0"/>
              <a:t>) {</a:t>
            </a:r>
          </a:p>
          <a:p>
            <a:pPr marL="0" indent="0">
              <a:buNone/>
            </a:pPr>
            <a:r>
              <a:rPr lang="en-IN" sz="3600" dirty="0"/>
              <a:t>        // Create main frame</a:t>
            </a:r>
          </a:p>
          <a:p>
            <a:pPr marL="0" indent="0">
              <a:buNone/>
            </a:pPr>
            <a:r>
              <a:rPr lang="en-IN" sz="3600" dirty="0"/>
              <a:t>        </a:t>
            </a:r>
            <a:r>
              <a:rPr lang="en-IN" sz="3600" dirty="0" err="1"/>
              <a:t>JFrame</a:t>
            </a:r>
            <a:r>
              <a:rPr lang="en-IN" sz="3600" dirty="0"/>
              <a:t> frame = new </a:t>
            </a:r>
            <a:r>
              <a:rPr lang="en-IN" sz="3600" dirty="0" err="1"/>
              <a:t>JFrame</a:t>
            </a:r>
            <a:r>
              <a:rPr lang="en-IN" sz="3600" dirty="0"/>
              <a:t>("Main Window");</a:t>
            </a:r>
          </a:p>
          <a:p>
            <a:pPr marL="0" indent="0">
              <a:buNone/>
            </a:pPr>
            <a:r>
              <a:rPr lang="en-IN" sz="3600" dirty="0"/>
              <a:t>        </a:t>
            </a:r>
            <a:r>
              <a:rPr lang="en-IN" sz="3600" dirty="0" err="1"/>
              <a:t>frame.setSize</a:t>
            </a:r>
            <a:r>
              <a:rPr lang="en-IN" sz="3600" dirty="0"/>
              <a:t>(400, 300);</a:t>
            </a:r>
          </a:p>
          <a:p>
            <a:pPr marL="0" indent="0">
              <a:buNone/>
            </a:pPr>
            <a:r>
              <a:rPr lang="en-IN" sz="3600" dirty="0"/>
              <a:t>        </a:t>
            </a:r>
            <a:r>
              <a:rPr lang="en-IN" sz="3600" dirty="0" err="1"/>
              <a:t>frame.setDefaultCloseOperation</a:t>
            </a:r>
            <a:r>
              <a:rPr lang="en-IN" sz="3600" dirty="0"/>
              <a:t>(</a:t>
            </a:r>
            <a:r>
              <a:rPr lang="en-IN" sz="3600" dirty="0" err="1"/>
              <a:t>JFrame.EXIT_ON_CLOSE</a:t>
            </a:r>
            <a:r>
              <a:rPr lang="en-IN" sz="3600" dirty="0"/>
              <a:t>);</a:t>
            </a:r>
          </a:p>
          <a:p>
            <a:pPr marL="0" indent="0">
              <a:buNone/>
            </a:pPr>
            <a:r>
              <a:rPr lang="en-IN" sz="3600" dirty="0"/>
              <a:t>        </a:t>
            </a:r>
            <a:r>
              <a:rPr lang="en-IN" sz="3600" dirty="0" err="1"/>
              <a:t>frame.setVisible</a:t>
            </a:r>
            <a:r>
              <a:rPr lang="en-IN" sz="3600" dirty="0"/>
              <a:t>(true);</a:t>
            </a:r>
          </a:p>
          <a:p>
            <a:pPr marL="0" indent="0">
              <a:buNone/>
            </a:pPr>
            <a:r>
              <a:rPr lang="en-IN" sz="3600" dirty="0"/>
              <a:t>        // Create a dialog with parent as frame</a:t>
            </a:r>
          </a:p>
          <a:p>
            <a:pPr marL="0" indent="0">
              <a:buNone/>
            </a:pPr>
            <a:r>
              <a:rPr lang="en-IN" sz="3600" dirty="0"/>
              <a:t>        </a:t>
            </a:r>
            <a:r>
              <a:rPr lang="en-IN" sz="3600" dirty="0" err="1"/>
              <a:t>JDialog</a:t>
            </a:r>
            <a:r>
              <a:rPr lang="en-IN" sz="3600" dirty="0"/>
              <a:t> dialog = new </a:t>
            </a:r>
            <a:r>
              <a:rPr lang="en-IN" sz="3600" dirty="0" err="1"/>
              <a:t>JDialog</a:t>
            </a:r>
            <a:r>
              <a:rPr lang="en-IN" sz="3600" dirty="0"/>
              <a:t>(frame, "My Dialog", true); // true = modal</a:t>
            </a:r>
          </a:p>
          <a:p>
            <a:pPr marL="0" indent="0">
              <a:buNone/>
            </a:pPr>
            <a:r>
              <a:rPr lang="en-IN" sz="3600" dirty="0"/>
              <a:t>        </a:t>
            </a:r>
            <a:r>
              <a:rPr lang="en-IN" sz="3600" dirty="0" err="1"/>
              <a:t>dialog.setSize</a:t>
            </a:r>
            <a:r>
              <a:rPr lang="en-IN" sz="3600" dirty="0"/>
              <a:t>(200, 150);</a:t>
            </a:r>
          </a:p>
          <a:p>
            <a:pPr marL="0" indent="0">
              <a:buNone/>
            </a:pPr>
            <a:r>
              <a:rPr lang="en-IN" sz="3600" dirty="0"/>
              <a:t>        // Add a label</a:t>
            </a:r>
          </a:p>
          <a:p>
            <a:pPr marL="0" indent="0">
              <a:buNone/>
            </a:pPr>
            <a:r>
              <a:rPr lang="en-IN" sz="3600" dirty="0"/>
              <a:t>        </a:t>
            </a:r>
            <a:r>
              <a:rPr lang="en-IN" sz="3600" dirty="0" err="1"/>
              <a:t>JLabel</a:t>
            </a:r>
            <a:r>
              <a:rPr lang="en-IN" sz="3600" dirty="0"/>
              <a:t> label = new </a:t>
            </a:r>
            <a:r>
              <a:rPr lang="en-IN" sz="3600" dirty="0" err="1"/>
              <a:t>JLabel</a:t>
            </a:r>
            <a:r>
              <a:rPr lang="en-IN" sz="3600" dirty="0"/>
              <a:t>("This is a dialog box", </a:t>
            </a:r>
            <a:r>
              <a:rPr lang="en-IN" sz="3600" dirty="0" err="1"/>
              <a:t>JLabel.CENTER</a:t>
            </a:r>
            <a:r>
              <a:rPr lang="en-IN" sz="3600" dirty="0"/>
              <a:t>);</a:t>
            </a:r>
          </a:p>
          <a:p>
            <a:pPr marL="0" indent="0">
              <a:buNone/>
            </a:pPr>
            <a:r>
              <a:rPr lang="en-IN" sz="3600" dirty="0"/>
              <a:t>        </a:t>
            </a:r>
            <a:r>
              <a:rPr lang="en-IN" sz="3600" dirty="0" err="1"/>
              <a:t>dialog.add</a:t>
            </a:r>
            <a:r>
              <a:rPr lang="en-IN" sz="3600" dirty="0"/>
              <a:t>(label);</a:t>
            </a:r>
          </a:p>
          <a:p>
            <a:pPr marL="0" indent="0">
              <a:buNone/>
            </a:pPr>
            <a:r>
              <a:rPr lang="en-IN" sz="3600" dirty="0"/>
              <a:t>        // Show the dialog</a:t>
            </a:r>
          </a:p>
          <a:p>
            <a:pPr marL="0" indent="0">
              <a:buNone/>
            </a:pPr>
            <a:r>
              <a:rPr lang="en-IN" sz="3600" dirty="0"/>
              <a:t>        </a:t>
            </a:r>
            <a:r>
              <a:rPr lang="en-IN" sz="3600" dirty="0" err="1"/>
              <a:t>dialog.setVisible</a:t>
            </a:r>
            <a:r>
              <a:rPr lang="en-IN" sz="3600" dirty="0"/>
              <a:t>(true);</a:t>
            </a:r>
          </a:p>
          <a:p>
            <a:pPr marL="0" indent="0">
              <a:buNone/>
            </a:pPr>
            <a:r>
              <a:rPr lang="en-IN" sz="3600" dirty="0"/>
              <a:t>    }</a:t>
            </a:r>
          </a:p>
          <a:p>
            <a:pPr marL="0" indent="0">
              <a:buNone/>
            </a:pPr>
            <a:r>
              <a:rPr lang="en-IN" sz="3600" dirty="0"/>
              <a:t>}</a:t>
            </a:r>
          </a:p>
          <a:p>
            <a:pPr marL="0" indent="0">
              <a:buNone/>
            </a:pPr>
            <a:endParaRPr lang="en-IN" sz="3600" dirty="0"/>
          </a:p>
        </p:txBody>
      </p:sp>
    </p:spTree>
    <p:extLst>
      <p:ext uri="{BB962C8B-B14F-4D97-AF65-F5344CB8AC3E}">
        <p14:creationId xmlns:p14="http://schemas.microsoft.com/office/powerpoint/2010/main" val="5225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DF771A-D385-4793-9A57-119D8B0DD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52665" y="0"/>
            <a:ext cx="5286669" cy="6858000"/>
          </a:xfrm>
          <a:prstGeom prst="rect">
            <a:avLst/>
          </a:prstGeom>
        </p:spPr>
      </p:pic>
    </p:spTree>
    <p:extLst>
      <p:ext uri="{BB962C8B-B14F-4D97-AF65-F5344CB8AC3E}">
        <p14:creationId xmlns:p14="http://schemas.microsoft.com/office/powerpoint/2010/main" val="337583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0DE3-9742-4E2B-81A4-667E167CE215}"/>
              </a:ext>
            </a:extLst>
          </p:cNvPr>
          <p:cNvSpPr>
            <a:spLocks noGrp="1"/>
          </p:cNvSpPr>
          <p:nvPr>
            <p:ph type="title"/>
          </p:nvPr>
        </p:nvSpPr>
        <p:spPr/>
        <p:txBody>
          <a:bodyPr/>
          <a:lstStyle/>
          <a:p>
            <a:r>
              <a:rPr lang="en-IN" dirty="0"/>
              <a:t>Important methods of </a:t>
            </a:r>
            <a:r>
              <a:rPr lang="en-IN" dirty="0" err="1"/>
              <a:t>JDialog</a:t>
            </a:r>
            <a:endParaRPr lang="en-IN" dirty="0"/>
          </a:p>
        </p:txBody>
      </p:sp>
      <p:sp>
        <p:nvSpPr>
          <p:cNvPr id="3" name="Content Placeholder 2">
            <a:extLst>
              <a:ext uri="{FF2B5EF4-FFF2-40B4-BE49-F238E27FC236}">
                <a16:creationId xmlns:a16="http://schemas.microsoft.com/office/drawing/2014/main" id="{A16087FF-BBF2-4E14-BB85-B1B2E27D7466}"/>
              </a:ext>
            </a:extLst>
          </p:cNvPr>
          <p:cNvSpPr>
            <a:spLocks noGrp="1"/>
          </p:cNvSpPr>
          <p:nvPr>
            <p:ph idx="1"/>
          </p:nvPr>
        </p:nvSpPr>
        <p:spPr/>
        <p:txBody>
          <a:bodyPr/>
          <a:lstStyle/>
          <a:p>
            <a:r>
              <a:rPr lang="en-IN" b="1" dirty="0" err="1"/>
              <a:t>setTitle</a:t>
            </a:r>
            <a:r>
              <a:rPr lang="en-IN" b="1" dirty="0"/>
              <a:t>(String title)</a:t>
            </a:r>
            <a:r>
              <a:rPr lang="en-IN" dirty="0"/>
              <a:t> → sets dialog title</a:t>
            </a:r>
          </a:p>
          <a:p>
            <a:r>
              <a:rPr lang="en-IN" b="1" dirty="0" err="1"/>
              <a:t>setSize</a:t>
            </a:r>
            <a:r>
              <a:rPr lang="en-IN" b="1" dirty="0"/>
              <a:t>(int w, int h)</a:t>
            </a:r>
            <a:r>
              <a:rPr lang="en-IN" dirty="0"/>
              <a:t> → sets dialog size</a:t>
            </a:r>
          </a:p>
          <a:p>
            <a:r>
              <a:rPr lang="en-IN" b="1" dirty="0" err="1"/>
              <a:t>setModal</a:t>
            </a:r>
            <a:r>
              <a:rPr lang="en-IN" b="1" dirty="0"/>
              <a:t>(</a:t>
            </a:r>
            <a:r>
              <a:rPr lang="en-IN" b="1" dirty="0" err="1"/>
              <a:t>boolean</a:t>
            </a:r>
            <a:r>
              <a:rPr lang="en-IN" b="1" dirty="0"/>
              <a:t> b)</a:t>
            </a:r>
            <a:r>
              <a:rPr lang="en-IN" dirty="0"/>
              <a:t> → makes dialog modal or non-modal</a:t>
            </a:r>
            <a:br>
              <a:rPr lang="en-IN" dirty="0"/>
            </a:br>
            <a:r>
              <a:rPr lang="en-IN" dirty="0"/>
              <a:t>A modal window blocks user interaction with its parent window until closed.</a:t>
            </a:r>
          </a:p>
          <a:p>
            <a:r>
              <a:rPr lang="en-IN" b="1" dirty="0" err="1"/>
              <a:t>setVisible</a:t>
            </a:r>
            <a:r>
              <a:rPr lang="en-IN" b="1" dirty="0"/>
              <a:t>(true)</a:t>
            </a:r>
            <a:r>
              <a:rPr lang="en-IN" dirty="0"/>
              <a:t> → shows the dialog</a:t>
            </a:r>
          </a:p>
          <a:p>
            <a:endParaRPr lang="en-IN" dirty="0"/>
          </a:p>
        </p:txBody>
      </p:sp>
    </p:spTree>
    <p:extLst>
      <p:ext uri="{BB962C8B-B14F-4D97-AF65-F5344CB8AC3E}">
        <p14:creationId xmlns:p14="http://schemas.microsoft.com/office/powerpoint/2010/main" val="306601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CC56-408D-4379-B72B-FC7A7D08EA70}"/>
              </a:ext>
            </a:extLst>
          </p:cNvPr>
          <p:cNvSpPr>
            <a:spLocks noGrp="1"/>
          </p:cNvSpPr>
          <p:nvPr>
            <p:ph type="title"/>
          </p:nvPr>
        </p:nvSpPr>
        <p:spPr/>
        <p:txBody>
          <a:bodyPr/>
          <a:lstStyle/>
          <a:p>
            <a:r>
              <a:rPr lang="en-IN" b="1" dirty="0"/>
              <a:t>2. Intermediate / Lightweight Containers</a:t>
            </a:r>
            <a:br>
              <a:rPr lang="en-IN" b="1" dirty="0"/>
            </a:br>
            <a:endParaRPr lang="en-IN" dirty="0"/>
          </a:p>
        </p:txBody>
      </p:sp>
      <p:sp>
        <p:nvSpPr>
          <p:cNvPr id="3" name="Content Placeholder 2">
            <a:extLst>
              <a:ext uri="{FF2B5EF4-FFF2-40B4-BE49-F238E27FC236}">
                <a16:creationId xmlns:a16="http://schemas.microsoft.com/office/drawing/2014/main" id="{72F64BF9-8DAB-4847-AC04-BDA38E9F7DDA}"/>
              </a:ext>
            </a:extLst>
          </p:cNvPr>
          <p:cNvSpPr>
            <a:spLocks noGrp="1"/>
          </p:cNvSpPr>
          <p:nvPr>
            <p:ph idx="1"/>
          </p:nvPr>
        </p:nvSpPr>
        <p:spPr/>
        <p:txBody>
          <a:bodyPr/>
          <a:lstStyle/>
          <a:p>
            <a:r>
              <a:rPr lang="en-IN" dirty="0"/>
              <a:t>These containers are placed inside top-level containers to organize layout.</a:t>
            </a:r>
          </a:p>
          <a:p>
            <a:r>
              <a:rPr lang="en-IN" b="1" dirty="0" err="1"/>
              <a:t>JPanel</a:t>
            </a:r>
            <a:r>
              <a:rPr lang="en-IN" dirty="0"/>
              <a:t> → A simple container to group components</a:t>
            </a:r>
          </a:p>
          <a:p>
            <a:r>
              <a:rPr lang="en-IN" b="1" dirty="0" err="1"/>
              <a:t>JTabbedPane</a:t>
            </a:r>
            <a:r>
              <a:rPr lang="en-IN" dirty="0"/>
              <a:t> → Holds multiple tabs</a:t>
            </a:r>
          </a:p>
          <a:p>
            <a:r>
              <a:rPr lang="en-IN" b="1" dirty="0" err="1"/>
              <a:t>JScrollPane</a:t>
            </a:r>
            <a:r>
              <a:rPr lang="en-IN" dirty="0"/>
              <a:t> → Adds scrolling capability to components</a:t>
            </a:r>
          </a:p>
          <a:p>
            <a:r>
              <a:rPr lang="en-IN" b="1" dirty="0" err="1"/>
              <a:t>JDesktopPane</a:t>
            </a:r>
            <a:r>
              <a:rPr lang="en-IN" dirty="0"/>
              <a:t> → Acts as the main desktop area</a:t>
            </a:r>
          </a:p>
          <a:p>
            <a:endParaRPr lang="en-IN" dirty="0"/>
          </a:p>
        </p:txBody>
      </p:sp>
    </p:spTree>
    <p:extLst>
      <p:ext uri="{BB962C8B-B14F-4D97-AF65-F5344CB8AC3E}">
        <p14:creationId xmlns:p14="http://schemas.microsoft.com/office/powerpoint/2010/main" val="3515276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DE32-2CE9-4C15-AD00-FD0EF3CC9B73}"/>
              </a:ext>
            </a:extLst>
          </p:cNvPr>
          <p:cNvSpPr>
            <a:spLocks noGrp="1"/>
          </p:cNvSpPr>
          <p:nvPr>
            <p:ph type="title"/>
          </p:nvPr>
        </p:nvSpPr>
        <p:spPr>
          <a:xfrm>
            <a:off x="838200" y="365125"/>
            <a:ext cx="10515600" cy="1325563"/>
          </a:xfrm>
        </p:spPr>
        <p:txBody>
          <a:bodyPr/>
          <a:lstStyle/>
          <a:p>
            <a:r>
              <a:rPr lang="en-US" b="1" dirty="0" err="1"/>
              <a:t>JPanel</a:t>
            </a:r>
            <a:br>
              <a:rPr lang="en-US" b="1" dirty="0"/>
            </a:br>
            <a:endParaRPr lang="en-IN" dirty="0"/>
          </a:p>
        </p:txBody>
      </p:sp>
      <p:sp>
        <p:nvSpPr>
          <p:cNvPr id="3" name="Content Placeholder 2">
            <a:extLst>
              <a:ext uri="{FF2B5EF4-FFF2-40B4-BE49-F238E27FC236}">
                <a16:creationId xmlns:a16="http://schemas.microsoft.com/office/drawing/2014/main" id="{36F0E197-D524-4D3B-BEBB-059AA7F96DFF}"/>
              </a:ext>
            </a:extLst>
          </p:cNvPr>
          <p:cNvSpPr>
            <a:spLocks noGrp="1"/>
          </p:cNvSpPr>
          <p:nvPr>
            <p:ph idx="1"/>
          </p:nvPr>
        </p:nvSpPr>
        <p:spPr/>
        <p:txBody>
          <a:bodyPr/>
          <a:lstStyle/>
          <a:p>
            <a:r>
              <a:rPr lang="en-US" dirty="0"/>
              <a:t>It is a lightweight container in Swing. It is used to group components together (like buttons, labels, text fields, etc.).</a:t>
            </a:r>
          </a:p>
          <a:p>
            <a:endParaRPr lang="en-IN" dirty="0"/>
          </a:p>
        </p:txBody>
      </p:sp>
    </p:spTree>
    <p:extLst>
      <p:ext uri="{BB962C8B-B14F-4D97-AF65-F5344CB8AC3E}">
        <p14:creationId xmlns:p14="http://schemas.microsoft.com/office/powerpoint/2010/main" val="2550041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CF5B30-BE88-4DD3-8769-3259E18E0160}"/>
              </a:ext>
            </a:extLst>
          </p:cNvPr>
          <p:cNvSpPr>
            <a:spLocks noGrp="1"/>
          </p:cNvSpPr>
          <p:nvPr>
            <p:ph idx="1"/>
          </p:nvPr>
        </p:nvSpPr>
        <p:spPr>
          <a:xfrm>
            <a:off x="297873" y="282880"/>
            <a:ext cx="5148000" cy="4351338"/>
          </a:xfrm>
        </p:spPr>
        <p:txBody>
          <a:bodyPr>
            <a:noAutofit/>
          </a:bodyPr>
          <a:lstStyle/>
          <a:p>
            <a:pPr marL="0" indent="0">
              <a:lnSpc>
                <a:spcPct val="100000"/>
              </a:lnSpc>
              <a:buNone/>
            </a:pPr>
            <a:r>
              <a:rPr lang="en-IN" dirty="0"/>
              <a:t>import </a:t>
            </a:r>
            <a:r>
              <a:rPr lang="en-IN" dirty="0" err="1"/>
              <a:t>javax.swing</a:t>
            </a:r>
            <a:r>
              <a:rPr lang="en-IN" dirty="0"/>
              <a:t>.*;</a:t>
            </a:r>
          </a:p>
          <a:p>
            <a:pPr marL="0" indent="0">
              <a:lnSpc>
                <a:spcPct val="100000"/>
              </a:lnSpc>
              <a:buNone/>
            </a:pPr>
            <a:r>
              <a:rPr lang="en-IN" dirty="0"/>
              <a:t>import </a:t>
            </a:r>
            <a:r>
              <a:rPr lang="en-IN" dirty="0" err="1"/>
              <a:t>java.awt</a:t>
            </a:r>
            <a:r>
              <a:rPr lang="en-IN" dirty="0"/>
              <a:t>.*;</a:t>
            </a:r>
          </a:p>
          <a:p>
            <a:pPr marL="0" indent="0">
              <a:lnSpc>
                <a:spcPct val="100000"/>
              </a:lnSpc>
              <a:buNone/>
            </a:pPr>
            <a:r>
              <a:rPr lang="en-IN" dirty="0"/>
              <a:t>class </a:t>
            </a:r>
            <a:r>
              <a:rPr lang="en-IN" dirty="0" err="1"/>
              <a:t>JPanelExample</a:t>
            </a:r>
            <a:r>
              <a:rPr lang="en-IN" dirty="0"/>
              <a:t> {</a:t>
            </a:r>
          </a:p>
          <a:p>
            <a:pPr marL="0" indent="0">
              <a:lnSpc>
                <a:spcPct val="100000"/>
              </a:lnSpc>
              <a:buNone/>
            </a:pPr>
            <a:r>
              <a:rPr lang="en-IN" dirty="0"/>
              <a:t>    public static void main(String[] </a:t>
            </a:r>
            <a:r>
              <a:rPr lang="en-IN" dirty="0" err="1"/>
              <a:t>args</a:t>
            </a:r>
            <a:r>
              <a:rPr lang="en-IN" dirty="0"/>
              <a:t>) {</a:t>
            </a:r>
          </a:p>
          <a:p>
            <a:pPr marL="0" indent="0">
              <a:lnSpc>
                <a:spcPct val="100000"/>
              </a:lnSpc>
              <a:buNone/>
            </a:pPr>
            <a:r>
              <a:rPr lang="en-IN" dirty="0"/>
              <a:t>        // Main window</a:t>
            </a:r>
          </a:p>
          <a:p>
            <a:pPr marL="0" indent="0">
              <a:lnSpc>
                <a:spcPct val="100000"/>
              </a:lnSpc>
              <a:buNone/>
            </a:pPr>
            <a:r>
              <a:rPr lang="en-IN" dirty="0"/>
              <a:t>        </a:t>
            </a:r>
            <a:r>
              <a:rPr lang="en-IN" dirty="0" err="1"/>
              <a:t>JFrame</a:t>
            </a:r>
            <a:r>
              <a:rPr lang="en-IN" dirty="0"/>
              <a:t> frame = new </a:t>
            </a:r>
            <a:r>
              <a:rPr lang="en-IN" dirty="0" err="1"/>
              <a:t>JFrame</a:t>
            </a:r>
            <a:r>
              <a:rPr lang="en-IN" dirty="0"/>
              <a:t>("</a:t>
            </a:r>
            <a:r>
              <a:rPr lang="en-IN" dirty="0" err="1"/>
              <a:t>JPanel</a:t>
            </a:r>
            <a:r>
              <a:rPr lang="en-IN" dirty="0"/>
              <a:t> Example");</a:t>
            </a:r>
          </a:p>
          <a:p>
            <a:pPr marL="0" indent="0">
              <a:lnSpc>
                <a:spcPct val="100000"/>
              </a:lnSpc>
              <a:buNone/>
            </a:pPr>
            <a:r>
              <a:rPr lang="en-IN" dirty="0"/>
              <a:t>        </a:t>
            </a:r>
            <a:r>
              <a:rPr lang="en-IN" dirty="0" err="1"/>
              <a:t>frame.setSize</a:t>
            </a:r>
            <a:r>
              <a:rPr lang="en-IN" dirty="0"/>
              <a:t>(400, 300);</a:t>
            </a:r>
          </a:p>
          <a:p>
            <a:pPr marL="0" indent="0">
              <a:lnSpc>
                <a:spcPct val="100000"/>
              </a:lnSpc>
              <a:buNone/>
            </a:pPr>
            <a:r>
              <a:rPr lang="en-IN" dirty="0"/>
              <a:t>        </a:t>
            </a:r>
            <a:r>
              <a:rPr lang="en-IN" dirty="0" err="1"/>
              <a:t>frame.setDefaultCloseOperation</a:t>
            </a:r>
            <a:r>
              <a:rPr lang="en-IN" dirty="0"/>
              <a:t>(</a:t>
            </a:r>
            <a:r>
              <a:rPr lang="en-IN" dirty="0" err="1"/>
              <a:t>JFrame.EXIT_ON_CLOSE</a:t>
            </a:r>
            <a:r>
              <a:rPr lang="en-IN" dirty="0"/>
              <a:t>);</a:t>
            </a:r>
          </a:p>
          <a:p>
            <a:pPr marL="0" indent="0">
              <a:lnSpc>
                <a:spcPct val="100000"/>
              </a:lnSpc>
              <a:buNone/>
            </a:pPr>
            <a:r>
              <a:rPr lang="en-IN" dirty="0"/>
              <a:t>        // Create a panel</a:t>
            </a:r>
          </a:p>
          <a:p>
            <a:pPr marL="0" indent="0">
              <a:lnSpc>
                <a:spcPct val="100000"/>
              </a:lnSpc>
              <a:buNone/>
            </a:pPr>
            <a:r>
              <a:rPr lang="en-IN" dirty="0"/>
              <a:t>       </a:t>
            </a:r>
          </a:p>
        </p:txBody>
      </p:sp>
      <p:sp>
        <p:nvSpPr>
          <p:cNvPr id="2" name="Rectangle 1">
            <a:extLst>
              <a:ext uri="{FF2B5EF4-FFF2-40B4-BE49-F238E27FC236}">
                <a16:creationId xmlns:a16="http://schemas.microsoft.com/office/drawing/2014/main" id="{905EB875-14C4-4797-8DFE-6E7835597066}"/>
              </a:ext>
            </a:extLst>
          </p:cNvPr>
          <p:cNvSpPr/>
          <p:nvPr/>
        </p:nvSpPr>
        <p:spPr>
          <a:xfrm>
            <a:off x="5697066" y="452793"/>
            <a:ext cx="6096000" cy="6986528"/>
          </a:xfrm>
          <a:prstGeom prst="rect">
            <a:avLst/>
          </a:prstGeom>
        </p:spPr>
        <p:txBody>
          <a:bodyPr>
            <a:spAutoFit/>
          </a:bodyPr>
          <a:lstStyle/>
          <a:p>
            <a:r>
              <a:rPr lang="en-IN" sz="2800" dirty="0"/>
              <a:t> </a:t>
            </a:r>
            <a:r>
              <a:rPr lang="en-IN" sz="2800" dirty="0" err="1"/>
              <a:t>JPanel</a:t>
            </a:r>
            <a:r>
              <a:rPr lang="en-IN" sz="2800" dirty="0"/>
              <a:t> panel = new </a:t>
            </a:r>
            <a:r>
              <a:rPr lang="en-IN" sz="2800" dirty="0" err="1"/>
              <a:t>JPanel</a:t>
            </a:r>
            <a:r>
              <a:rPr lang="en-IN" sz="2800" dirty="0"/>
              <a:t>();</a:t>
            </a:r>
          </a:p>
          <a:p>
            <a:r>
              <a:rPr lang="en-IN" sz="2800" dirty="0"/>
              <a:t>        // Set background color</a:t>
            </a:r>
          </a:p>
          <a:p>
            <a:r>
              <a:rPr lang="en-IN" sz="2800" dirty="0"/>
              <a:t>        </a:t>
            </a:r>
            <a:r>
              <a:rPr lang="en-IN" sz="2800" dirty="0" err="1"/>
              <a:t>panel.setBackground</a:t>
            </a:r>
            <a:r>
              <a:rPr lang="en-IN" sz="2800" dirty="0"/>
              <a:t>(</a:t>
            </a:r>
            <a:r>
              <a:rPr lang="en-IN" sz="2800" dirty="0" err="1"/>
              <a:t>Color.LIGHT_GRAY</a:t>
            </a:r>
            <a:r>
              <a:rPr lang="en-IN" sz="2800" dirty="0"/>
              <a:t>);</a:t>
            </a:r>
          </a:p>
          <a:p>
            <a:r>
              <a:rPr lang="en-IN" sz="2800" dirty="0"/>
              <a:t>        // Add components to panel</a:t>
            </a:r>
          </a:p>
          <a:p>
            <a:r>
              <a:rPr lang="en-IN" sz="2800" dirty="0"/>
              <a:t>        </a:t>
            </a:r>
            <a:r>
              <a:rPr lang="en-IN" sz="2800" dirty="0" err="1"/>
              <a:t>JLabel</a:t>
            </a:r>
            <a:r>
              <a:rPr lang="en-IN" sz="2800" dirty="0"/>
              <a:t> label = new </a:t>
            </a:r>
            <a:r>
              <a:rPr lang="en-IN" sz="2800" dirty="0" err="1"/>
              <a:t>JLabel</a:t>
            </a:r>
            <a:r>
              <a:rPr lang="en-IN" sz="2800" dirty="0"/>
              <a:t>("Hello, </a:t>
            </a:r>
            <a:r>
              <a:rPr lang="en-IN" sz="2800" dirty="0" err="1"/>
              <a:t>JPanel</a:t>
            </a:r>
            <a:r>
              <a:rPr lang="en-IN" sz="2800" dirty="0"/>
              <a:t>!");</a:t>
            </a:r>
          </a:p>
          <a:p>
            <a:r>
              <a:rPr lang="en-IN" sz="2800" dirty="0"/>
              <a:t>        </a:t>
            </a:r>
            <a:r>
              <a:rPr lang="en-IN" sz="2800" dirty="0" err="1"/>
              <a:t>panel.add</a:t>
            </a:r>
            <a:r>
              <a:rPr lang="en-IN" sz="2800" dirty="0"/>
              <a:t>(label);</a:t>
            </a:r>
          </a:p>
          <a:p>
            <a:r>
              <a:rPr lang="en-IN" sz="2800" dirty="0"/>
              <a:t>        // Add panel to frame</a:t>
            </a:r>
          </a:p>
          <a:p>
            <a:r>
              <a:rPr lang="en-IN" sz="2800" dirty="0"/>
              <a:t>        </a:t>
            </a:r>
            <a:r>
              <a:rPr lang="en-IN" sz="2800" dirty="0" err="1"/>
              <a:t>frame.add</a:t>
            </a:r>
            <a:r>
              <a:rPr lang="en-IN" sz="2800" dirty="0"/>
              <a:t>(panel);</a:t>
            </a:r>
          </a:p>
          <a:p>
            <a:r>
              <a:rPr lang="en-IN" sz="2800" dirty="0"/>
              <a:t>        // Show frame</a:t>
            </a:r>
          </a:p>
          <a:p>
            <a:r>
              <a:rPr lang="en-IN" sz="2800" dirty="0"/>
              <a:t>        </a:t>
            </a:r>
            <a:r>
              <a:rPr lang="en-IN" sz="2800" dirty="0" err="1"/>
              <a:t>frame.setVisible</a:t>
            </a:r>
            <a:r>
              <a:rPr lang="en-IN" sz="2800" dirty="0"/>
              <a:t>(true);</a:t>
            </a:r>
          </a:p>
          <a:p>
            <a:r>
              <a:rPr lang="en-IN" sz="2800" dirty="0"/>
              <a:t>    }</a:t>
            </a:r>
          </a:p>
          <a:p>
            <a:r>
              <a:rPr lang="en-IN" sz="2800" dirty="0"/>
              <a:t>}</a:t>
            </a:r>
          </a:p>
          <a:p>
            <a:endParaRPr lang="en-IN" sz="2800" dirty="0"/>
          </a:p>
        </p:txBody>
      </p:sp>
    </p:spTree>
    <p:extLst>
      <p:ext uri="{BB962C8B-B14F-4D97-AF65-F5344CB8AC3E}">
        <p14:creationId xmlns:p14="http://schemas.microsoft.com/office/powerpoint/2010/main" val="2933560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820738-934D-42C8-BBF1-D026F97AD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36203" y="0"/>
            <a:ext cx="4319593" cy="6858000"/>
          </a:xfrm>
          <a:prstGeom prst="rect">
            <a:avLst/>
          </a:prstGeom>
        </p:spPr>
      </p:pic>
    </p:spTree>
    <p:extLst>
      <p:ext uri="{BB962C8B-B14F-4D97-AF65-F5344CB8AC3E}">
        <p14:creationId xmlns:p14="http://schemas.microsoft.com/office/powerpoint/2010/main" val="3948559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3F66-8913-4A99-BAAF-B0B530A2B530}"/>
              </a:ext>
            </a:extLst>
          </p:cNvPr>
          <p:cNvSpPr>
            <a:spLocks noGrp="1"/>
          </p:cNvSpPr>
          <p:nvPr>
            <p:ph type="title"/>
          </p:nvPr>
        </p:nvSpPr>
        <p:spPr/>
        <p:txBody>
          <a:bodyPr/>
          <a:lstStyle/>
          <a:p>
            <a:r>
              <a:rPr lang="en-US" b="1" dirty="0" err="1"/>
              <a:t>JTabbedPane</a:t>
            </a:r>
            <a:br>
              <a:rPr lang="en-US" b="1" dirty="0"/>
            </a:br>
            <a:endParaRPr lang="en-IN" dirty="0"/>
          </a:p>
        </p:txBody>
      </p:sp>
      <p:sp>
        <p:nvSpPr>
          <p:cNvPr id="3" name="Content Placeholder 2">
            <a:extLst>
              <a:ext uri="{FF2B5EF4-FFF2-40B4-BE49-F238E27FC236}">
                <a16:creationId xmlns:a16="http://schemas.microsoft.com/office/drawing/2014/main" id="{990ADF2D-E8DF-4498-8384-A22DDE4DFB2C}"/>
              </a:ext>
            </a:extLst>
          </p:cNvPr>
          <p:cNvSpPr>
            <a:spLocks noGrp="1"/>
          </p:cNvSpPr>
          <p:nvPr>
            <p:ph idx="1"/>
          </p:nvPr>
        </p:nvSpPr>
        <p:spPr/>
        <p:txBody>
          <a:bodyPr/>
          <a:lstStyle/>
          <a:p>
            <a:r>
              <a:rPr lang="en-US" dirty="0" err="1"/>
              <a:t>JTabbedPane</a:t>
            </a:r>
            <a:r>
              <a:rPr lang="en-US" dirty="0"/>
              <a:t> is a Swing container that lets us organize components into tabs. Each tab can hold a component (often a </a:t>
            </a:r>
            <a:r>
              <a:rPr lang="en-US" dirty="0" err="1"/>
              <a:t>JPanel</a:t>
            </a:r>
            <a:r>
              <a:rPr lang="en-US" dirty="0"/>
              <a:t>). Users can switch between tabs by clicking them.</a:t>
            </a:r>
          </a:p>
          <a:p>
            <a:endParaRPr lang="en-IN" dirty="0"/>
          </a:p>
        </p:txBody>
      </p:sp>
    </p:spTree>
    <p:extLst>
      <p:ext uri="{BB962C8B-B14F-4D97-AF65-F5344CB8AC3E}">
        <p14:creationId xmlns:p14="http://schemas.microsoft.com/office/powerpoint/2010/main" val="206543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1CE1B-5C86-4174-8712-8379368F27F5}"/>
              </a:ext>
            </a:extLst>
          </p:cNvPr>
          <p:cNvSpPr>
            <a:spLocks noGrp="1"/>
          </p:cNvSpPr>
          <p:nvPr>
            <p:ph idx="1"/>
          </p:nvPr>
        </p:nvSpPr>
        <p:spPr>
          <a:xfrm>
            <a:off x="228600" y="-1837671"/>
            <a:ext cx="5076000" cy="4351338"/>
          </a:xfrm>
        </p:spPr>
        <p:txBody>
          <a:bodyPr>
            <a:noAutofit/>
          </a:bodyPr>
          <a:lstStyle/>
          <a:p>
            <a:pPr marL="0" indent="0">
              <a:buNone/>
            </a:pPr>
            <a:r>
              <a:rPr lang="en-IN" dirty="0"/>
              <a:t>import </a:t>
            </a:r>
            <a:r>
              <a:rPr lang="en-IN" dirty="0" err="1"/>
              <a:t>javax.swing</a:t>
            </a:r>
            <a:r>
              <a:rPr lang="en-IN" dirty="0"/>
              <a:t>.*;</a:t>
            </a:r>
          </a:p>
          <a:p>
            <a:pPr marL="0" indent="0">
              <a:buNone/>
            </a:pPr>
            <a:r>
              <a:rPr lang="en-IN" dirty="0"/>
              <a:t>class </a:t>
            </a:r>
            <a:r>
              <a:rPr lang="en-IN" dirty="0" err="1"/>
              <a:t>TabbedPaneExample</a:t>
            </a:r>
            <a:r>
              <a:rPr lang="en-IN" dirty="0"/>
              <a:t> {</a:t>
            </a:r>
          </a:p>
          <a:p>
            <a:pPr marL="0" indent="0">
              <a:buNone/>
            </a:pPr>
            <a:r>
              <a:rPr lang="en-IN" dirty="0"/>
              <a:t>    public static void main(String[] </a:t>
            </a:r>
            <a:r>
              <a:rPr lang="en-IN" dirty="0" err="1"/>
              <a:t>args</a:t>
            </a:r>
            <a:r>
              <a:rPr lang="en-IN" dirty="0"/>
              <a:t>) {</a:t>
            </a:r>
          </a:p>
          <a:p>
            <a:pPr marL="0" indent="0">
              <a:buNone/>
            </a:pPr>
            <a:r>
              <a:rPr lang="en-IN" dirty="0"/>
              <a:t>        </a:t>
            </a:r>
            <a:r>
              <a:rPr lang="en-IN" dirty="0" err="1"/>
              <a:t>JFrame</a:t>
            </a:r>
            <a:r>
              <a:rPr lang="en-IN" dirty="0"/>
              <a:t> frame = new </a:t>
            </a:r>
            <a:r>
              <a:rPr lang="en-IN" dirty="0" err="1"/>
              <a:t>JFrame</a:t>
            </a:r>
            <a:r>
              <a:rPr lang="en-IN" dirty="0"/>
              <a:t>("</a:t>
            </a:r>
            <a:r>
              <a:rPr lang="en-IN" dirty="0" err="1"/>
              <a:t>JTabbedPane</a:t>
            </a:r>
            <a:r>
              <a:rPr lang="en-IN" dirty="0"/>
              <a:t> Example"); // Main frame </a:t>
            </a:r>
          </a:p>
          <a:p>
            <a:pPr marL="0" indent="0">
              <a:buNone/>
            </a:pPr>
            <a:r>
              <a:rPr lang="en-IN" dirty="0"/>
              <a:t>        </a:t>
            </a:r>
            <a:r>
              <a:rPr lang="en-IN" dirty="0" err="1"/>
              <a:t>frame.setSize</a:t>
            </a:r>
            <a:r>
              <a:rPr lang="en-IN" dirty="0"/>
              <a:t>(400, 300);</a:t>
            </a:r>
          </a:p>
          <a:p>
            <a:pPr marL="0" indent="0">
              <a:buNone/>
            </a:pPr>
            <a:r>
              <a:rPr lang="en-IN" dirty="0" err="1"/>
              <a:t>frame.setDefaultCloseOperation</a:t>
            </a:r>
            <a:r>
              <a:rPr lang="en-IN" dirty="0"/>
              <a:t>(</a:t>
            </a:r>
            <a:r>
              <a:rPr lang="en-IN" dirty="0" err="1"/>
              <a:t>JFrame.EXIT_ON_CLOSE</a:t>
            </a:r>
            <a:r>
              <a:rPr lang="en-IN" dirty="0"/>
              <a:t>);</a:t>
            </a:r>
          </a:p>
          <a:p>
            <a:pPr marL="0" indent="0">
              <a:buNone/>
            </a:pPr>
            <a:r>
              <a:rPr lang="en-IN" dirty="0"/>
              <a:t>        </a:t>
            </a:r>
            <a:r>
              <a:rPr lang="en-IN" dirty="0" err="1"/>
              <a:t>JTabbedPane</a:t>
            </a:r>
            <a:r>
              <a:rPr lang="en-IN" dirty="0"/>
              <a:t> </a:t>
            </a:r>
            <a:r>
              <a:rPr lang="en-IN" dirty="0" err="1"/>
              <a:t>tabbedPane</a:t>
            </a:r>
            <a:r>
              <a:rPr lang="en-IN" dirty="0"/>
              <a:t> = new </a:t>
            </a:r>
            <a:r>
              <a:rPr lang="en-IN" dirty="0" err="1"/>
              <a:t>JTabbedPane</a:t>
            </a:r>
            <a:r>
              <a:rPr lang="en-IN" dirty="0"/>
              <a:t>(); // Create tabbed pane</a:t>
            </a:r>
          </a:p>
          <a:p>
            <a:pPr marL="0" indent="0">
              <a:buNone/>
            </a:pPr>
            <a:r>
              <a:rPr lang="en-IN" dirty="0"/>
              <a:t>        </a:t>
            </a:r>
            <a:r>
              <a:rPr lang="en-IN" dirty="0" err="1"/>
              <a:t>JPanel</a:t>
            </a:r>
            <a:r>
              <a:rPr lang="en-IN" dirty="0"/>
              <a:t> panel1 = new </a:t>
            </a:r>
            <a:r>
              <a:rPr lang="en-IN" dirty="0" err="1"/>
              <a:t>JPanel</a:t>
            </a:r>
            <a:r>
              <a:rPr lang="en-IN" dirty="0"/>
              <a:t>(); // First tab</a:t>
            </a:r>
          </a:p>
          <a:p>
            <a:pPr marL="0" indent="0">
              <a:buNone/>
            </a:pPr>
            <a:r>
              <a:rPr lang="en-IN" dirty="0"/>
              <a:t>        panel1.add(new </a:t>
            </a:r>
            <a:r>
              <a:rPr lang="en-IN" dirty="0" err="1"/>
              <a:t>JLabel</a:t>
            </a:r>
            <a:r>
              <a:rPr lang="en-IN" dirty="0"/>
              <a:t>("This is Tab 1"));</a:t>
            </a:r>
          </a:p>
          <a:p>
            <a:pPr marL="0" indent="0">
              <a:buNone/>
            </a:pPr>
            <a:r>
              <a:rPr lang="en-IN" dirty="0"/>
              <a:t>        </a:t>
            </a:r>
            <a:r>
              <a:rPr lang="en-IN" dirty="0" err="1"/>
              <a:t>tabbedPane.addTab</a:t>
            </a:r>
            <a:r>
              <a:rPr lang="en-IN" dirty="0"/>
              <a:t>("Tab 1", panel1);</a:t>
            </a:r>
          </a:p>
          <a:p>
            <a:pPr marL="0" indent="0">
              <a:buNone/>
            </a:pPr>
            <a:r>
              <a:rPr lang="en-IN" dirty="0"/>
              <a:t>      </a:t>
            </a:r>
          </a:p>
        </p:txBody>
      </p:sp>
      <p:sp>
        <p:nvSpPr>
          <p:cNvPr id="2" name="Rectangle 1">
            <a:extLst>
              <a:ext uri="{FF2B5EF4-FFF2-40B4-BE49-F238E27FC236}">
                <a16:creationId xmlns:a16="http://schemas.microsoft.com/office/drawing/2014/main" id="{A6D1E931-1AEA-45A6-83A8-1497D3ACF742}"/>
              </a:ext>
            </a:extLst>
          </p:cNvPr>
          <p:cNvSpPr/>
          <p:nvPr/>
        </p:nvSpPr>
        <p:spPr>
          <a:xfrm>
            <a:off x="6087034" y="747268"/>
            <a:ext cx="6096000" cy="5262979"/>
          </a:xfrm>
          <a:prstGeom prst="rect">
            <a:avLst/>
          </a:prstGeom>
        </p:spPr>
        <p:txBody>
          <a:bodyPr>
            <a:spAutoFit/>
          </a:bodyPr>
          <a:lstStyle/>
          <a:p>
            <a:r>
              <a:rPr lang="en-IN" sz="2800" dirty="0"/>
              <a:t> // Second tab</a:t>
            </a:r>
          </a:p>
          <a:p>
            <a:r>
              <a:rPr lang="en-IN" sz="2800" dirty="0"/>
              <a:t>        </a:t>
            </a:r>
            <a:r>
              <a:rPr lang="en-IN" sz="2800" dirty="0" err="1"/>
              <a:t>JPanel</a:t>
            </a:r>
            <a:r>
              <a:rPr lang="en-IN" sz="2800" dirty="0"/>
              <a:t> panel2 = new </a:t>
            </a:r>
            <a:r>
              <a:rPr lang="en-IN" sz="2800" dirty="0" err="1"/>
              <a:t>JPanel</a:t>
            </a:r>
            <a:r>
              <a:rPr lang="en-IN" sz="2800" dirty="0"/>
              <a:t>();</a:t>
            </a:r>
          </a:p>
          <a:p>
            <a:r>
              <a:rPr lang="en-IN" sz="2800" dirty="0"/>
              <a:t>        panel2.add(new </a:t>
            </a:r>
            <a:r>
              <a:rPr lang="en-IN" sz="2800" dirty="0" err="1"/>
              <a:t>JLabel</a:t>
            </a:r>
            <a:r>
              <a:rPr lang="en-IN" sz="2800" dirty="0"/>
              <a:t>("This is Tab 2"));</a:t>
            </a:r>
          </a:p>
          <a:p>
            <a:r>
              <a:rPr lang="en-IN" sz="2800" dirty="0"/>
              <a:t>        </a:t>
            </a:r>
            <a:r>
              <a:rPr lang="en-IN" sz="2800" dirty="0" err="1"/>
              <a:t>tabbedPane.addTab</a:t>
            </a:r>
            <a:r>
              <a:rPr lang="en-IN" sz="2800" dirty="0"/>
              <a:t>("Tab 2", panel2);</a:t>
            </a:r>
          </a:p>
          <a:p>
            <a:r>
              <a:rPr lang="en-IN" sz="2800" dirty="0"/>
              <a:t>        // Add tabbed pane to frame</a:t>
            </a:r>
          </a:p>
          <a:p>
            <a:r>
              <a:rPr lang="en-IN" sz="2800" dirty="0"/>
              <a:t>        </a:t>
            </a:r>
            <a:r>
              <a:rPr lang="en-IN" sz="2800" dirty="0" err="1"/>
              <a:t>frame.add</a:t>
            </a:r>
            <a:r>
              <a:rPr lang="en-IN" sz="2800" dirty="0"/>
              <a:t>(</a:t>
            </a:r>
            <a:r>
              <a:rPr lang="en-IN" sz="2800" dirty="0" err="1"/>
              <a:t>tabbedPane</a:t>
            </a:r>
            <a:r>
              <a:rPr lang="en-IN" sz="2800" dirty="0"/>
              <a:t>);</a:t>
            </a:r>
          </a:p>
          <a:p>
            <a:r>
              <a:rPr lang="en-IN" sz="2800" dirty="0"/>
              <a:t>        // Show frame</a:t>
            </a:r>
          </a:p>
          <a:p>
            <a:r>
              <a:rPr lang="en-IN" sz="2800" dirty="0"/>
              <a:t>        </a:t>
            </a:r>
            <a:r>
              <a:rPr lang="en-IN" sz="2800" dirty="0" err="1"/>
              <a:t>frame.setVisible</a:t>
            </a:r>
            <a:r>
              <a:rPr lang="en-IN" sz="2800" dirty="0"/>
              <a:t>(true);</a:t>
            </a:r>
          </a:p>
          <a:p>
            <a:r>
              <a:rPr lang="en-IN" sz="2800" dirty="0"/>
              <a:t>    }</a:t>
            </a:r>
          </a:p>
          <a:p>
            <a:r>
              <a:rPr lang="en-IN" sz="2800" dirty="0"/>
              <a:t>}</a:t>
            </a:r>
          </a:p>
        </p:txBody>
      </p:sp>
    </p:spTree>
    <p:extLst>
      <p:ext uri="{BB962C8B-B14F-4D97-AF65-F5344CB8AC3E}">
        <p14:creationId xmlns:p14="http://schemas.microsoft.com/office/powerpoint/2010/main" val="5032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CE4DC-4B96-4697-9BAD-56B9A532E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92791" y="0"/>
            <a:ext cx="5206417" cy="6858000"/>
          </a:xfrm>
          <a:prstGeom prst="rect">
            <a:avLst/>
          </a:prstGeom>
        </p:spPr>
      </p:pic>
    </p:spTree>
    <p:extLst>
      <p:ext uri="{BB962C8B-B14F-4D97-AF65-F5344CB8AC3E}">
        <p14:creationId xmlns:p14="http://schemas.microsoft.com/office/powerpoint/2010/main" val="323989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457200"/>
            <a:ext cx="13004800" cy="7315200"/>
          </a:xfrm>
          <a:prstGeom prst="rect">
            <a:avLst/>
          </a:prstGeom>
        </p:spPr>
      </p:pic>
    </p:spTree>
    <p:extLst>
      <p:ext uri="{BB962C8B-B14F-4D97-AF65-F5344CB8AC3E}">
        <p14:creationId xmlns:p14="http://schemas.microsoft.com/office/powerpoint/2010/main" val="410796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1B1E3-90A7-476B-A6F5-6E302846BDFB}"/>
              </a:ext>
            </a:extLst>
          </p:cNvPr>
          <p:cNvSpPr>
            <a:spLocks noGrp="1"/>
          </p:cNvSpPr>
          <p:nvPr>
            <p:ph type="title"/>
          </p:nvPr>
        </p:nvSpPr>
        <p:spPr/>
        <p:txBody>
          <a:bodyPr/>
          <a:lstStyle/>
          <a:p>
            <a:r>
              <a:rPr lang="en-US" b="1" dirty="0" err="1"/>
              <a:t>JScrollPane</a:t>
            </a:r>
            <a:br>
              <a:rPr lang="en-US" b="1" dirty="0"/>
            </a:br>
            <a:endParaRPr lang="en-IN" dirty="0"/>
          </a:p>
        </p:txBody>
      </p:sp>
      <p:sp>
        <p:nvSpPr>
          <p:cNvPr id="3" name="Content Placeholder 2">
            <a:extLst>
              <a:ext uri="{FF2B5EF4-FFF2-40B4-BE49-F238E27FC236}">
                <a16:creationId xmlns:a16="http://schemas.microsoft.com/office/drawing/2014/main" id="{D6FC95C4-524F-4706-ACAE-0B25272676DF}"/>
              </a:ext>
            </a:extLst>
          </p:cNvPr>
          <p:cNvSpPr>
            <a:spLocks noGrp="1"/>
          </p:cNvSpPr>
          <p:nvPr>
            <p:ph idx="1"/>
          </p:nvPr>
        </p:nvSpPr>
        <p:spPr/>
        <p:txBody>
          <a:bodyPr/>
          <a:lstStyle/>
          <a:p>
            <a:r>
              <a:rPr lang="en-US" dirty="0" err="1"/>
              <a:t>JScrollPane</a:t>
            </a:r>
            <a:r>
              <a:rPr lang="en-US" dirty="0"/>
              <a:t> is a container in Swing that provides scrolling capability to components. If a component is too large to fit inside the display area, </a:t>
            </a:r>
            <a:r>
              <a:rPr lang="en-US" dirty="0" err="1"/>
              <a:t>JScrollPane</a:t>
            </a:r>
            <a:r>
              <a:rPr lang="en-US" dirty="0"/>
              <a:t> automatically adds horizontal and/or vertical scrollbars.</a:t>
            </a:r>
          </a:p>
          <a:p>
            <a:endParaRPr lang="en-IN" dirty="0"/>
          </a:p>
        </p:txBody>
      </p:sp>
    </p:spTree>
    <p:extLst>
      <p:ext uri="{BB962C8B-B14F-4D97-AF65-F5344CB8AC3E}">
        <p14:creationId xmlns:p14="http://schemas.microsoft.com/office/powerpoint/2010/main" val="249501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6C47C-073E-4E74-8280-6C7CDEB0A581}"/>
              </a:ext>
            </a:extLst>
          </p:cNvPr>
          <p:cNvSpPr>
            <a:spLocks noGrp="1"/>
          </p:cNvSpPr>
          <p:nvPr>
            <p:ph idx="1"/>
          </p:nvPr>
        </p:nvSpPr>
        <p:spPr>
          <a:xfrm>
            <a:off x="353291" y="232353"/>
            <a:ext cx="10515600" cy="4351338"/>
          </a:xfrm>
        </p:spPr>
        <p:txBody>
          <a:bodyPr>
            <a:noAutofit/>
          </a:bodyPr>
          <a:lstStyle/>
          <a:p>
            <a:pPr marL="0" indent="0">
              <a:buNone/>
            </a:pPr>
            <a:r>
              <a:rPr lang="en-IN" sz="2400" dirty="0"/>
              <a:t>import </a:t>
            </a:r>
            <a:r>
              <a:rPr lang="en-IN" sz="2400" dirty="0" err="1"/>
              <a:t>javax.swing</a:t>
            </a:r>
            <a:r>
              <a:rPr lang="en-IN" sz="2400" dirty="0"/>
              <a:t>.*;</a:t>
            </a:r>
          </a:p>
          <a:p>
            <a:pPr marL="0" indent="0">
              <a:buNone/>
            </a:pPr>
            <a:r>
              <a:rPr lang="en-IN" sz="2400" dirty="0"/>
              <a:t>class </a:t>
            </a:r>
            <a:r>
              <a:rPr lang="en-IN" sz="2400" dirty="0" err="1"/>
              <a:t>ScrollPaneExample</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a:t>
            </a:r>
            <a:r>
              <a:rPr lang="en-IN" sz="2400" dirty="0" err="1"/>
              <a:t>JFrame</a:t>
            </a:r>
            <a:r>
              <a:rPr lang="en-IN" sz="2400" dirty="0"/>
              <a:t> frame = new </a:t>
            </a:r>
            <a:r>
              <a:rPr lang="en-IN" sz="2400" dirty="0" err="1"/>
              <a:t>JFrame</a:t>
            </a:r>
            <a:r>
              <a:rPr lang="en-IN" sz="2400" dirty="0"/>
              <a:t>("</a:t>
            </a:r>
            <a:r>
              <a:rPr lang="en-IN" sz="2400" dirty="0" err="1"/>
              <a:t>JScrollPane</a:t>
            </a:r>
            <a:r>
              <a:rPr lang="en-IN" sz="2400" dirty="0"/>
              <a:t> Example"); // Main frame</a:t>
            </a:r>
          </a:p>
          <a:p>
            <a:pPr marL="0" indent="0">
              <a:buNone/>
            </a:pPr>
            <a:r>
              <a:rPr lang="en-IN" sz="2400" dirty="0"/>
              <a:t>        </a:t>
            </a:r>
            <a:r>
              <a:rPr lang="en-IN" sz="2400" dirty="0" err="1"/>
              <a:t>frame.setSize</a:t>
            </a:r>
            <a:r>
              <a:rPr lang="en-IN" sz="2400" dirty="0"/>
              <a:t>(400, 300);</a:t>
            </a:r>
          </a:p>
          <a:p>
            <a:pPr marL="0" indent="0">
              <a:buNone/>
            </a:pPr>
            <a:r>
              <a:rPr lang="en-IN" sz="2400" dirty="0"/>
              <a:t>        </a:t>
            </a:r>
            <a:r>
              <a:rPr lang="en-IN" sz="2400" dirty="0" err="1"/>
              <a:t>frame.setDefaultCloseOperation</a:t>
            </a:r>
            <a:r>
              <a:rPr lang="en-IN" sz="2400" dirty="0"/>
              <a:t>(</a:t>
            </a:r>
            <a:r>
              <a:rPr lang="en-IN" sz="2400" dirty="0" err="1"/>
              <a:t>JFrame.EXIT_ON_CLOSE</a:t>
            </a:r>
            <a:r>
              <a:rPr lang="en-IN" sz="2400" dirty="0"/>
              <a:t>);</a:t>
            </a:r>
          </a:p>
          <a:p>
            <a:pPr marL="0" indent="0">
              <a:buNone/>
            </a:pPr>
            <a:r>
              <a:rPr lang="en-IN" sz="2400" dirty="0"/>
              <a:t>        // Create a text area with lots of text</a:t>
            </a:r>
          </a:p>
          <a:p>
            <a:pPr marL="0" indent="0">
              <a:buNone/>
            </a:pPr>
            <a:r>
              <a:rPr lang="en-IN" sz="2400" dirty="0"/>
              <a:t>        </a:t>
            </a:r>
            <a:r>
              <a:rPr lang="en-IN" sz="2400" dirty="0" err="1"/>
              <a:t>JTextArea</a:t>
            </a:r>
            <a:r>
              <a:rPr lang="en-IN" sz="2400" dirty="0"/>
              <a:t> </a:t>
            </a:r>
            <a:r>
              <a:rPr lang="en-IN" sz="2400" dirty="0" err="1"/>
              <a:t>textArea</a:t>
            </a:r>
            <a:r>
              <a:rPr lang="en-IN" sz="2400" dirty="0"/>
              <a:t> = new </a:t>
            </a:r>
            <a:r>
              <a:rPr lang="en-IN" sz="2400" dirty="0" err="1"/>
              <a:t>JTextArea</a:t>
            </a:r>
            <a:r>
              <a:rPr lang="en-IN" sz="2400" dirty="0"/>
              <a:t>(10, 30);</a:t>
            </a:r>
          </a:p>
          <a:p>
            <a:pPr marL="0" indent="0">
              <a:buNone/>
            </a:pPr>
            <a:r>
              <a:rPr lang="en-IN" sz="2400" dirty="0"/>
              <a:t>        for (int </a:t>
            </a:r>
            <a:r>
              <a:rPr lang="en-IN" sz="2400" dirty="0" err="1"/>
              <a:t>i</a:t>
            </a:r>
            <a:r>
              <a:rPr lang="en-IN" sz="2400" dirty="0"/>
              <a:t> = 1; </a:t>
            </a:r>
            <a:r>
              <a:rPr lang="en-IN" sz="2400" dirty="0" err="1"/>
              <a:t>i</a:t>
            </a:r>
            <a:r>
              <a:rPr lang="en-IN" sz="2400" dirty="0"/>
              <a:t> &lt;= 20; </a:t>
            </a:r>
            <a:r>
              <a:rPr lang="en-IN" sz="2400" dirty="0" err="1"/>
              <a:t>i</a:t>
            </a:r>
            <a:r>
              <a:rPr lang="en-IN" sz="2400" dirty="0"/>
              <a:t>++) {</a:t>
            </a:r>
          </a:p>
          <a:p>
            <a:pPr marL="0" indent="0">
              <a:buNone/>
            </a:pPr>
            <a:r>
              <a:rPr lang="en-IN" sz="2400" dirty="0"/>
              <a:t>            </a:t>
            </a:r>
            <a:r>
              <a:rPr lang="en-IN" sz="2400" dirty="0" err="1"/>
              <a:t>textArea.append</a:t>
            </a:r>
            <a:r>
              <a:rPr lang="en-IN" sz="2400" dirty="0"/>
              <a:t>("This is line " + </a:t>
            </a:r>
            <a:r>
              <a:rPr lang="en-IN" sz="2400" dirty="0" err="1"/>
              <a:t>i</a:t>
            </a:r>
            <a:r>
              <a:rPr lang="en-IN" sz="2400" dirty="0"/>
              <a:t> + "\n");</a:t>
            </a:r>
          </a:p>
          <a:p>
            <a:pPr marL="0" indent="0">
              <a:buNone/>
            </a:pPr>
            <a:r>
              <a:rPr lang="en-IN" sz="2400" dirty="0"/>
              <a:t>        }</a:t>
            </a:r>
          </a:p>
          <a:p>
            <a:pPr marL="0" indent="0">
              <a:buNone/>
            </a:pPr>
            <a:r>
              <a:rPr lang="en-IN" sz="2400" dirty="0"/>
              <a:t>   </a:t>
            </a:r>
          </a:p>
        </p:txBody>
      </p:sp>
      <p:sp>
        <p:nvSpPr>
          <p:cNvPr id="2" name="Rectangle 1">
            <a:extLst>
              <a:ext uri="{FF2B5EF4-FFF2-40B4-BE49-F238E27FC236}">
                <a16:creationId xmlns:a16="http://schemas.microsoft.com/office/drawing/2014/main" id="{8B2AABA5-B6ED-48D3-870A-1978B028C014}"/>
              </a:ext>
            </a:extLst>
          </p:cNvPr>
          <p:cNvSpPr/>
          <p:nvPr/>
        </p:nvSpPr>
        <p:spPr>
          <a:xfrm>
            <a:off x="7176239" y="3529447"/>
            <a:ext cx="6096000" cy="3046988"/>
          </a:xfrm>
          <a:prstGeom prst="rect">
            <a:avLst/>
          </a:prstGeom>
        </p:spPr>
        <p:txBody>
          <a:bodyPr>
            <a:spAutoFit/>
          </a:bodyPr>
          <a:lstStyle/>
          <a:p>
            <a:r>
              <a:rPr lang="en-IN" sz="2400" dirty="0"/>
              <a:t> // Wrap text area in a scroll pane</a:t>
            </a:r>
          </a:p>
          <a:p>
            <a:r>
              <a:rPr lang="en-IN" sz="2400" dirty="0"/>
              <a:t>        </a:t>
            </a:r>
            <a:r>
              <a:rPr lang="en-IN" sz="2400" dirty="0" err="1"/>
              <a:t>JScrollPane</a:t>
            </a:r>
            <a:r>
              <a:rPr lang="en-IN" sz="2400" dirty="0"/>
              <a:t> </a:t>
            </a:r>
            <a:r>
              <a:rPr lang="en-IN" sz="2400" dirty="0" err="1"/>
              <a:t>scrollPane</a:t>
            </a:r>
            <a:r>
              <a:rPr lang="en-IN" sz="2400" dirty="0"/>
              <a:t> = new </a:t>
            </a:r>
            <a:r>
              <a:rPr lang="en-IN" sz="2400" dirty="0" err="1"/>
              <a:t>JScrollPane</a:t>
            </a:r>
            <a:r>
              <a:rPr lang="en-IN" sz="2400" dirty="0"/>
              <a:t>(</a:t>
            </a:r>
            <a:r>
              <a:rPr lang="en-IN" sz="2400" dirty="0" err="1"/>
              <a:t>textArea</a:t>
            </a:r>
            <a:r>
              <a:rPr lang="en-IN" sz="2400" dirty="0"/>
              <a:t>);</a:t>
            </a:r>
          </a:p>
          <a:p>
            <a:r>
              <a:rPr lang="en-IN" sz="2400" dirty="0"/>
              <a:t>        // Add scroll pane to frame</a:t>
            </a:r>
          </a:p>
          <a:p>
            <a:r>
              <a:rPr lang="en-IN" sz="2400" dirty="0"/>
              <a:t>        </a:t>
            </a:r>
            <a:r>
              <a:rPr lang="en-IN" sz="2400" dirty="0" err="1"/>
              <a:t>frame.add</a:t>
            </a:r>
            <a:r>
              <a:rPr lang="en-IN" sz="2400" dirty="0"/>
              <a:t>(</a:t>
            </a:r>
            <a:r>
              <a:rPr lang="en-IN" sz="2400" dirty="0" err="1"/>
              <a:t>scrollPane</a:t>
            </a:r>
            <a:r>
              <a:rPr lang="en-IN" sz="2400" dirty="0"/>
              <a:t>);</a:t>
            </a:r>
          </a:p>
          <a:p>
            <a:r>
              <a:rPr lang="en-IN" sz="2400" dirty="0"/>
              <a:t>        // Show frame</a:t>
            </a:r>
          </a:p>
          <a:p>
            <a:r>
              <a:rPr lang="en-IN" sz="2400" dirty="0"/>
              <a:t>        </a:t>
            </a:r>
            <a:r>
              <a:rPr lang="en-IN" sz="2400" dirty="0" err="1"/>
              <a:t>frame.setVisible</a:t>
            </a:r>
            <a:r>
              <a:rPr lang="en-IN" sz="2400" dirty="0"/>
              <a:t>(true);</a:t>
            </a:r>
          </a:p>
          <a:p>
            <a:r>
              <a:rPr lang="en-IN" sz="2400" dirty="0"/>
              <a:t>    }}</a:t>
            </a:r>
          </a:p>
        </p:txBody>
      </p:sp>
    </p:spTree>
    <p:extLst>
      <p:ext uri="{BB962C8B-B14F-4D97-AF65-F5344CB8AC3E}">
        <p14:creationId xmlns:p14="http://schemas.microsoft.com/office/powerpoint/2010/main" val="370466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6D0B3-9919-4128-9C7E-2C2A6018C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710557" y="0"/>
            <a:ext cx="4770886" cy="6858000"/>
          </a:xfrm>
          <a:prstGeom prst="rect">
            <a:avLst/>
          </a:prstGeom>
        </p:spPr>
      </p:pic>
    </p:spTree>
    <p:extLst>
      <p:ext uri="{BB962C8B-B14F-4D97-AF65-F5344CB8AC3E}">
        <p14:creationId xmlns:p14="http://schemas.microsoft.com/office/powerpoint/2010/main" val="85475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CB5D-892A-4F84-95F3-E96DB9E5AE40}"/>
              </a:ext>
            </a:extLst>
          </p:cNvPr>
          <p:cNvSpPr>
            <a:spLocks noGrp="1"/>
          </p:cNvSpPr>
          <p:nvPr>
            <p:ph type="title"/>
          </p:nvPr>
        </p:nvSpPr>
        <p:spPr/>
        <p:txBody>
          <a:bodyPr/>
          <a:lstStyle/>
          <a:p>
            <a:r>
              <a:rPr lang="en-US" b="1" dirty="0" err="1"/>
              <a:t>JDesktopPane</a:t>
            </a:r>
            <a:br>
              <a:rPr lang="en-US" b="1" dirty="0"/>
            </a:br>
            <a:endParaRPr lang="en-IN" dirty="0"/>
          </a:p>
        </p:txBody>
      </p:sp>
      <p:sp>
        <p:nvSpPr>
          <p:cNvPr id="3" name="Content Placeholder 2">
            <a:extLst>
              <a:ext uri="{FF2B5EF4-FFF2-40B4-BE49-F238E27FC236}">
                <a16:creationId xmlns:a16="http://schemas.microsoft.com/office/drawing/2014/main" id="{FBF961E9-13A6-4C2E-8D0D-ABCE51763211}"/>
              </a:ext>
            </a:extLst>
          </p:cNvPr>
          <p:cNvSpPr>
            <a:spLocks noGrp="1"/>
          </p:cNvSpPr>
          <p:nvPr>
            <p:ph idx="1"/>
          </p:nvPr>
        </p:nvSpPr>
        <p:spPr/>
        <p:txBody>
          <a:bodyPr/>
          <a:lstStyle/>
          <a:p>
            <a:pPr algn="just"/>
            <a:r>
              <a:rPr lang="en-US" dirty="0"/>
              <a:t>A special container in Swing used to create a Multiple Document Interface (MDI). </a:t>
            </a:r>
          </a:p>
          <a:p>
            <a:pPr algn="just"/>
            <a:r>
              <a:rPr lang="en-US" dirty="0"/>
              <a:t>It acts like a virtual desktop inside our main window (</a:t>
            </a:r>
            <a:r>
              <a:rPr lang="en-US" dirty="0" err="1"/>
              <a:t>JFrame</a:t>
            </a:r>
            <a:r>
              <a:rPr lang="en-US" dirty="0"/>
              <a:t>).</a:t>
            </a:r>
          </a:p>
          <a:p>
            <a:pPr algn="just"/>
            <a:r>
              <a:rPr lang="en-US" dirty="0"/>
              <a:t> Inside it, we can open multiple </a:t>
            </a:r>
            <a:r>
              <a:rPr lang="en-US" dirty="0" err="1"/>
              <a:t>JInternalFrame</a:t>
            </a:r>
            <a:r>
              <a:rPr lang="en-US" dirty="0"/>
              <a:t> windows that behave like mini windows (with close, minimize, maximize).</a:t>
            </a:r>
          </a:p>
          <a:p>
            <a:pPr algn="just"/>
            <a:endParaRPr lang="en-IN" dirty="0"/>
          </a:p>
        </p:txBody>
      </p:sp>
    </p:spTree>
    <p:extLst>
      <p:ext uri="{BB962C8B-B14F-4D97-AF65-F5344CB8AC3E}">
        <p14:creationId xmlns:p14="http://schemas.microsoft.com/office/powerpoint/2010/main" val="243049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02294E-FA6C-4D46-B9A6-9564582BE98E}"/>
              </a:ext>
            </a:extLst>
          </p:cNvPr>
          <p:cNvSpPr>
            <a:spLocks noGrp="1"/>
          </p:cNvSpPr>
          <p:nvPr>
            <p:ph idx="1"/>
          </p:nvPr>
        </p:nvSpPr>
        <p:spPr>
          <a:xfrm>
            <a:off x="214745" y="121516"/>
            <a:ext cx="8014855" cy="6736484"/>
          </a:xfrm>
        </p:spPr>
        <p:style>
          <a:lnRef idx="2">
            <a:schemeClr val="dk1"/>
          </a:lnRef>
          <a:fillRef idx="1">
            <a:schemeClr val="lt1"/>
          </a:fillRef>
          <a:effectRef idx="0">
            <a:schemeClr val="dk1"/>
          </a:effectRef>
          <a:fontRef idx="minor">
            <a:schemeClr val="dk1"/>
          </a:fontRef>
        </p:style>
        <p:txBody>
          <a:bodyPr>
            <a:noAutofit/>
          </a:bodyPr>
          <a:lstStyle/>
          <a:p>
            <a:pPr marL="0" indent="0">
              <a:buNone/>
            </a:pPr>
            <a:r>
              <a:rPr lang="en-IN" sz="2000" dirty="0"/>
              <a:t>import </a:t>
            </a:r>
            <a:r>
              <a:rPr lang="en-IN" sz="2000" dirty="0" err="1"/>
              <a:t>javax.swing</a:t>
            </a:r>
            <a:r>
              <a:rPr lang="en-IN" sz="2000" dirty="0"/>
              <a:t>.*;</a:t>
            </a:r>
          </a:p>
          <a:p>
            <a:pPr marL="0" indent="0">
              <a:buNone/>
            </a:pPr>
            <a:r>
              <a:rPr lang="en-IN" sz="2000" dirty="0"/>
              <a:t>class </a:t>
            </a:r>
            <a:r>
              <a:rPr lang="en-IN" sz="2000" dirty="0" err="1"/>
              <a:t>DesktopPaneExample</a:t>
            </a:r>
            <a:r>
              <a:rPr lang="en-IN" sz="2000" dirty="0"/>
              <a:t> {</a:t>
            </a:r>
          </a:p>
          <a:p>
            <a:pPr marL="0" indent="0">
              <a:buNone/>
            </a:pPr>
            <a:r>
              <a:rPr lang="en-IN" sz="2000" dirty="0"/>
              <a:t>    public static void main(String[] </a:t>
            </a:r>
            <a:r>
              <a:rPr lang="en-IN" sz="2000" dirty="0" err="1"/>
              <a:t>args</a:t>
            </a:r>
            <a:r>
              <a:rPr lang="en-IN" sz="2000" dirty="0"/>
              <a:t>) {</a:t>
            </a:r>
          </a:p>
          <a:p>
            <a:pPr marL="0" indent="0">
              <a:buNone/>
            </a:pPr>
            <a:r>
              <a:rPr lang="en-IN" sz="2000" dirty="0"/>
              <a:t>        </a:t>
            </a:r>
            <a:r>
              <a:rPr lang="en-IN" sz="2000" dirty="0" err="1"/>
              <a:t>JFrame</a:t>
            </a:r>
            <a:r>
              <a:rPr lang="en-IN" sz="2000" dirty="0"/>
              <a:t> frame = new </a:t>
            </a:r>
            <a:r>
              <a:rPr lang="en-IN" sz="2000" dirty="0" err="1"/>
              <a:t>JFrame</a:t>
            </a:r>
            <a:r>
              <a:rPr lang="en-IN" sz="2000" dirty="0"/>
              <a:t>("</a:t>
            </a:r>
            <a:r>
              <a:rPr lang="en-IN" sz="2000" dirty="0" err="1"/>
              <a:t>JDesktopPane</a:t>
            </a:r>
            <a:r>
              <a:rPr lang="en-IN" sz="2000" dirty="0"/>
              <a:t> Example"); // Main frame</a:t>
            </a:r>
          </a:p>
          <a:p>
            <a:pPr marL="0" indent="0">
              <a:buNone/>
            </a:pPr>
            <a:r>
              <a:rPr lang="en-IN" sz="2000" dirty="0"/>
              <a:t>        </a:t>
            </a:r>
            <a:r>
              <a:rPr lang="en-IN" sz="2000" dirty="0" err="1"/>
              <a:t>frame.setSize</a:t>
            </a:r>
            <a:r>
              <a:rPr lang="en-IN" sz="2000" dirty="0"/>
              <a:t>(600, 400);</a:t>
            </a:r>
          </a:p>
          <a:p>
            <a:pPr marL="0" indent="0">
              <a:buNone/>
            </a:pPr>
            <a:r>
              <a:rPr lang="en-IN" sz="2000" dirty="0"/>
              <a:t>        </a:t>
            </a:r>
            <a:r>
              <a:rPr lang="en-IN" sz="2000" dirty="0" err="1"/>
              <a:t>frame.setDefaultCloseOperation</a:t>
            </a:r>
            <a:r>
              <a:rPr lang="en-IN" sz="2000" dirty="0"/>
              <a:t>(</a:t>
            </a:r>
            <a:r>
              <a:rPr lang="en-IN" sz="2000" dirty="0" err="1"/>
              <a:t>JFrame.EXIT_ON_CLOSE</a:t>
            </a:r>
            <a:r>
              <a:rPr lang="en-IN" sz="2000" dirty="0"/>
              <a:t>);</a:t>
            </a:r>
          </a:p>
          <a:p>
            <a:pPr marL="0" indent="0">
              <a:buNone/>
            </a:pPr>
            <a:r>
              <a:rPr lang="en-IN" sz="2000" dirty="0"/>
              <a:t>        </a:t>
            </a:r>
            <a:r>
              <a:rPr lang="en-IN" sz="2000" dirty="0" err="1"/>
              <a:t>JDesktopPane</a:t>
            </a:r>
            <a:r>
              <a:rPr lang="en-IN" sz="2000" dirty="0"/>
              <a:t> desktop = new </a:t>
            </a:r>
            <a:r>
              <a:rPr lang="en-IN" sz="2000" dirty="0" err="1"/>
              <a:t>JDesktopPane</a:t>
            </a:r>
            <a:r>
              <a:rPr lang="en-IN" sz="2000" dirty="0"/>
              <a:t>(); // Create desktop pane</a:t>
            </a:r>
          </a:p>
          <a:p>
            <a:pPr marL="0" indent="0">
              <a:buNone/>
            </a:pPr>
            <a:r>
              <a:rPr lang="en-IN" sz="2000" dirty="0"/>
              <a:t>        // Create internal frame</a:t>
            </a:r>
          </a:p>
          <a:p>
            <a:pPr marL="0" indent="0">
              <a:buNone/>
            </a:pPr>
            <a:r>
              <a:rPr lang="en-IN" sz="2000" dirty="0"/>
              <a:t>        </a:t>
            </a:r>
            <a:r>
              <a:rPr lang="en-IN" sz="2000" dirty="0" err="1"/>
              <a:t>JInternalFrame</a:t>
            </a:r>
            <a:r>
              <a:rPr lang="en-IN" sz="2000" dirty="0"/>
              <a:t> </a:t>
            </a:r>
            <a:r>
              <a:rPr lang="en-IN" sz="2000" dirty="0" err="1"/>
              <a:t>internalFrame</a:t>
            </a:r>
            <a:r>
              <a:rPr lang="en-IN" sz="2000" dirty="0"/>
              <a:t> = new </a:t>
            </a:r>
            <a:r>
              <a:rPr lang="en-IN" sz="2000" dirty="0" err="1"/>
              <a:t>JInternalFrame</a:t>
            </a:r>
            <a:r>
              <a:rPr lang="en-IN" sz="2000" dirty="0"/>
              <a:t>(</a:t>
            </a:r>
          </a:p>
          <a:p>
            <a:pPr marL="0" indent="0">
              <a:buNone/>
            </a:pPr>
            <a:r>
              <a:rPr lang="en-IN" sz="2000" dirty="0"/>
              <a:t>            "Internal Window",  // title</a:t>
            </a:r>
          </a:p>
          <a:p>
            <a:pPr marL="0" indent="0">
              <a:buNone/>
            </a:pPr>
            <a:r>
              <a:rPr lang="en-IN" sz="2000" dirty="0"/>
              <a:t>            true,  // resizable</a:t>
            </a:r>
          </a:p>
          <a:p>
            <a:pPr marL="0" indent="0">
              <a:buNone/>
            </a:pPr>
            <a:r>
              <a:rPr lang="en-IN" sz="2000" dirty="0"/>
              <a:t>            true,  // closable</a:t>
            </a:r>
          </a:p>
          <a:p>
            <a:pPr marL="0" indent="0">
              <a:buNone/>
            </a:pPr>
            <a:r>
              <a:rPr lang="en-IN" sz="2000" dirty="0"/>
              <a:t>            true,  // maximizable</a:t>
            </a:r>
          </a:p>
          <a:p>
            <a:pPr marL="0" indent="0">
              <a:buNone/>
            </a:pPr>
            <a:r>
              <a:rPr lang="en-IN" sz="2000" dirty="0"/>
              <a:t>            true   // </a:t>
            </a:r>
            <a:r>
              <a:rPr lang="en-IN" sz="2000" dirty="0" err="1"/>
              <a:t>iconifiable</a:t>
            </a:r>
            <a:endParaRPr lang="en-IN" sz="2000" dirty="0"/>
          </a:p>
          <a:p>
            <a:pPr marL="0" indent="0">
              <a:buNone/>
            </a:pPr>
            <a:r>
              <a:rPr lang="en-IN" sz="2000" dirty="0"/>
              <a:t>        );</a:t>
            </a:r>
          </a:p>
          <a:p>
            <a:pPr marL="0" indent="0">
              <a:buNone/>
            </a:pPr>
            <a:r>
              <a:rPr lang="en-IN" sz="2000" dirty="0"/>
              <a:t>        </a:t>
            </a:r>
            <a:r>
              <a:rPr lang="en-IN" sz="2000" dirty="0" err="1"/>
              <a:t>internalFrame.setSize</a:t>
            </a:r>
            <a:r>
              <a:rPr lang="en-IN" sz="2000" dirty="0"/>
              <a:t>(200, 150);</a:t>
            </a:r>
          </a:p>
          <a:p>
            <a:pPr marL="0" indent="0">
              <a:buNone/>
            </a:pPr>
            <a:r>
              <a:rPr lang="en-IN" sz="2000" dirty="0"/>
              <a:t>        </a:t>
            </a:r>
            <a:r>
              <a:rPr lang="en-IN" sz="2000" dirty="0" err="1"/>
              <a:t>internalFrame.setVisible</a:t>
            </a:r>
            <a:r>
              <a:rPr lang="en-IN" sz="2000" dirty="0"/>
              <a:t>(true);</a:t>
            </a:r>
          </a:p>
          <a:p>
            <a:pPr marL="0" indent="0">
              <a:buNone/>
            </a:pPr>
            <a:endParaRPr lang="en-IN" sz="2000" dirty="0"/>
          </a:p>
        </p:txBody>
      </p:sp>
      <p:sp>
        <p:nvSpPr>
          <p:cNvPr id="4" name="Rectangle 3">
            <a:extLst>
              <a:ext uri="{FF2B5EF4-FFF2-40B4-BE49-F238E27FC236}">
                <a16:creationId xmlns:a16="http://schemas.microsoft.com/office/drawing/2014/main" id="{45B3CC6A-517D-48A8-B501-020AA1FCCB02}"/>
              </a:ext>
            </a:extLst>
          </p:cNvPr>
          <p:cNvSpPr/>
          <p:nvPr/>
        </p:nvSpPr>
        <p:spPr>
          <a:xfrm>
            <a:off x="8340436" y="3965139"/>
            <a:ext cx="3636819"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endParaRPr lang="en-IN" dirty="0"/>
          </a:p>
          <a:p>
            <a:r>
              <a:rPr lang="en-IN" dirty="0"/>
              <a:t>        // Add internal frame to desktop</a:t>
            </a:r>
          </a:p>
          <a:p>
            <a:r>
              <a:rPr lang="en-IN" dirty="0"/>
              <a:t>        </a:t>
            </a:r>
            <a:r>
              <a:rPr lang="en-IN" dirty="0" err="1"/>
              <a:t>desktop.add</a:t>
            </a:r>
            <a:r>
              <a:rPr lang="en-IN" dirty="0"/>
              <a:t>(</a:t>
            </a:r>
            <a:r>
              <a:rPr lang="en-IN" dirty="0" err="1"/>
              <a:t>internalFrame</a:t>
            </a:r>
            <a:r>
              <a:rPr lang="en-IN" dirty="0"/>
              <a:t>);</a:t>
            </a:r>
          </a:p>
          <a:p>
            <a:endParaRPr lang="en-IN" dirty="0"/>
          </a:p>
          <a:p>
            <a:r>
              <a:rPr lang="en-IN" dirty="0"/>
              <a:t>        // Add desktop to main frame</a:t>
            </a:r>
          </a:p>
          <a:p>
            <a:r>
              <a:rPr lang="en-IN" dirty="0"/>
              <a:t>        </a:t>
            </a:r>
            <a:r>
              <a:rPr lang="en-IN" dirty="0" err="1"/>
              <a:t>frame.add</a:t>
            </a:r>
            <a:r>
              <a:rPr lang="en-IN" dirty="0"/>
              <a:t>(desktop);</a:t>
            </a:r>
          </a:p>
          <a:p>
            <a:r>
              <a:rPr lang="en-IN" dirty="0"/>
              <a:t>        </a:t>
            </a:r>
            <a:r>
              <a:rPr lang="en-IN" dirty="0" err="1"/>
              <a:t>frame.setVisible</a:t>
            </a:r>
            <a:r>
              <a:rPr lang="en-IN" dirty="0"/>
              <a:t>(true);</a:t>
            </a:r>
          </a:p>
          <a:p>
            <a:r>
              <a:rPr lang="en-IN" dirty="0"/>
              <a:t>    }</a:t>
            </a:r>
          </a:p>
          <a:p>
            <a:r>
              <a:rPr lang="en-IN" dirty="0"/>
              <a:t>}</a:t>
            </a:r>
          </a:p>
        </p:txBody>
      </p:sp>
    </p:spTree>
    <p:extLst>
      <p:ext uri="{BB962C8B-B14F-4D97-AF65-F5344CB8AC3E}">
        <p14:creationId xmlns:p14="http://schemas.microsoft.com/office/powerpoint/2010/main" val="3860007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D6DCF2-8BF5-460D-A385-26147528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121088" y="0"/>
            <a:ext cx="1949824" cy="6858000"/>
          </a:xfrm>
          <a:prstGeom prst="rect">
            <a:avLst/>
          </a:prstGeom>
        </p:spPr>
      </p:pic>
    </p:spTree>
    <p:extLst>
      <p:ext uri="{BB962C8B-B14F-4D97-AF65-F5344CB8AC3E}">
        <p14:creationId xmlns:p14="http://schemas.microsoft.com/office/powerpoint/2010/main" val="2013625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ctrTitle"/>
          </p:nvPr>
        </p:nvSpPr>
        <p:spPr/>
        <p:txBody>
          <a:bodyPr/>
          <a:lstStyle/>
          <a:p>
            <a:r>
              <a:rPr lang="en-US" altLang="en-US"/>
              <a:t>Event Listeners</a:t>
            </a:r>
          </a:p>
        </p:txBody>
      </p:sp>
    </p:spTree>
    <p:extLst>
      <p:ext uri="{BB962C8B-B14F-4D97-AF65-F5344CB8AC3E}">
        <p14:creationId xmlns:p14="http://schemas.microsoft.com/office/powerpoint/2010/main" val="88730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r>
              <a:rPr lang="en-US" altLang="en-US"/>
              <a:t>Graphical events</a:t>
            </a:r>
          </a:p>
        </p:txBody>
      </p:sp>
      <p:sp>
        <p:nvSpPr>
          <p:cNvPr id="475139" name="Rectangle 3"/>
          <p:cNvSpPr>
            <a:spLocks noGrp="1" noChangeArrowheads="1"/>
          </p:cNvSpPr>
          <p:nvPr>
            <p:ph type="body" idx="1"/>
          </p:nvPr>
        </p:nvSpPr>
        <p:spPr>
          <a:xfrm>
            <a:off x="1524000" y="1295400"/>
            <a:ext cx="9144000" cy="5562600"/>
          </a:xfrm>
        </p:spPr>
        <p:txBody>
          <a:bodyPr/>
          <a:lstStyle/>
          <a:p>
            <a:r>
              <a:rPr lang="en-US" altLang="en-US" b="1">
                <a:solidFill>
                  <a:srgbClr val="262626"/>
                </a:solidFill>
              </a:rPr>
              <a:t>event</a:t>
            </a:r>
            <a:r>
              <a:rPr lang="en-US" altLang="en-US">
                <a:solidFill>
                  <a:srgbClr val="262626"/>
                </a:solidFill>
              </a:rPr>
              <a:t>: An object that represents a user's interaction with a GUI component; can be "handled" to create interactive components.</a:t>
            </a:r>
          </a:p>
          <a:p>
            <a:pPr lvl="1"/>
            <a:endParaRPr lang="en-US" altLang="en-US" sz="1200">
              <a:solidFill>
                <a:srgbClr val="404040"/>
              </a:solidFill>
            </a:endParaRPr>
          </a:p>
          <a:p>
            <a:r>
              <a:rPr lang="en-US" altLang="en-US" b="1">
                <a:solidFill>
                  <a:srgbClr val="262626"/>
                </a:solidFill>
              </a:rPr>
              <a:t>listener</a:t>
            </a:r>
            <a:r>
              <a:rPr lang="en-US" altLang="en-US">
                <a:solidFill>
                  <a:srgbClr val="262626"/>
                </a:solidFill>
              </a:rPr>
              <a:t>: An object that waits for events and responds to them.</a:t>
            </a:r>
          </a:p>
          <a:p>
            <a:pPr lvl="1"/>
            <a:r>
              <a:rPr lang="en-US" altLang="en-US">
                <a:solidFill>
                  <a:srgbClr val="404040"/>
                </a:solidFill>
              </a:rPr>
              <a:t>To handle an event, attach a </a:t>
            </a:r>
            <a:r>
              <a:rPr lang="en-US" altLang="en-US" i="1">
                <a:solidFill>
                  <a:srgbClr val="404040"/>
                </a:solidFill>
              </a:rPr>
              <a:t>listener </a:t>
            </a:r>
            <a:r>
              <a:rPr lang="en-US" altLang="en-US">
                <a:solidFill>
                  <a:srgbClr val="404040"/>
                </a:solidFill>
              </a:rPr>
              <a:t>to a component.</a:t>
            </a:r>
          </a:p>
          <a:p>
            <a:pPr lvl="1"/>
            <a:r>
              <a:rPr lang="en-US" altLang="en-US">
                <a:solidFill>
                  <a:srgbClr val="404040"/>
                </a:solidFill>
              </a:rPr>
              <a:t>The listener will be notified when the event occurs (e.g. button click).</a:t>
            </a:r>
          </a:p>
        </p:txBody>
      </p:sp>
      <p:pic>
        <p:nvPicPr>
          <p:cNvPr id="475140" name="Picture 4" descr="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733801"/>
            <a:ext cx="5410200" cy="267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8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2537" y="754092"/>
            <a:ext cx="5406937" cy="625062"/>
          </a:xfrm>
          <a:prstGeom prst="rect">
            <a:avLst/>
          </a:prstGeom>
        </p:spPr>
        <p:txBody>
          <a:bodyPr vert="horz" wrap="square" lIns="0" tIns="10941" rIns="0" bIns="0" rtlCol="0">
            <a:spAutoFit/>
          </a:bodyPr>
          <a:lstStyle/>
          <a:p>
            <a:pPr marL="11516">
              <a:spcBef>
                <a:spcPts val="86"/>
              </a:spcBef>
            </a:pPr>
            <a:r>
              <a:rPr sz="3990" spc="-5" dirty="0">
                <a:latin typeface="Arial MT"/>
                <a:cs typeface="Arial MT"/>
              </a:rPr>
              <a:t>Delegation Event Model</a:t>
            </a:r>
            <a:endParaRPr sz="3990">
              <a:latin typeface="Arial MT"/>
              <a:cs typeface="Arial MT"/>
            </a:endParaRPr>
          </a:p>
        </p:txBody>
      </p:sp>
      <p:sp>
        <p:nvSpPr>
          <p:cNvPr id="3" name="object 3"/>
          <p:cNvSpPr txBox="1"/>
          <p:nvPr/>
        </p:nvSpPr>
        <p:spPr>
          <a:xfrm>
            <a:off x="1466419" y="1719395"/>
            <a:ext cx="9328261" cy="5388100"/>
          </a:xfrm>
          <a:prstGeom prst="rect">
            <a:avLst/>
          </a:prstGeom>
        </p:spPr>
        <p:txBody>
          <a:bodyPr vert="horz" wrap="square" lIns="0" tIns="11516" rIns="0" bIns="0" rtlCol="0">
            <a:spAutoFit/>
          </a:bodyPr>
          <a:lstStyle/>
          <a:p>
            <a:pPr marL="12092" marR="822268" lvl="0" indent="0" algn="l" defTabSz="829178" rtl="0" eaLnBrk="1" fontAlgn="auto" latinLnBrk="0" hangingPunct="1">
              <a:lnSpc>
                <a:spcPct val="110800"/>
              </a:lnSpc>
              <a:spcBef>
                <a:spcPts val="91"/>
              </a:spcBef>
              <a:spcAft>
                <a:spcPts val="0"/>
              </a:spcAft>
              <a:buClrTx/>
              <a:buSzTx/>
              <a:buFontTx/>
              <a:buNone/>
              <a:tabLst/>
              <a:defRPr/>
            </a:pPr>
            <a:r>
              <a:rPr kumimoji="0" sz="2539" b="1" i="0" u="none" strike="noStrike" kern="1200" cap="none" spc="0"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object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that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describe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state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change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source. </a:t>
            </a:r>
            <a:endParaRPr kumimoji="0" lang="en-US"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12092" marR="822268" lvl="0" indent="0" algn="l" defTabSz="829178" rtl="0" eaLnBrk="1" fontAlgn="auto" latinLnBrk="0" hangingPunct="1">
              <a:lnSpc>
                <a:spcPct val="110800"/>
              </a:lnSpc>
              <a:spcBef>
                <a:spcPts val="91"/>
              </a:spcBef>
              <a:spcAft>
                <a:spcPts val="0"/>
              </a:spcAft>
              <a:buClrTx/>
              <a:buSzTx/>
              <a:buFontTx/>
              <a:buNone/>
              <a:tabLst/>
              <a:defRPr/>
            </a:pP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539" b="1" i="0" u="none" strike="noStrike" kern="1200" cap="none" spc="0" normalizeH="0" baseline="0" noProof="0" dirty="0">
                <a:ln>
                  <a:noFill/>
                </a:ln>
                <a:solidFill>
                  <a:prstClr val="black"/>
                </a:solidFill>
                <a:effectLst/>
                <a:uLnTx/>
                <a:uFillTx/>
                <a:latin typeface="Times New Roman"/>
                <a:ea typeface="+mn-ea"/>
                <a:cs typeface="Times New Roman"/>
              </a:rPr>
              <a:t>Source(event</a:t>
            </a:r>
            <a:r>
              <a:rPr kumimoji="0" sz="2539" b="1"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539" b="1" i="0" u="none" strike="noStrike" kern="1200" cap="none" spc="0" normalizeH="0" baseline="0" noProof="0" dirty="0">
                <a:ln>
                  <a:noFill/>
                </a:ln>
                <a:solidFill>
                  <a:prstClr val="black"/>
                </a:solidFill>
                <a:effectLst/>
                <a:uLnTx/>
                <a:uFillTx/>
                <a:latin typeface="Times New Roman"/>
                <a:ea typeface="+mn-ea"/>
                <a:cs typeface="Times New Roman"/>
              </a:rPr>
              <a:t>source)</a:t>
            </a:r>
            <a:r>
              <a:rPr kumimoji="0" sz="2539" b="1"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object</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that</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generates</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p>
          <a:p>
            <a:pPr marL="1889835" marR="0" lvl="0" indent="0" algn="l" defTabSz="829178" rtl="0" eaLnBrk="1" fontAlgn="auto" latinLnBrk="0" hangingPunct="1">
              <a:lnSpc>
                <a:spcPct val="100000"/>
              </a:lnSpc>
              <a:spcBef>
                <a:spcPts val="281"/>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may</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generate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more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than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one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type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of</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event.</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12092" marR="0" lvl="0" indent="0" algn="l" defTabSz="829178" rtl="0" eaLnBrk="1" fontAlgn="auto" latinLnBrk="0" hangingPunct="1">
              <a:lnSpc>
                <a:spcPct val="100000"/>
              </a:lnSpc>
              <a:spcBef>
                <a:spcPts val="286"/>
              </a:spcBef>
              <a:spcAft>
                <a:spcPts val="0"/>
              </a:spcAft>
              <a:buClrTx/>
              <a:buSzTx/>
              <a:buFontTx/>
              <a:buNone/>
              <a:tabLst/>
              <a:defRPr/>
            </a:pPr>
            <a:r>
              <a:rPr kumimoji="0" sz="2539" b="1" i="0" u="none" strike="noStrike" kern="1200" cap="none" spc="0" normalizeH="0" baseline="0" noProof="0" dirty="0">
                <a:ln>
                  <a:noFill/>
                </a:ln>
                <a:solidFill>
                  <a:prstClr val="black"/>
                </a:solidFill>
                <a:effectLst/>
                <a:uLnTx/>
                <a:uFillTx/>
                <a:latin typeface="Times New Roman"/>
                <a:ea typeface="+mn-ea"/>
                <a:cs typeface="Times New Roman"/>
              </a:rPr>
              <a:t>Listener</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object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that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notified</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occurs.</a:t>
            </a:r>
            <a:endParaRPr kumimoji="0" lang="en-US"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12092" marR="0" lvl="0" indent="0" algn="l" defTabSz="829178" rtl="0" eaLnBrk="1" fontAlgn="auto" latinLnBrk="0" hangingPunct="1">
              <a:lnSpc>
                <a:spcPct val="100000"/>
              </a:lnSpc>
              <a:spcBef>
                <a:spcPts val="286"/>
              </a:spcBef>
              <a:spcAft>
                <a:spcPts val="0"/>
              </a:spcAft>
              <a:buClrTx/>
              <a:buSzTx/>
              <a:buFontTx/>
              <a:buNone/>
              <a:tabLst/>
              <a:defRPr/>
            </a:pP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829178" rtl="0" eaLnBrk="1" fontAlgn="auto" latinLnBrk="0" hangingPunct="1">
              <a:lnSpc>
                <a:spcPct val="100000"/>
              </a:lnSpc>
              <a:spcBef>
                <a:spcPts val="32"/>
              </a:spcBef>
              <a:spcAft>
                <a:spcPts val="0"/>
              </a:spcAft>
              <a:buClrTx/>
              <a:buSzTx/>
              <a:buFontTx/>
              <a:buNone/>
              <a:tabLst/>
              <a:defRPr/>
            </a:pPr>
            <a:r>
              <a:rPr kumimoji="0" lang="en-US" sz="2992" b="1" i="0" u="sng" strike="noStrike" kern="1200" cap="none" spc="0" normalizeH="0" baseline="0" noProof="0" dirty="0">
                <a:ln>
                  <a:noFill/>
                </a:ln>
                <a:solidFill>
                  <a:prstClr val="black"/>
                </a:solidFill>
                <a:effectLst/>
                <a:uLnTx/>
                <a:uFillTx/>
                <a:latin typeface="Times New Roman"/>
                <a:ea typeface="+mn-ea"/>
                <a:cs typeface="Times New Roman"/>
              </a:rPr>
              <a:t>Steps</a:t>
            </a:r>
          </a:p>
          <a:p>
            <a:pPr marL="0" marR="0" lvl="0" indent="0" algn="l" defTabSz="829178" rtl="0" eaLnBrk="1" fontAlgn="auto" latinLnBrk="0" hangingPunct="1">
              <a:lnSpc>
                <a:spcPct val="100000"/>
              </a:lnSpc>
              <a:spcBef>
                <a:spcPts val="32"/>
              </a:spcBef>
              <a:spcAft>
                <a:spcPts val="0"/>
              </a:spcAft>
              <a:buClrTx/>
              <a:buSzTx/>
              <a:buFontTx/>
              <a:buNone/>
              <a:tabLst/>
              <a:defRPr/>
            </a:pPr>
            <a:endParaRPr kumimoji="0" sz="2992" b="0" i="0" u="none" strike="noStrike" kern="1200" cap="none" spc="0" normalizeH="0" baseline="0" noProof="0" dirty="0">
              <a:ln>
                <a:noFill/>
              </a:ln>
              <a:solidFill>
                <a:prstClr val="black"/>
              </a:solidFill>
              <a:effectLst/>
              <a:uLnTx/>
              <a:uFillTx/>
              <a:latin typeface="Times New Roman"/>
              <a:ea typeface="+mn-ea"/>
              <a:cs typeface="Times New Roman"/>
            </a:endParaRPr>
          </a:p>
          <a:p>
            <a:pPr marL="315548" marR="722652" lvl="0" indent="-304032" algn="l" defTabSz="829178" rtl="0" eaLnBrk="1" fontAlgn="auto" latinLnBrk="0" hangingPunct="1">
              <a:lnSpc>
                <a:spcPts val="2349"/>
              </a:lnSpc>
              <a:spcBef>
                <a:spcPts val="0"/>
              </a:spcBef>
              <a:spcAft>
                <a:spcPts val="0"/>
              </a:spcAft>
              <a:buClrTx/>
              <a:buSzTx/>
              <a:buFontTx/>
              <a:buChar char="•"/>
              <a:tabLst>
                <a:tab pos="314972" algn="l"/>
                <a:tab pos="315548" algn="l"/>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source</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generates</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sends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it</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one</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more  listeners.</a:t>
            </a:r>
          </a:p>
          <a:p>
            <a:pPr marL="314972" marR="0" lvl="0" indent="-304032" algn="l" defTabSz="829178" rtl="0" eaLnBrk="1" fontAlgn="auto" latinLnBrk="0" hangingPunct="1">
              <a:lnSpc>
                <a:spcPct val="100000"/>
              </a:lnSpc>
              <a:spcBef>
                <a:spcPts val="249"/>
              </a:spcBef>
              <a:spcAft>
                <a:spcPts val="0"/>
              </a:spcAft>
              <a:buClrTx/>
              <a:buSzTx/>
              <a:buFontTx/>
              <a:buChar char="•"/>
              <a:tabLst>
                <a:tab pos="314972" algn="l"/>
                <a:tab pos="315548" algn="l"/>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Listener</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waits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until</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receives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p>
          <a:p>
            <a:pPr marL="315548" marR="4607" lvl="0" indent="-304032" algn="l" defTabSz="829178" rtl="0" eaLnBrk="1" fontAlgn="auto" latinLnBrk="0" hangingPunct="1">
              <a:lnSpc>
                <a:spcPts val="2349"/>
              </a:lnSpc>
              <a:spcBef>
                <a:spcPts val="580"/>
              </a:spcBef>
              <a:spcAft>
                <a:spcPts val="0"/>
              </a:spcAft>
              <a:buClrTx/>
              <a:buSzTx/>
              <a:buFontTx/>
              <a:buChar char="•"/>
              <a:tabLst>
                <a:tab pos="314972" algn="l"/>
                <a:tab pos="315548" algn="l"/>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Once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received,</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listener</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processes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and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returns.</a:t>
            </a:r>
          </a:p>
          <a:p>
            <a:pPr marL="315548" marR="434743" lvl="0" indent="-304032" algn="l" defTabSz="829178" rtl="0" eaLnBrk="1" fontAlgn="auto" latinLnBrk="0" hangingPunct="1">
              <a:lnSpc>
                <a:spcPts val="2349"/>
              </a:lnSpc>
              <a:spcBef>
                <a:spcPts val="549"/>
              </a:spcBef>
              <a:spcAft>
                <a:spcPts val="0"/>
              </a:spcAft>
              <a:buClrTx/>
              <a:buSzTx/>
              <a:buFontTx/>
              <a:buChar char="•"/>
              <a:tabLst>
                <a:tab pos="314972" algn="l"/>
                <a:tab pos="315548" algn="l"/>
                <a:tab pos="4401553" algn="l"/>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Listener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must</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register</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with</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source	in</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order</a:t>
            </a:r>
            <a:r>
              <a:rPr kumimoji="0" sz="2176" b="0" i="0" u="none" strike="noStrike" kern="1200" cap="none" spc="-32"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2176" b="0" i="0" u="none" strike="noStrike" kern="1200" cap="none" spc="-32"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receive</a:t>
            </a:r>
            <a:r>
              <a:rPr kumimoji="0" sz="2176" b="0" i="0" u="none" strike="noStrike" kern="1200" cap="none" spc="-32"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notification.</a:t>
            </a:r>
            <a:endParaRPr kumimoji="0" lang="en-US" sz="2176" b="0" i="0" u="none" strike="noStrike" kern="1200" cap="none" spc="-5" normalizeH="0" baseline="0" noProof="0" dirty="0">
              <a:ln>
                <a:noFill/>
              </a:ln>
              <a:solidFill>
                <a:prstClr val="black"/>
              </a:solidFill>
              <a:effectLst/>
              <a:uLnTx/>
              <a:uFillTx/>
              <a:latin typeface="Times New Roman"/>
              <a:ea typeface="+mn-ea"/>
              <a:cs typeface="Times New Roman"/>
            </a:endParaRPr>
          </a:p>
          <a:p>
            <a:pPr marL="315548" marR="434743" lvl="0" indent="-304032" algn="l" defTabSz="829178" rtl="0" eaLnBrk="1" fontAlgn="auto" latinLnBrk="0" hangingPunct="1">
              <a:lnSpc>
                <a:spcPts val="2349"/>
              </a:lnSpc>
              <a:spcBef>
                <a:spcPts val="549"/>
              </a:spcBef>
              <a:spcAft>
                <a:spcPts val="0"/>
              </a:spcAft>
              <a:buClrTx/>
              <a:buSzTx/>
              <a:buFontTx/>
              <a:buChar char="•"/>
              <a:tabLst>
                <a:tab pos="314972" algn="l"/>
                <a:tab pos="315548" algn="l"/>
                <a:tab pos="4401553" algn="l"/>
              </a:tabLst>
              <a:defRPr/>
            </a:pPr>
            <a:r>
              <a:rPr kumimoji="0" lang="en-US" sz="2176" b="0" i="0" u="none" strike="noStrike" kern="1200" cap="none" spc="-5" normalizeH="0" baseline="0" noProof="0" dirty="0">
                <a:ln>
                  <a:noFill/>
                </a:ln>
                <a:solidFill>
                  <a:prstClr val="black"/>
                </a:solidFill>
                <a:effectLst/>
                <a:uLnTx/>
                <a:uFillTx/>
                <a:latin typeface="Times New Roman"/>
                <a:ea typeface="+mn-ea"/>
                <a:cs typeface="Times New Roman"/>
              </a:rPr>
              <a:t>Source</a:t>
            </a:r>
            <a:r>
              <a:rPr kumimoji="0" lang="en-US"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must</a:t>
            </a:r>
            <a:r>
              <a:rPr kumimoji="0" lang="en-US"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register</a:t>
            </a:r>
            <a:r>
              <a:rPr kumimoji="0" lang="en-US"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listeners</a:t>
            </a:r>
            <a:r>
              <a:rPr kumimoji="0" lang="en-US"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lang="en-US"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receive</a:t>
            </a:r>
            <a:r>
              <a:rPr kumimoji="0" lang="en-US"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notifications</a:t>
            </a:r>
            <a:r>
              <a:rPr kumimoji="0" lang="en-US"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about</a:t>
            </a:r>
            <a:r>
              <a:rPr kumimoji="0" lang="en-US"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a </a:t>
            </a:r>
            <a:r>
              <a:rPr kumimoji="0" lang="en-US"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specific</a:t>
            </a:r>
            <a:r>
              <a:rPr kumimoji="0" lang="en-US"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type</a:t>
            </a:r>
            <a:r>
              <a:rPr kumimoji="0" lang="en-US"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lang="en-US"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lang="en-US" sz="2176" b="0" i="0" u="none" strike="noStrike" kern="1200" cap="none" spc="0" normalizeH="0" baseline="0" noProof="0" dirty="0">
                <a:ln>
                  <a:noFill/>
                </a:ln>
                <a:solidFill>
                  <a:prstClr val="black"/>
                </a:solidFill>
                <a:effectLst/>
                <a:uLnTx/>
                <a:uFillTx/>
                <a:latin typeface="Times New Roman"/>
                <a:ea typeface="+mn-ea"/>
                <a:cs typeface="Times New Roman"/>
              </a:rPr>
              <a:t>event.</a:t>
            </a:r>
          </a:p>
          <a:p>
            <a:pPr marL="315548" marR="434743" lvl="0" indent="-304032" algn="l" defTabSz="829178" rtl="0" eaLnBrk="1" fontAlgn="auto" latinLnBrk="0" hangingPunct="1">
              <a:lnSpc>
                <a:spcPts val="2349"/>
              </a:lnSpc>
              <a:spcBef>
                <a:spcPts val="549"/>
              </a:spcBef>
              <a:spcAft>
                <a:spcPts val="0"/>
              </a:spcAft>
              <a:buClrTx/>
              <a:buSzTx/>
              <a:buFontTx/>
              <a:buChar char="•"/>
              <a:tabLst>
                <a:tab pos="314972" algn="l"/>
                <a:tab pos="315548" algn="l"/>
                <a:tab pos="4401553" algn="l"/>
              </a:tabLst>
              <a:defRPr/>
            </a:pP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p:txBody>
      </p:sp>
    </p:spTree>
    <p:extLst>
      <p:ext uri="{BB962C8B-B14F-4D97-AF65-F5344CB8AC3E}">
        <p14:creationId xmlns:p14="http://schemas.microsoft.com/office/powerpoint/2010/main" val="2060447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34836" y="1788492"/>
            <a:ext cx="7301380" cy="2764946"/>
          </a:xfrm>
          <a:prstGeom prst="rect">
            <a:avLst/>
          </a:prstGeom>
        </p:spPr>
        <p:txBody>
          <a:bodyPr vert="horz" wrap="square" lIns="0" tIns="11516" rIns="0" bIns="0" rtlCol="0">
            <a:spAutoFit/>
          </a:bodyPr>
          <a:lstStyle/>
          <a:p>
            <a:pPr marL="13243" marR="2268723" lvl="0" indent="0" algn="l" defTabSz="829178" rtl="0" eaLnBrk="1" fontAlgn="auto" latinLnBrk="0" hangingPunct="1">
              <a:lnSpc>
                <a:spcPct val="241699"/>
              </a:lnSpc>
              <a:spcBef>
                <a:spcPts val="0"/>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public void </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add</a:t>
            </a:r>
            <a:r>
              <a:rPr kumimoji="0" sz="2176" b="0" i="1" u="none" strike="noStrike" kern="1200" cap="none" spc="-18" normalizeH="0" baseline="0" noProof="0" dirty="0">
                <a:ln>
                  <a:noFill/>
                </a:ln>
                <a:solidFill>
                  <a:prstClr val="black"/>
                </a:solidFill>
                <a:effectLst/>
                <a:uLnTx/>
                <a:uFillTx/>
                <a:latin typeface="Times New Roman"/>
                <a:ea typeface="+mn-ea"/>
                <a:cs typeface="Times New Roman"/>
              </a:rPr>
              <a:t>Type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Listener(</a:t>
            </a:r>
            <a:r>
              <a:rPr kumimoji="0" sz="2176" b="0" i="1" u="none" strike="noStrike" kern="1200" cap="none" spc="-18" normalizeH="0" baseline="0" noProof="0" dirty="0">
                <a:ln>
                  <a:noFill/>
                </a:ln>
                <a:solidFill>
                  <a:prstClr val="black"/>
                </a:solidFill>
                <a:effectLst/>
                <a:uLnTx/>
                <a:uFillTx/>
                <a:latin typeface="Times New Roman"/>
                <a:ea typeface="+mn-ea"/>
                <a:cs typeface="Times New Roman"/>
              </a:rPr>
              <a:t>Type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Listener</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el)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Listener</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p>
          <a:p>
            <a:pPr marL="289636" marR="118043" lvl="0" indent="-289636" algn="l" defTabSz="829178" rtl="0" eaLnBrk="1" fontAlgn="auto" latinLnBrk="0" hangingPunct="1">
              <a:lnSpc>
                <a:spcPct val="100000"/>
              </a:lnSpc>
              <a:spcBef>
                <a:spcPts val="544"/>
              </a:spcBef>
              <a:spcAft>
                <a:spcPts val="0"/>
              </a:spcAft>
              <a:buClrTx/>
              <a:buSzTx/>
              <a:buFontTx/>
              <a:buAutoNum type="arabicPeriod"/>
              <a:tabLst>
                <a:tab pos="289636" algn="l"/>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must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have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been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registered</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with</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one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more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sources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receive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notification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about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specific</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types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of events.</a:t>
            </a:r>
          </a:p>
          <a:p>
            <a:pPr marL="289061" marR="0" lvl="0" indent="-276393" algn="l" defTabSz="829178" rtl="0" eaLnBrk="1" fontAlgn="auto" latinLnBrk="0" hangingPunct="1">
              <a:lnSpc>
                <a:spcPct val="100000"/>
              </a:lnSpc>
              <a:spcBef>
                <a:spcPts val="544"/>
              </a:spcBef>
              <a:spcAft>
                <a:spcPts val="0"/>
              </a:spcAft>
              <a:buClrTx/>
              <a:buSzTx/>
              <a:buFontTx/>
              <a:buAutoNum type="arabicPeriod"/>
              <a:tabLst>
                <a:tab pos="289636" algn="l"/>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Implement</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methods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receive</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process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these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notifications.</a:t>
            </a:r>
          </a:p>
        </p:txBody>
      </p:sp>
    </p:spTree>
    <p:extLst>
      <p:ext uri="{BB962C8B-B14F-4D97-AF65-F5344CB8AC3E}">
        <p14:creationId xmlns:p14="http://schemas.microsoft.com/office/powerpoint/2010/main" val="120491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17" rtl="0" eaLnBrk="1" fontAlgn="base" latinLnBrk="0" hangingPunct="1">
              <a:lnSpc>
                <a:spcPct val="100000"/>
              </a:lnSpc>
              <a:spcBef>
                <a:spcPct val="0"/>
              </a:spcBef>
              <a:spcAft>
                <a:spcPct val="0"/>
              </a:spcAft>
              <a:buClrTx/>
              <a:buSzTx/>
              <a:buFontTx/>
              <a:buNone/>
              <a:tabLst/>
              <a:defRPr/>
            </a:pPr>
            <a:fld id="{2D679118-1D51-4C9E-8A81-99FF4E65B6B9}"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17" rtl="0" eaLnBrk="1" fontAlgn="base" latinLnBrk="0" hangingPunct="1">
                <a:lnSpc>
                  <a:spcPct val="100000"/>
                </a:lnSpc>
                <a:spcBef>
                  <a:spcPct val="0"/>
                </a:spcBef>
                <a:spcAft>
                  <a:spcPct val="0"/>
                </a:spcAft>
                <a:buClrTx/>
                <a:buSzTx/>
                <a:buFontTx/>
                <a:buNone/>
                <a:tabLst/>
                <a:defRPr/>
              </a:pPr>
              <a:t>4</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66" name="Rectangle 2"/>
          <p:cNvSpPr>
            <a:spLocks noGrp="1" noChangeArrowheads="1"/>
          </p:cNvSpPr>
          <p:nvPr>
            <p:ph type="title"/>
          </p:nvPr>
        </p:nvSpPr>
        <p:spPr/>
        <p:txBody>
          <a:bodyPr/>
          <a:lstStyle/>
          <a:p>
            <a:r>
              <a:rPr lang="en-US" altLang="en-US"/>
              <a:t>To build a GUI...</a:t>
            </a:r>
          </a:p>
        </p:txBody>
      </p:sp>
      <p:sp>
        <p:nvSpPr>
          <p:cNvPr id="11267" name="Rectangle 3"/>
          <p:cNvSpPr>
            <a:spLocks noGrp="1" noChangeArrowheads="1"/>
          </p:cNvSpPr>
          <p:nvPr>
            <p:ph type="body" idx="1"/>
          </p:nvPr>
        </p:nvSpPr>
        <p:spPr>
          <a:xfrm>
            <a:off x="2209800" y="1600200"/>
            <a:ext cx="8001000" cy="4648200"/>
          </a:xfrm>
        </p:spPr>
        <p:txBody>
          <a:bodyPr>
            <a:normAutofit lnSpcReduction="10000"/>
          </a:bodyPr>
          <a:lstStyle/>
          <a:p>
            <a:pPr>
              <a:lnSpc>
                <a:spcPct val="90000"/>
              </a:lnSpc>
            </a:pPr>
            <a:r>
              <a:rPr lang="en-US" altLang="en-US" dirty="0"/>
              <a:t>Make somewhere to display things—</a:t>
            </a:r>
            <a:r>
              <a:rPr lang="en-US" altLang="en-US" b="1" dirty="0">
                <a:solidFill>
                  <a:schemeClr val="accent6">
                    <a:lumMod val="75000"/>
                  </a:schemeClr>
                </a:solidFill>
              </a:rPr>
              <a:t>Container</a:t>
            </a:r>
            <a:r>
              <a:rPr lang="en-US" altLang="en-US" dirty="0"/>
              <a:t>- usually a </a:t>
            </a:r>
            <a:r>
              <a:rPr lang="en-US" altLang="en-US" dirty="0" err="1"/>
              <a:t>J</a:t>
            </a:r>
            <a:r>
              <a:rPr lang="en-US" altLang="en-US" dirty="0" err="1">
                <a:solidFill>
                  <a:schemeClr val="accent2"/>
                </a:solidFill>
                <a:latin typeface="Trebuchet MS" panose="020B0603020202020204" pitchFamily="34" charset="0"/>
              </a:rPr>
              <a:t>Frame</a:t>
            </a:r>
            <a:r>
              <a:rPr lang="en-US" altLang="en-US" dirty="0"/>
              <a:t> or </a:t>
            </a:r>
            <a:r>
              <a:rPr lang="en-US" altLang="en-US" dirty="0" err="1"/>
              <a:t>J</a:t>
            </a:r>
            <a:r>
              <a:rPr lang="en-US" altLang="en-US" dirty="0" err="1">
                <a:solidFill>
                  <a:schemeClr val="accent2"/>
                </a:solidFill>
                <a:latin typeface="Trebuchet MS" panose="020B0603020202020204" pitchFamily="34" charset="0"/>
              </a:rPr>
              <a:t>Dialog</a:t>
            </a:r>
            <a:r>
              <a:rPr lang="en-US" altLang="en-US" dirty="0"/>
              <a:t> (for an application)</a:t>
            </a:r>
            <a:endParaRPr lang="en-US" altLang="en-US" dirty="0">
              <a:solidFill>
                <a:schemeClr val="accent2"/>
              </a:solidFill>
              <a:latin typeface="Trebuchet MS" panose="020B0603020202020204" pitchFamily="34" charset="0"/>
            </a:endParaRPr>
          </a:p>
          <a:p>
            <a:pPr>
              <a:lnSpc>
                <a:spcPct val="90000"/>
              </a:lnSpc>
            </a:pPr>
            <a:r>
              <a:rPr lang="en-US" altLang="en-US" dirty="0"/>
              <a:t>Create some </a:t>
            </a:r>
            <a:r>
              <a:rPr lang="en-US" altLang="en-US" dirty="0">
                <a:solidFill>
                  <a:schemeClr val="accent2"/>
                </a:solidFill>
                <a:latin typeface="Trebuchet MS" panose="020B0603020202020204" pitchFamily="34" charset="0"/>
              </a:rPr>
              <a:t>Components</a:t>
            </a:r>
            <a:r>
              <a:rPr lang="en-US" altLang="en-US" dirty="0"/>
              <a:t>, such as buttons, text areas, panels, etc.</a:t>
            </a:r>
          </a:p>
          <a:p>
            <a:pPr>
              <a:lnSpc>
                <a:spcPct val="90000"/>
              </a:lnSpc>
            </a:pPr>
            <a:r>
              <a:rPr lang="en-US" altLang="en-US" dirty="0"/>
              <a:t>Add your Components to your display area/container</a:t>
            </a:r>
          </a:p>
          <a:p>
            <a:pPr>
              <a:lnSpc>
                <a:spcPct val="90000"/>
              </a:lnSpc>
            </a:pPr>
            <a:r>
              <a:rPr lang="en-US" altLang="en-US" dirty="0"/>
              <a:t>Arrange, or </a:t>
            </a:r>
            <a:r>
              <a:rPr lang="en-US" altLang="en-US" i="1" dirty="0"/>
              <a:t>lay out</a:t>
            </a:r>
            <a:r>
              <a:rPr lang="en-US" altLang="en-US" dirty="0"/>
              <a:t>, your Components </a:t>
            </a:r>
          </a:p>
          <a:p>
            <a:pPr>
              <a:lnSpc>
                <a:spcPct val="90000"/>
              </a:lnSpc>
            </a:pPr>
            <a:r>
              <a:rPr lang="en-US" altLang="en-US" dirty="0"/>
              <a:t>Attach </a:t>
            </a:r>
            <a:r>
              <a:rPr lang="en-US" altLang="en-US" dirty="0">
                <a:solidFill>
                  <a:schemeClr val="tx2"/>
                </a:solidFill>
              </a:rPr>
              <a:t>Listeners</a:t>
            </a:r>
            <a:r>
              <a:rPr lang="en-US" altLang="en-US" dirty="0"/>
              <a:t> to your Components </a:t>
            </a:r>
          </a:p>
          <a:p>
            <a:pPr lvl="1">
              <a:lnSpc>
                <a:spcPct val="90000"/>
              </a:lnSpc>
            </a:pPr>
            <a:r>
              <a:rPr lang="en-US" altLang="en-US" dirty="0"/>
              <a:t>Interacting with a Component causes an </a:t>
            </a:r>
            <a:r>
              <a:rPr lang="en-US" altLang="en-US" dirty="0">
                <a:solidFill>
                  <a:schemeClr val="accent2"/>
                </a:solidFill>
                <a:latin typeface="Trebuchet MS" panose="020B0603020202020204" pitchFamily="34" charset="0"/>
              </a:rPr>
              <a:t>Event</a:t>
            </a:r>
            <a:r>
              <a:rPr lang="en-US" altLang="en-US" dirty="0"/>
              <a:t> to occur</a:t>
            </a:r>
          </a:p>
          <a:p>
            <a:pPr lvl="1">
              <a:lnSpc>
                <a:spcPct val="90000"/>
              </a:lnSpc>
            </a:pPr>
            <a:r>
              <a:rPr lang="en-US" altLang="en-US" dirty="0"/>
              <a:t>A Listener gets a message when an interesting event occurs, and executes some code to deal with it</a:t>
            </a:r>
          </a:p>
        </p:txBody>
      </p:sp>
    </p:spTree>
    <p:extLst>
      <p:ext uri="{BB962C8B-B14F-4D97-AF65-F5344CB8AC3E}">
        <p14:creationId xmlns:p14="http://schemas.microsoft.com/office/powerpoint/2010/main" val="3081978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935" y="2025621"/>
            <a:ext cx="11714065" cy="1842881"/>
          </a:xfrm>
          <a:prstGeom prst="rect">
            <a:avLst/>
          </a:prstGeom>
        </p:spPr>
      </p:pic>
      <p:sp>
        <p:nvSpPr>
          <p:cNvPr id="2" name="Rectangle 1">
            <a:extLst>
              <a:ext uri="{FF2B5EF4-FFF2-40B4-BE49-F238E27FC236}">
                <a16:creationId xmlns:a16="http://schemas.microsoft.com/office/drawing/2014/main" id="{1F1700A0-4756-45F9-A6DE-833353CC71CF}"/>
              </a:ext>
            </a:extLst>
          </p:cNvPr>
          <p:cNvSpPr/>
          <p:nvPr/>
        </p:nvSpPr>
        <p:spPr>
          <a:xfrm>
            <a:off x="3626979" y="3909347"/>
            <a:ext cx="2120965" cy="338554"/>
          </a:xfrm>
          <a:prstGeom prst="rect">
            <a:avLst/>
          </a:prstGeom>
        </p:spPr>
        <p:txBody>
          <a:bodyPr wrap="none">
            <a:spAutoFit/>
          </a:bodyPr>
          <a:lstStyle/>
          <a:p>
            <a:r>
              <a:rPr lang="en-US" altLang="en-US" sz="1600" dirty="0" err="1">
                <a:effectLst>
                  <a:outerShdw blurRad="38100" dist="38100" dir="2700000" algn="tl">
                    <a:srgbClr val="000000">
                      <a:alpha val="43137"/>
                    </a:srgbClr>
                  </a:outerShdw>
                </a:effectLst>
                <a:latin typeface="Arial" panose="020B0604020202020204" pitchFamily="34" charset="0"/>
              </a:rPr>
              <a:t>ListSelectionListener</a:t>
            </a:r>
            <a:r>
              <a:rPr lang="en-US" altLang="en-US" sz="1600" dirty="0">
                <a:effectLst>
                  <a:outerShdw blurRad="38100" dist="38100" dir="2700000" algn="tl">
                    <a:srgbClr val="000000">
                      <a:alpha val="43137"/>
                    </a:srgbClr>
                  </a:outerShdw>
                </a:effectLst>
                <a:latin typeface="Arial" panose="020B0604020202020204" pitchFamily="34" charset="0"/>
              </a:rPr>
              <a:t>.</a:t>
            </a:r>
            <a:endParaRPr lang="en-IN" sz="1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8B2696EC-2FCF-4AED-B49D-DF16B8D2E771}"/>
              </a:ext>
            </a:extLst>
          </p:cNvPr>
          <p:cNvSpPr/>
          <p:nvPr/>
        </p:nvSpPr>
        <p:spPr>
          <a:xfrm>
            <a:off x="6168322" y="3881637"/>
            <a:ext cx="3975768" cy="338554"/>
          </a:xfrm>
          <a:prstGeom prst="rect">
            <a:avLst/>
          </a:prstGeom>
        </p:spPr>
        <p:txBody>
          <a:bodyPr wrap="none">
            <a:spAutoFit/>
          </a:bodyPr>
          <a:lstStyle/>
          <a:p>
            <a:r>
              <a:rPr lang="en-US" altLang="en-US" sz="1600" dirty="0">
                <a:latin typeface="Arial Unicode MS"/>
              </a:rPr>
              <a:t>void </a:t>
            </a:r>
            <a:r>
              <a:rPr lang="en-US" altLang="en-US" sz="1600" dirty="0" err="1">
                <a:latin typeface="Arial Unicode MS"/>
              </a:rPr>
              <a:t>valueChanged</a:t>
            </a:r>
            <a:r>
              <a:rPr lang="en-US" altLang="en-US" sz="1600" dirty="0">
                <a:latin typeface="Arial Unicode MS"/>
              </a:rPr>
              <a:t>(</a:t>
            </a:r>
            <a:r>
              <a:rPr lang="en-US" altLang="en-US" sz="1600" dirty="0" err="1">
                <a:latin typeface="Arial Unicode MS"/>
              </a:rPr>
              <a:t>ListSelectionEvent</a:t>
            </a:r>
            <a:r>
              <a:rPr lang="en-US" altLang="en-US" sz="1600" dirty="0">
                <a:latin typeface="Arial Unicode MS"/>
              </a:rPr>
              <a:t> le)</a:t>
            </a:r>
            <a:endParaRPr lang="en-IN" sz="1600" dirty="0"/>
          </a:p>
        </p:txBody>
      </p:sp>
      <p:sp>
        <p:nvSpPr>
          <p:cNvPr id="6" name="Rectangle 5">
            <a:extLst>
              <a:ext uri="{FF2B5EF4-FFF2-40B4-BE49-F238E27FC236}">
                <a16:creationId xmlns:a16="http://schemas.microsoft.com/office/drawing/2014/main" id="{8716A772-4D45-4030-96D0-DD26ADC21BB7}"/>
              </a:ext>
            </a:extLst>
          </p:cNvPr>
          <p:cNvSpPr/>
          <p:nvPr/>
        </p:nvSpPr>
        <p:spPr>
          <a:xfrm>
            <a:off x="609596" y="3618450"/>
            <a:ext cx="6096000" cy="584775"/>
          </a:xfrm>
          <a:prstGeom prst="rect">
            <a:avLst/>
          </a:prstGeom>
        </p:spPr>
        <p:txBody>
          <a:bodyPr>
            <a:spAutoFit/>
          </a:bodyPr>
          <a:lstStyle/>
          <a:p>
            <a:pPr lvl="0" eaLnBrk="0" fontAlgn="base" hangingPunct="0">
              <a:spcBef>
                <a:spcPct val="0"/>
              </a:spcBef>
              <a:spcAft>
                <a:spcPct val="0"/>
              </a:spcAft>
            </a:pPr>
            <a:endParaRPr lang="en-US" altLang="en-US" sz="1600" dirty="0"/>
          </a:p>
          <a:p>
            <a:pPr lvl="0" eaLnBrk="0" fontAlgn="base" hangingPunct="0">
              <a:spcBef>
                <a:spcPct val="0"/>
              </a:spcBef>
              <a:spcAft>
                <a:spcPct val="0"/>
              </a:spcAft>
            </a:pPr>
            <a:r>
              <a:rPr lang="en-US" altLang="en-US" sz="1600" dirty="0">
                <a:latin typeface="Arial" panose="020B0604020202020204" pitchFamily="34" charset="0"/>
              </a:rPr>
              <a:t>5.            </a:t>
            </a:r>
            <a:r>
              <a:rPr lang="en-US" altLang="en-US" sz="1600" dirty="0" err="1">
                <a:latin typeface="Arial" panose="020B0604020202020204" pitchFamily="34" charset="0"/>
              </a:rPr>
              <a:t>ListSelectionEvent</a:t>
            </a:r>
            <a:endParaRPr lang="en-IN" sz="1600" dirty="0"/>
          </a:p>
        </p:txBody>
      </p:sp>
    </p:spTree>
    <p:extLst>
      <p:ext uri="{BB962C8B-B14F-4D97-AF65-F5344CB8AC3E}">
        <p14:creationId xmlns:p14="http://schemas.microsoft.com/office/powerpoint/2010/main" val="119965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20220" y="754092"/>
            <a:ext cx="3152031" cy="625062"/>
          </a:xfrm>
          <a:prstGeom prst="rect">
            <a:avLst/>
          </a:prstGeom>
        </p:spPr>
        <p:txBody>
          <a:bodyPr vert="horz" wrap="square" lIns="0" tIns="10941" rIns="0" bIns="0" rtlCol="0">
            <a:spAutoFit/>
          </a:bodyPr>
          <a:lstStyle/>
          <a:p>
            <a:pPr marL="11516">
              <a:spcBef>
                <a:spcPts val="86"/>
              </a:spcBef>
            </a:pPr>
            <a:r>
              <a:rPr sz="3990" spc="-5" dirty="0">
                <a:latin typeface="Arial MT"/>
                <a:cs typeface="Arial MT"/>
              </a:rPr>
              <a:t>Event</a:t>
            </a:r>
            <a:r>
              <a:rPr sz="3990" spc="-36" dirty="0">
                <a:latin typeface="Arial MT"/>
                <a:cs typeface="Arial MT"/>
              </a:rPr>
              <a:t> </a:t>
            </a:r>
            <a:r>
              <a:rPr sz="3990" spc="-5" dirty="0">
                <a:latin typeface="Arial MT"/>
                <a:cs typeface="Arial MT"/>
              </a:rPr>
              <a:t>classes</a:t>
            </a:r>
            <a:endParaRPr sz="3990">
              <a:latin typeface="Arial MT"/>
              <a:cs typeface="Arial MT"/>
            </a:endParaRPr>
          </a:p>
        </p:txBody>
      </p:sp>
      <p:sp>
        <p:nvSpPr>
          <p:cNvPr id="3" name="object 3"/>
          <p:cNvSpPr txBox="1"/>
          <p:nvPr/>
        </p:nvSpPr>
        <p:spPr>
          <a:xfrm>
            <a:off x="2439673" y="1689603"/>
            <a:ext cx="6640341" cy="3047414"/>
          </a:xfrm>
          <a:prstGeom prst="rect">
            <a:avLst/>
          </a:prstGeom>
        </p:spPr>
        <p:txBody>
          <a:bodyPr vert="horz" wrap="square" lIns="0" tIns="107102" rIns="0" bIns="0" rtlCol="0">
            <a:spAutoFit/>
          </a:bodyPr>
          <a:lstStyle/>
          <a:p>
            <a:pPr marL="12092" marR="0" lvl="0" indent="0" algn="l" defTabSz="829178" rtl="0" eaLnBrk="1" fontAlgn="auto" latinLnBrk="0" hangingPunct="1">
              <a:lnSpc>
                <a:spcPct val="100000"/>
              </a:lnSpc>
              <a:spcBef>
                <a:spcPts val="843"/>
              </a:spcBef>
              <a:spcAft>
                <a:spcPts val="0"/>
              </a:spcAft>
              <a:buClrTx/>
              <a:buSzTx/>
              <a:buFontTx/>
              <a:buNone/>
              <a:tabLst>
                <a:tab pos="2058549" algn="l"/>
              </a:tabLst>
              <a:defRPr/>
            </a:pP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ActionEvent	class</a:t>
            </a:r>
            <a:endParaRPr kumimoji="0" sz="2902" b="1" i="0" u="none" strike="noStrike" kern="1200" cap="none" spc="0" normalizeH="0" baseline="0" noProof="0" dirty="0">
              <a:ln>
                <a:noFill/>
              </a:ln>
              <a:solidFill>
                <a:prstClr val="black"/>
              </a:solidFill>
              <a:effectLst/>
              <a:uLnTx/>
              <a:uFillTx/>
              <a:latin typeface="Times New Roman"/>
              <a:ea typeface="+mn-ea"/>
              <a:cs typeface="Times New Roman"/>
            </a:endParaRPr>
          </a:p>
          <a:p>
            <a:pPr marL="316124" marR="4607" lvl="0" indent="-305184" algn="l" defTabSz="829178" rtl="0" eaLnBrk="1" fontAlgn="auto" latinLnBrk="0" hangingPunct="1">
              <a:lnSpc>
                <a:spcPct val="100000"/>
              </a:lnSpc>
              <a:spcBef>
                <a:spcPts val="567"/>
              </a:spcBef>
              <a:spcAft>
                <a:spcPts val="0"/>
              </a:spcAft>
              <a:buClrTx/>
              <a:buSzTx/>
              <a:buFontTx/>
              <a:buChar char="-"/>
              <a:tabLst>
                <a:tab pos="316124" algn="l"/>
                <a:tab pos="316700" algn="l"/>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Generated</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button</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pressed,</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list</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item</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double-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clicked</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or menu</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item</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is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selected.</a:t>
            </a:r>
          </a:p>
          <a:p>
            <a:pPr marL="357583" marR="0" lvl="0" indent="0" algn="l" defTabSz="829178" rtl="0" eaLnBrk="1" fontAlgn="auto" latinLnBrk="0" hangingPunct="1">
              <a:lnSpc>
                <a:spcPct val="100000"/>
              </a:lnSpc>
              <a:spcBef>
                <a:spcPts val="544"/>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String</a:t>
            </a:r>
            <a:r>
              <a:rPr kumimoji="0" sz="2176" b="0" i="0" u="none" strike="noStrike" kern="1200" cap="none" spc="-32"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getActionCommand(</a:t>
            </a:r>
            <a:r>
              <a:rPr kumimoji="0" sz="2176"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703074" marR="0" lvl="0" indent="0" algn="l" defTabSz="829178" rtl="0" eaLnBrk="1" fontAlgn="auto" latinLnBrk="0" hangingPunct="1">
              <a:lnSpc>
                <a:spcPct val="100000"/>
              </a:lnSpc>
              <a:spcBef>
                <a:spcPts val="544"/>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returns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label</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button</a:t>
            </a:r>
          </a:p>
          <a:p>
            <a:pPr marL="12092" marR="0" lvl="0" indent="0" algn="l" defTabSz="829178" rtl="0" eaLnBrk="1" fontAlgn="auto" latinLnBrk="0" hangingPunct="1">
              <a:lnSpc>
                <a:spcPct val="100000"/>
              </a:lnSpc>
              <a:spcBef>
                <a:spcPts val="703"/>
              </a:spcBef>
              <a:spcAft>
                <a:spcPts val="0"/>
              </a:spcAft>
              <a:buClrTx/>
              <a:buSzTx/>
              <a:buFontTx/>
              <a:buNone/>
              <a:tabLst>
                <a:tab pos="1730909" algn="l"/>
              </a:tabLst>
              <a:defRPr/>
            </a:pP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ItemEvent	class</a:t>
            </a:r>
            <a:endParaRPr kumimoji="0" sz="2902" b="1" i="0" u="none" strike="noStrike" kern="1200" cap="none" spc="0" normalizeH="0" baseline="0" noProof="0" dirty="0">
              <a:ln>
                <a:noFill/>
              </a:ln>
              <a:solidFill>
                <a:prstClr val="black"/>
              </a:solidFill>
              <a:effectLst/>
              <a:uLnTx/>
              <a:uFillTx/>
              <a:latin typeface="Times New Roman"/>
              <a:ea typeface="+mn-ea"/>
              <a:cs typeface="Times New Roman"/>
            </a:endParaRPr>
          </a:p>
          <a:p>
            <a:pPr marL="380040" marR="0" lvl="0" indent="-368524" algn="l" defTabSz="829178" rtl="0" eaLnBrk="1" fontAlgn="auto" latinLnBrk="0" hangingPunct="1">
              <a:lnSpc>
                <a:spcPct val="100000"/>
              </a:lnSpc>
              <a:spcBef>
                <a:spcPts val="571"/>
              </a:spcBef>
              <a:spcAft>
                <a:spcPts val="0"/>
              </a:spcAft>
              <a:buClrTx/>
              <a:buSzTx/>
              <a:buFontTx/>
              <a:buChar char="-"/>
              <a:tabLst>
                <a:tab pos="380040" algn="l"/>
                <a:tab pos="380615" algn="l"/>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Generated</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checkbox</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list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item</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clicked.</a:t>
            </a:r>
          </a:p>
        </p:txBody>
      </p:sp>
    </p:spTree>
    <p:extLst>
      <p:ext uri="{BB962C8B-B14F-4D97-AF65-F5344CB8AC3E}">
        <p14:creationId xmlns:p14="http://schemas.microsoft.com/office/powerpoint/2010/main" val="1758031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525" y="1001363"/>
            <a:ext cx="10887075" cy="4520438"/>
          </a:xfrm>
          <a:prstGeom prst="rect">
            <a:avLst/>
          </a:prstGeom>
        </p:spPr>
        <p:txBody>
          <a:bodyPr vert="horz" wrap="square" lIns="0" tIns="80615" rIns="0" bIns="0" rtlCol="0">
            <a:spAutoFit/>
          </a:bodyPr>
          <a:lstStyle/>
          <a:p>
            <a:pPr marL="12092" marR="0" lvl="0" indent="0" algn="l" defTabSz="829178" rtl="0" eaLnBrk="1" fontAlgn="auto" latinLnBrk="0" hangingPunct="1">
              <a:lnSpc>
                <a:spcPct val="100000"/>
              </a:lnSpc>
              <a:spcBef>
                <a:spcPts val="635"/>
              </a:spcBef>
              <a:spcAft>
                <a:spcPts val="0"/>
              </a:spcAft>
              <a:buClrTx/>
              <a:buSzTx/>
              <a:buFontTx/>
              <a:buNone/>
              <a:tabLst/>
              <a:defRPr/>
            </a:pP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AdjustmentEvent</a:t>
            </a:r>
            <a:r>
              <a:rPr kumimoji="0" sz="2176" b="1"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class</a:t>
            </a:r>
            <a:endParaRPr kumimoji="0" sz="2176" b="1" i="0" u="none" strike="noStrike" kern="1200" cap="none" spc="0" normalizeH="0" baseline="0" noProof="0" dirty="0">
              <a:ln>
                <a:noFill/>
              </a:ln>
              <a:solidFill>
                <a:prstClr val="black"/>
              </a:solidFill>
              <a:effectLst/>
              <a:uLnTx/>
              <a:uFillTx/>
              <a:latin typeface="Times New Roman"/>
              <a:ea typeface="+mn-ea"/>
              <a:cs typeface="Times New Roman"/>
            </a:endParaRPr>
          </a:p>
          <a:p>
            <a:pPr marL="81190" marR="0" lvl="0" indent="0" algn="l" defTabSz="829178" rtl="0" eaLnBrk="1" fontAlgn="auto" latinLnBrk="0" hangingPunct="1">
              <a:lnSpc>
                <a:spcPct val="100000"/>
              </a:lnSpc>
              <a:spcBef>
                <a:spcPts val="544"/>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Generated</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by</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scroll</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bar</a:t>
            </a:r>
          </a:p>
          <a:p>
            <a:pPr marL="0" marR="0" lvl="0" indent="0" algn="l" defTabSz="829178" rtl="0" eaLnBrk="1" fontAlgn="auto" latinLnBrk="0" hangingPunct="1">
              <a:lnSpc>
                <a:spcPct val="100000"/>
              </a:lnSpc>
              <a:spcBef>
                <a:spcPts val="50"/>
              </a:spcBef>
              <a:spcAft>
                <a:spcPts val="0"/>
              </a:spcAft>
              <a:buClrTx/>
              <a:buSzTx/>
              <a:buFontTx/>
              <a:buNone/>
              <a:tabLst/>
              <a:defRPr/>
            </a:pPr>
            <a:endParaRPr kumimoji="0" sz="3174" b="1" i="0" u="none" strike="noStrike" kern="1200" cap="none" spc="0" normalizeH="0" baseline="0" noProof="0" dirty="0">
              <a:ln>
                <a:noFill/>
              </a:ln>
              <a:solidFill>
                <a:prstClr val="black"/>
              </a:solidFill>
              <a:effectLst/>
              <a:uLnTx/>
              <a:uFillTx/>
              <a:latin typeface="Times New Roman"/>
              <a:ea typeface="+mn-ea"/>
              <a:cs typeface="Times New Roman"/>
            </a:endParaRPr>
          </a:p>
          <a:p>
            <a:pPr marL="12092" marR="0" lvl="0" indent="0" algn="l" defTabSz="829178" rtl="0" eaLnBrk="1" fontAlgn="auto" latinLnBrk="0" hangingPunct="1">
              <a:lnSpc>
                <a:spcPct val="100000"/>
              </a:lnSpc>
              <a:spcBef>
                <a:spcPts val="0"/>
              </a:spcBef>
              <a:spcAft>
                <a:spcPts val="0"/>
              </a:spcAft>
              <a:buClrTx/>
              <a:buSzTx/>
              <a:buFontTx/>
              <a:buNone/>
              <a:tabLst/>
              <a:defRPr/>
            </a:pP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FocusEvent</a:t>
            </a:r>
            <a:r>
              <a:rPr kumimoji="0" sz="2176" b="1"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class</a:t>
            </a:r>
            <a:endParaRPr kumimoji="0" sz="2176" b="1" i="0" u="none" strike="noStrike" kern="1200" cap="none" spc="0" normalizeH="0" baseline="0" noProof="0" dirty="0">
              <a:ln>
                <a:noFill/>
              </a:ln>
              <a:solidFill>
                <a:prstClr val="black"/>
              </a:solidFill>
              <a:effectLst/>
              <a:uLnTx/>
              <a:uFillTx/>
              <a:latin typeface="Times New Roman"/>
              <a:ea typeface="+mn-ea"/>
              <a:cs typeface="Times New Roman"/>
            </a:endParaRPr>
          </a:p>
          <a:p>
            <a:pPr marL="316124" marR="0" lvl="0" indent="-305184" algn="l" defTabSz="829178" rtl="0" eaLnBrk="1" fontAlgn="auto" latinLnBrk="0" hangingPunct="1">
              <a:lnSpc>
                <a:spcPct val="100000"/>
              </a:lnSpc>
              <a:spcBef>
                <a:spcPts val="544"/>
              </a:spcBef>
              <a:spcAft>
                <a:spcPts val="0"/>
              </a:spcAft>
              <a:buClrTx/>
              <a:buSzTx/>
              <a:buFontTx/>
              <a:buChar char="-"/>
              <a:tabLst>
                <a:tab pos="316124" algn="l"/>
                <a:tab pos="316700" algn="l"/>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Generated</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component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gains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loses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input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focus.</a:t>
            </a:r>
          </a:p>
          <a:p>
            <a:pPr marL="0" marR="0" lvl="0" indent="0" algn="l" defTabSz="829178" rtl="0" eaLnBrk="1" fontAlgn="auto" latinLnBrk="0" hangingPunct="1">
              <a:lnSpc>
                <a:spcPct val="100000"/>
              </a:lnSpc>
              <a:spcBef>
                <a:spcPts val="50"/>
              </a:spcBef>
              <a:spcAft>
                <a:spcPts val="0"/>
              </a:spcAft>
              <a:buClrTx/>
              <a:buSzTx/>
              <a:buFont typeface="Times New Roman"/>
              <a:buChar char="-"/>
              <a:tabLst/>
              <a:defRPr/>
            </a:pPr>
            <a:endParaRPr kumimoji="0" sz="3174" b="0" i="0" u="none" strike="noStrike" kern="1200" cap="none" spc="0" normalizeH="0" baseline="0" noProof="0" dirty="0">
              <a:ln>
                <a:noFill/>
              </a:ln>
              <a:solidFill>
                <a:prstClr val="black"/>
              </a:solidFill>
              <a:effectLst/>
              <a:uLnTx/>
              <a:uFillTx/>
              <a:latin typeface="Times New Roman"/>
              <a:ea typeface="+mn-ea"/>
              <a:cs typeface="Times New Roman"/>
            </a:endParaRPr>
          </a:p>
          <a:p>
            <a:pPr marL="12092" marR="0" lvl="0" indent="0" algn="l" defTabSz="829178" rtl="0" eaLnBrk="1" fontAlgn="auto" latinLnBrk="0" hangingPunct="1">
              <a:lnSpc>
                <a:spcPct val="100000"/>
              </a:lnSpc>
              <a:spcBef>
                <a:spcPts val="0"/>
              </a:spcBef>
              <a:spcAft>
                <a:spcPts val="0"/>
              </a:spcAft>
              <a:buClrTx/>
              <a:buSzTx/>
              <a:buFontTx/>
              <a:buNone/>
              <a:tabLst/>
              <a:defRPr/>
            </a:pPr>
            <a:r>
              <a:rPr kumimoji="0" sz="2176" b="1" i="0" u="none" strike="noStrike" kern="1200" cap="none" spc="0" normalizeH="0" baseline="0" noProof="0" dirty="0">
                <a:ln>
                  <a:noFill/>
                </a:ln>
                <a:solidFill>
                  <a:prstClr val="black"/>
                </a:solidFill>
                <a:effectLst/>
                <a:uLnTx/>
                <a:uFillTx/>
                <a:latin typeface="Times New Roman"/>
                <a:ea typeface="+mn-ea"/>
                <a:cs typeface="Times New Roman"/>
              </a:rPr>
              <a:t>KeyEvent</a:t>
            </a:r>
            <a:r>
              <a:rPr kumimoji="0" sz="2176" b="1" i="0" u="none" strike="noStrike" kern="1200" cap="none" spc="-45" normalizeH="0" baseline="0" noProof="0" dirty="0">
                <a:ln>
                  <a:noFill/>
                </a:ln>
                <a:solidFill>
                  <a:prstClr val="black"/>
                </a:solidFill>
                <a:effectLst/>
                <a:uLnTx/>
                <a:uFillTx/>
                <a:latin typeface="Times New Roman"/>
                <a:ea typeface="+mn-ea"/>
                <a:cs typeface="Times New Roman"/>
              </a:rPr>
              <a:t> </a:t>
            </a: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class</a:t>
            </a:r>
            <a:endParaRPr kumimoji="0" sz="2176" b="1" i="0" u="none" strike="noStrike" kern="1200" cap="none" spc="0" normalizeH="0" baseline="0" noProof="0" dirty="0">
              <a:ln>
                <a:noFill/>
              </a:ln>
              <a:solidFill>
                <a:prstClr val="black"/>
              </a:solidFill>
              <a:effectLst/>
              <a:uLnTx/>
              <a:uFillTx/>
              <a:latin typeface="Times New Roman"/>
              <a:ea typeface="+mn-ea"/>
              <a:cs typeface="Times New Roman"/>
            </a:endParaRPr>
          </a:p>
          <a:p>
            <a:pPr marL="316124" marR="0" lvl="0" indent="-305184" algn="l" defTabSz="829178" rtl="0" eaLnBrk="1" fontAlgn="auto" latinLnBrk="0" hangingPunct="1">
              <a:lnSpc>
                <a:spcPct val="100000"/>
              </a:lnSpc>
              <a:spcBef>
                <a:spcPts val="544"/>
              </a:spcBef>
              <a:spcAft>
                <a:spcPts val="0"/>
              </a:spcAft>
              <a:buClrTx/>
              <a:buSzTx/>
              <a:buFontTx/>
              <a:buChar char="-"/>
              <a:tabLst>
                <a:tab pos="316124" algn="l"/>
                <a:tab pos="316700" algn="l"/>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Generated</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keyboard</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input</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occurs.</a:t>
            </a:r>
          </a:p>
          <a:p>
            <a:pPr marL="0" marR="0" lvl="0" indent="0" algn="l" defTabSz="829178" rtl="0" eaLnBrk="1" fontAlgn="auto" latinLnBrk="0" hangingPunct="1">
              <a:lnSpc>
                <a:spcPct val="100000"/>
              </a:lnSpc>
              <a:spcBef>
                <a:spcPts val="50"/>
              </a:spcBef>
              <a:spcAft>
                <a:spcPts val="0"/>
              </a:spcAft>
              <a:buClrTx/>
              <a:buSzTx/>
              <a:buFontTx/>
              <a:buNone/>
              <a:tabLst/>
              <a:defRPr/>
            </a:pPr>
            <a:endParaRPr kumimoji="0" sz="3174" b="0" i="0" u="none" strike="noStrike" kern="1200" cap="none" spc="0" normalizeH="0" baseline="0" noProof="0" dirty="0">
              <a:ln>
                <a:noFill/>
              </a:ln>
              <a:solidFill>
                <a:prstClr val="black"/>
              </a:solidFill>
              <a:effectLst/>
              <a:uLnTx/>
              <a:uFillTx/>
              <a:latin typeface="Times New Roman"/>
              <a:ea typeface="+mn-ea"/>
              <a:cs typeface="Times New Roman"/>
            </a:endParaRPr>
          </a:p>
          <a:p>
            <a:pPr marL="12092" marR="0" lvl="0" indent="0" algn="l" defTabSz="829178" rtl="0" eaLnBrk="1" fontAlgn="auto" latinLnBrk="0" hangingPunct="1">
              <a:lnSpc>
                <a:spcPct val="100000"/>
              </a:lnSpc>
              <a:spcBef>
                <a:spcPts val="0"/>
              </a:spcBef>
              <a:spcAft>
                <a:spcPts val="0"/>
              </a:spcAft>
              <a:buClrTx/>
              <a:buSzTx/>
              <a:buFontTx/>
              <a:buNone/>
              <a:tabLst/>
              <a:defRPr/>
            </a:pPr>
            <a:r>
              <a:rPr kumimoji="0" sz="2176" b="1" i="0" u="none" strike="noStrike" kern="1200" cap="none" spc="-5" normalizeH="0" baseline="0" noProof="0" dirty="0" err="1">
                <a:ln>
                  <a:noFill/>
                </a:ln>
                <a:solidFill>
                  <a:prstClr val="black"/>
                </a:solidFill>
                <a:effectLst/>
                <a:uLnTx/>
                <a:uFillTx/>
                <a:latin typeface="Times New Roman"/>
                <a:ea typeface="+mn-ea"/>
                <a:cs typeface="Times New Roman"/>
              </a:rPr>
              <a:t>MouseEvent</a:t>
            </a:r>
            <a:r>
              <a:rPr kumimoji="0" sz="2176" b="1"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class</a:t>
            </a:r>
            <a:r>
              <a:rPr kumimoji="0" lang="en-US" sz="2176" b="1" i="0" u="none" strike="noStrike" kern="1200" cap="none" spc="-5" normalizeH="0" baseline="0" noProof="0" dirty="0">
                <a:ln>
                  <a:noFill/>
                </a:ln>
                <a:solidFill>
                  <a:prstClr val="black"/>
                </a:solidFill>
                <a:effectLst/>
                <a:uLnTx/>
                <a:uFillTx/>
                <a:latin typeface="Times New Roman"/>
                <a:ea typeface="+mn-ea"/>
                <a:cs typeface="Times New Roman"/>
              </a:rPr>
              <a:t> : </a:t>
            </a:r>
            <a:r>
              <a:rPr kumimoji="0" lang="en-US" sz="2176" b="0" i="0" u="none" strike="noStrike" kern="1200" cap="none" spc="-5" normalizeH="0" baseline="0" noProof="0" dirty="0">
                <a:ln>
                  <a:noFill/>
                </a:ln>
                <a:solidFill>
                  <a:prstClr val="black"/>
                </a:solidFill>
                <a:effectLst/>
                <a:uLnTx/>
                <a:uFillTx/>
                <a:latin typeface="Times New Roman"/>
                <a:ea typeface="+mn-ea"/>
                <a:cs typeface="Times New Roman"/>
              </a:rPr>
              <a:t>generated by mouse actions</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317276" marR="4607" lvl="0" indent="-305759" algn="l" defTabSz="829178" rtl="0" eaLnBrk="1" fontAlgn="auto" latinLnBrk="0" hangingPunct="1">
              <a:lnSpc>
                <a:spcPct val="100000"/>
              </a:lnSpc>
              <a:spcBef>
                <a:spcPts val="544"/>
              </a:spcBef>
              <a:spcAft>
                <a:spcPts val="0"/>
              </a:spcAft>
              <a:buClrTx/>
              <a:buSzTx/>
              <a:buFontTx/>
              <a:buNone/>
              <a:tabLst/>
              <a:defRPr/>
            </a:pPr>
            <a:r>
              <a:rPr kumimoji="0" sz="2176" b="1" i="0" u="none" strike="noStrike" kern="1200" cap="none" spc="-18" normalizeH="0" baseline="0" noProof="0" dirty="0">
                <a:ln>
                  <a:noFill/>
                </a:ln>
                <a:solidFill>
                  <a:prstClr val="black"/>
                </a:solidFill>
                <a:effectLst/>
                <a:uLnTx/>
                <a:uFillTx/>
                <a:latin typeface="Times New Roman"/>
                <a:ea typeface="+mn-ea"/>
                <a:cs typeface="Times New Roman"/>
              </a:rPr>
              <a:t>TextEvent</a:t>
            </a:r>
            <a:r>
              <a:rPr kumimoji="0" sz="2176" b="1"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1" i="0" u="none" strike="noStrike" kern="1200" cap="none" spc="-5" normalizeH="0" baseline="0" noProof="0" dirty="0">
                <a:ln>
                  <a:noFill/>
                </a:ln>
                <a:solidFill>
                  <a:prstClr val="black"/>
                </a:solidFill>
                <a:effectLst/>
                <a:uLnTx/>
                <a:uFillTx/>
                <a:latin typeface="Times New Roman"/>
                <a:ea typeface="+mn-ea"/>
                <a:cs typeface="Times New Roman"/>
              </a:rPr>
              <a:t>class</a:t>
            </a:r>
            <a:r>
              <a:rPr kumimoji="0" sz="2176" b="1"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generated</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by</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text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fields</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text</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areas</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characters</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are</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entered</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by</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user</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p:txBody>
      </p:sp>
    </p:spTree>
    <p:extLst>
      <p:ext uri="{BB962C8B-B14F-4D97-AF65-F5344CB8AC3E}">
        <p14:creationId xmlns:p14="http://schemas.microsoft.com/office/powerpoint/2010/main" val="2754333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9907" y="754092"/>
            <a:ext cx="5633234" cy="625062"/>
          </a:xfrm>
          <a:prstGeom prst="rect">
            <a:avLst/>
          </a:prstGeom>
        </p:spPr>
        <p:txBody>
          <a:bodyPr vert="horz" wrap="square" lIns="0" tIns="10941" rIns="0" bIns="0" rtlCol="0">
            <a:spAutoFit/>
          </a:bodyPr>
          <a:lstStyle/>
          <a:p>
            <a:pPr marL="11516">
              <a:spcBef>
                <a:spcPts val="86"/>
              </a:spcBef>
            </a:pPr>
            <a:r>
              <a:rPr sz="3990" spc="-5" dirty="0">
                <a:latin typeface="Arial MT"/>
                <a:cs typeface="Arial MT"/>
              </a:rPr>
              <a:t>Event</a:t>
            </a:r>
            <a:r>
              <a:rPr sz="3990" spc="5" dirty="0">
                <a:latin typeface="Arial MT"/>
                <a:cs typeface="Arial MT"/>
              </a:rPr>
              <a:t> </a:t>
            </a:r>
            <a:r>
              <a:rPr sz="3990" spc="-5" dirty="0">
                <a:latin typeface="Arial MT"/>
                <a:cs typeface="Arial MT"/>
              </a:rPr>
              <a:t>Listener</a:t>
            </a:r>
            <a:r>
              <a:rPr sz="3990" spc="5" dirty="0">
                <a:latin typeface="Arial MT"/>
                <a:cs typeface="Arial MT"/>
              </a:rPr>
              <a:t> </a:t>
            </a:r>
            <a:r>
              <a:rPr sz="3990" spc="-5" dirty="0">
                <a:latin typeface="Arial MT"/>
                <a:cs typeface="Arial MT"/>
              </a:rPr>
              <a:t>Interfaces</a:t>
            </a:r>
            <a:endParaRPr sz="3990">
              <a:latin typeface="Arial MT"/>
              <a:cs typeface="Arial MT"/>
            </a:endParaRPr>
          </a:p>
        </p:txBody>
      </p:sp>
      <p:sp>
        <p:nvSpPr>
          <p:cNvPr id="3" name="object 3"/>
          <p:cNvSpPr txBox="1"/>
          <p:nvPr/>
        </p:nvSpPr>
        <p:spPr>
          <a:xfrm>
            <a:off x="2440364" y="1702223"/>
            <a:ext cx="7801530" cy="4782620"/>
          </a:xfrm>
          <a:prstGeom prst="rect">
            <a:avLst/>
          </a:prstGeom>
        </p:spPr>
        <p:txBody>
          <a:bodyPr vert="horz" wrap="square" lIns="0" tIns="96738" rIns="0" bIns="0" rtlCol="0">
            <a:spAutoFit/>
          </a:bodyPr>
          <a:lstStyle/>
          <a:p>
            <a:pPr marL="11516" marR="0" lvl="0" indent="0" algn="l" defTabSz="829178" rtl="0" eaLnBrk="1" fontAlgn="auto" latinLnBrk="0" hangingPunct="1">
              <a:lnSpc>
                <a:spcPct val="100000"/>
              </a:lnSpc>
              <a:spcBef>
                <a:spcPts val="762"/>
              </a:spcBef>
              <a:spcAft>
                <a:spcPts val="0"/>
              </a:spcAft>
              <a:buClrTx/>
              <a:buSzTx/>
              <a:buFontTx/>
              <a:buNone/>
              <a:tabLst/>
              <a:defRPr/>
            </a:pPr>
            <a:r>
              <a:rPr kumimoji="0" sz="2539" b="1" i="0" u="none" strike="noStrike" kern="1200" cap="none" spc="-5" normalizeH="0" baseline="0" noProof="0" dirty="0">
                <a:ln>
                  <a:noFill/>
                </a:ln>
                <a:solidFill>
                  <a:prstClr val="black"/>
                </a:solidFill>
                <a:effectLst/>
                <a:uLnTx/>
                <a:uFillTx/>
                <a:latin typeface="Times New Roman"/>
                <a:ea typeface="+mn-ea"/>
                <a:cs typeface="Times New Roman"/>
              </a:rPr>
              <a:t>ActionListener</a:t>
            </a:r>
            <a:r>
              <a:rPr kumimoji="0" sz="2539" b="1"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539" b="1" i="0" u="none" strike="noStrike" kern="1200" cap="none" spc="-5" normalizeH="0" baseline="0" noProof="0" dirty="0">
                <a:ln>
                  <a:noFill/>
                </a:ln>
                <a:solidFill>
                  <a:prstClr val="black"/>
                </a:solidFill>
                <a:effectLst/>
                <a:uLnTx/>
                <a:uFillTx/>
                <a:latin typeface="Times New Roman"/>
                <a:ea typeface="+mn-ea"/>
                <a:cs typeface="Times New Roman"/>
              </a:rPr>
              <a:t>Interface</a:t>
            </a:r>
            <a:endParaRPr kumimoji="0" sz="2539" b="1" i="0" u="none" strike="noStrike" kern="1200" cap="none" spc="0" normalizeH="0" baseline="0" noProof="0" dirty="0">
              <a:ln>
                <a:noFill/>
              </a:ln>
              <a:solidFill>
                <a:prstClr val="black"/>
              </a:solidFill>
              <a:effectLst/>
              <a:uLnTx/>
              <a:uFillTx/>
              <a:latin typeface="Times New Roman"/>
              <a:ea typeface="+mn-ea"/>
              <a:cs typeface="Times New Roman"/>
            </a:endParaRPr>
          </a:p>
          <a:p>
            <a:pPr marL="126680" marR="0" lvl="0" indent="0" algn="l" defTabSz="829178" rtl="0" eaLnBrk="1" fontAlgn="auto" latinLnBrk="0" hangingPunct="1">
              <a:lnSpc>
                <a:spcPct val="100000"/>
              </a:lnSpc>
              <a:spcBef>
                <a:spcPts val="472"/>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err="1">
                <a:ln>
                  <a:noFill/>
                </a:ln>
                <a:solidFill>
                  <a:prstClr val="black"/>
                </a:solidFill>
                <a:effectLst/>
                <a:uLnTx/>
                <a:uFillTx/>
                <a:latin typeface="Times New Roman"/>
                <a:ea typeface="+mn-ea"/>
                <a:cs typeface="Times New Roman"/>
              </a:rPr>
              <a:t>actionPerformed</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(ActionEvent</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ae)</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126680" marR="0" lvl="0" indent="0" algn="l" defTabSz="829178" rtl="0" eaLnBrk="1" fontAlgn="auto" latinLnBrk="0" hangingPunct="1">
              <a:lnSpc>
                <a:spcPct val="100000"/>
              </a:lnSpc>
              <a:spcBef>
                <a:spcPts val="458"/>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invoked</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action</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occurs.</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829178" rtl="0" eaLnBrk="1" fontAlgn="auto" latinLnBrk="0" hangingPunct="1">
              <a:lnSpc>
                <a:spcPct val="100000"/>
              </a:lnSpc>
              <a:spcBef>
                <a:spcPts val="0"/>
              </a:spcBef>
              <a:spcAft>
                <a:spcPts val="0"/>
              </a:spcAft>
              <a:buClrTx/>
              <a:buSzTx/>
              <a:buFontTx/>
              <a:buNone/>
              <a:tabLst/>
              <a:defRPr/>
            </a:pPr>
            <a:endParaRPr kumimoji="0" sz="1995"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829178" rtl="0" eaLnBrk="1" fontAlgn="auto" latinLnBrk="0" hangingPunct="1">
              <a:lnSpc>
                <a:spcPct val="100000"/>
              </a:lnSpc>
              <a:spcBef>
                <a:spcPts val="14"/>
              </a:spcBef>
              <a:spcAft>
                <a:spcPts val="0"/>
              </a:spcAft>
              <a:buClrTx/>
              <a:buSzTx/>
              <a:buFontTx/>
              <a:buNone/>
              <a:tabLst/>
              <a:defRPr/>
            </a:pPr>
            <a:endParaRPr kumimoji="0" sz="1723" b="1" i="0" u="none" strike="noStrike" kern="1200" cap="none" spc="0" normalizeH="0" baseline="0" noProof="0" dirty="0">
              <a:ln>
                <a:noFill/>
              </a:ln>
              <a:solidFill>
                <a:prstClr val="black"/>
              </a:solidFill>
              <a:effectLst/>
              <a:uLnTx/>
              <a:uFillTx/>
              <a:latin typeface="Times New Roman"/>
              <a:ea typeface="+mn-ea"/>
              <a:cs typeface="Times New Roman"/>
            </a:endParaRPr>
          </a:p>
          <a:p>
            <a:pPr marL="11516" marR="0" lvl="0" indent="0" algn="l" defTabSz="829178" rtl="0" eaLnBrk="1" fontAlgn="auto" latinLnBrk="0" hangingPunct="1">
              <a:lnSpc>
                <a:spcPct val="100000"/>
              </a:lnSpc>
              <a:spcBef>
                <a:spcPts val="5"/>
              </a:spcBef>
              <a:spcAft>
                <a:spcPts val="0"/>
              </a:spcAft>
              <a:buClrTx/>
              <a:buSzTx/>
              <a:buFontTx/>
              <a:buNone/>
              <a:tabLst/>
              <a:defRPr/>
            </a:pPr>
            <a:r>
              <a:rPr kumimoji="0" sz="2539" b="1" i="0" u="none" strike="noStrike" kern="1200" cap="none" spc="-5" normalizeH="0" baseline="0" noProof="0" dirty="0">
                <a:ln>
                  <a:noFill/>
                </a:ln>
                <a:solidFill>
                  <a:prstClr val="black"/>
                </a:solidFill>
                <a:effectLst/>
                <a:uLnTx/>
                <a:uFillTx/>
                <a:latin typeface="Times New Roman"/>
                <a:ea typeface="+mn-ea"/>
                <a:cs typeface="Times New Roman"/>
              </a:rPr>
              <a:t>AdjustmentListener</a:t>
            </a:r>
            <a:r>
              <a:rPr kumimoji="0" sz="2539" b="1"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539" b="1" i="0" u="none" strike="noStrike" kern="1200" cap="none" spc="-5" normalizeH="0" baseline="0" noProof="0" dirty="0">
                <a:ln>
                  <a:noFill/>
                </a:ln>
                <a:solidFill>
                  <a:prstClr val="black"/>
                </a:solidFill>
                <a:effectLst/>
                <a:uLnTx/>
                <a:uFillTx/>
                <a:latin typeface="Times New Roman"/>
                <a:ea typeface="+mn-ea"/>
                <a:cs typeface="Times New Roman"/>
              </a:rPr>
              <a:t>Interface</a:t>
            </a:r>
            <a:endParaRPr kumimoji="0" sz="2539" b="1" i="0" u="none" strike="noStrike" kern="1200" cap="none" spc="0" normalizeH="0" baseline="0" noProof="0" dirty="0">
              <a:ln>
                <a:noFill/>
              </a:ln>
              <a:solidFill>
                <a:prstClr val="black"/>
              </a:solidFill>
              <a:effectLst/>
              <a:uLnTx/>
              <a:uFillTx/>
              <a:latin typeface="Times New Roman"/>
              <a:ea typeface="+mn-ea"/>
              <a:cs typeface="Times New Roman"/>
            </a:endParaRPr>
          </a:p>
          <a:p>
            <a:pPr marL="184262" marR="0" lvl="0" indent="0" algn="l" defTabSz="829178" rtl="0" eaLnBrk="1" fontAlgn="auto" latinLnBrk="0" hangingPunct="1">
              <a:lnSpc>
                <a:spcPct val="100000"/>
              </a:lnSpc>
              <a:spcBef>
                <a:spcPts val="472"/>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adjustmentValueChanged(AdjustmentEvent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ae)</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241268" marR="0" lvl="0" indent="0" algn="l" defTabSz="829178" rtl="0" eaLnBrk="1" fontAlgn="auto" latinLnBrk="0" hangingPunct="1">
              <a:lnSpc>
                <a:spcPct val="100000"/>
              </a:lnSpc>
              <a:spcBef>
                <a:spcPts val="458"/>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invoked</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adjustment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event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occurs.</a:t>
            </a:r>
            <a:endParaRPr kumimoji="0" lang="en-US" sz="2176" b="0" i="0" u="none" strike="noStrike" kern="1200" cap="none" spc="-5" normalizeH="0" baseline="0" noProof="0" dirty="0">
              <a:ln>
                <a:noFill/>
              </a:ln>
              <a:solidFill>
                <a:prstClr val="black"/>
              </a:solidFill>
              <a:effectLst/>
              <a:uLnTx/>
              <a:uFillTx/>
              <a:latin typeface="Times New Roman"/>
              <a:ea typeface="+mn-ea"/>
              <a:cs typeface="Times New Roman"/>
            </a:endParaRPr>
          </a:p>
          <a:p>
            <a:pPr marL="241268" marR="0" lvl="0" indent="0" algn="l" defTabSz="829178" rtl="0" eaLnBrk="1" fontAlgn="auto" latinLnBrk="0" hangingPunct="1">
              <a:lnSpc>
                <a:spcPct val="100000"/>
              </a:lnSpc>
              <a:spcBef>
                <a:spcPts val="458"/>
              </a:spcBef>
              <a:spcAft>
                <a:spcPts val="0"/>
              </a:spcAft>
              <a:buClrTx/>
              <a:buSzTx/>
              <a:buFontTx/>
              <a:buNone/>
              <a:tabLst/>
              <a:defRPr/>
            </a:pP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11516" marR="0" lvl="0" indent="0" algn="l" defTabSz="829178" rtl="0" eaLnBrk="1" fontAlgn="auto" latinLnBrk="0" hangingPunct="1">
              <a:lnSpc>
                <a:spcPct val="100000"/>
              </a:lnSpc>
              <a:spcBef>
                <a:spcPts val="608"/>
              </a:spcBef>
              <a:spcAft>
                <a:spcPts val="0"/>
              </a:spcAft>
              <a:buClrTx/>
              <a:buSzTx/>
              <a:buFontTx/>
              <a:buNone/>
              <a:tabLst/>
              <a:defRPr/>
            </a:pPr>
            <a:r>
              <a:rPr kumimoji="0" sz="2539" b="1" i="0" u="none" strike="noStrike" kern="1200" cap="none" spc="0" normalizeH="0" baseline="0" noProof="0" dirty="0">
                <a:ln>
                  <a:noFill/>
                </a:ln>
                <a:solidFill>
                  <a:prstClr val="black"/>
                </a:solidFill>
                <a:effectLst/>
                <a:uLnTx/>
                <a:uFillTx/>
                <a:latin typeface="Times New Roman"/>
                <a:ea typeface="+mn-ea"/>
                <a:cs typeface="Times New Roman"/>
              </a:rPr>
              <a:t>FocusListener</a:t>
            </a:r>
            <a:r>
              <a:rPr kumimoji="0" sz="2539" b="1" i="0" u="none" strike="noStrike" kern="1200" cap="none" spc="-50" normalizeH="0" baseline="0" noProof="0" dirty="0">
                <a:ln>
                  <a:noFill/>
                </a:ln>
                <a:solidFill>
                  <a:prstClr val="black"/>
                </a:solidFill>
                <a:effectLst/>
                <a:uLnTx/>
                <a:uFillTx/>
                <a:latin typeface="Times New Roman"/>
                <a:ea typeface="+mn-ea"/>
                <a:cs typeface="Times New Roman"/>
              </a:rPr>
              <a:t> </a:t>
            </a:r>
            <a:r>
              <a:rPr kumimoji="0" sz="2539" b="1" i="0" u="none" strike="noStrike" kern="1200" cap="none" spc="0" normalizeH="0" baseline="0" noProof="0" dirty="0">
                <a:ln>
                  <a:noFill/>
                </a:ln>
                <a:solidFill>
                  <a:prstClr val="black"/>
                </a:solidFill>
                <a:effectLst/>
                <a:uLnTx/>
                <a:uFillTx/>
                <a:latin typeface="Times New Roman"/>
                <a:ea typeface="+mn-ea"/>
                <a:cs typeface="Times New Roman"/>
              </a:rPr>
              <a:t>Interface</a:t>
            </a:r>
          </a:p>
          <a:p>
            <a:pPr marL="149137" marR="1132058" lvl="0" indent="22457" algn="l" defTabSz="829178" rtl="0" eaLnBrk="1" fontAlgn="auto" latinLnBrk="0" hangingPunct="1">
              <a:lnSpc>
                <a:spcPct val="124200"/>
              </a:lnSpc>
              <a:spcBef>
                <a:spcPts val="277"/>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4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focusGained(FocusEvent</a:t>
            </a:r>
            <a:r>
              <a:rPr kumimoji="0" sz="2176" b="0" i="0" u="none" strike="noStrike" kern="1200" cap="none" spc="-6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fe) </a:t>
            </a:r>
            <a:endParaRPr kumimoji="0" lang="en-US"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149137" marR="1132058" lvl="0" indent="22457" algn="l" defTabSz="829178" rtl="0" eaLnBrk="1" fontAlgn="auto" latinLnBrk="0" hangingPunct="1">
              <a:lnSpc>
                <a:spcPct val="124200"/>
              </a:lnSpc>
              <a:spcBef>
                <a:spcPts val="277"/>
              </a:spcBef>
              <a:spcAft>
                <a:spcPts val="0"/>
              </a:spcAft>
              <a:buClrTx/>
              <a:buSzTx/>
              <a:buFontTx/>
              <a:buNone/>
              <a:tabLst/>
              <a:defRPr/>
            </a:pP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focusLost(FocusEvent</a:t>
            </a:r>
            <a:r>
              <a:rPr kumimoji="0" sz="2176" b="0"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fe)</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p:txBody>
      </p:sp>
    </p:spTree>
    <p:extLst>
      <p:ext uri="{BB962C8B-B14F-4D97-AF65-F5344CB8AC3E}">
        <p14:creationId xmlns:p14="http://schemas.microsoft.com/office/powerpoint/2010/main" val="2601864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0364" y="1785729"/>
            <a:ext cx="5383092" cy="457645"/>
          </a:xfrm>
          <a:prstGeom prst="rect">
            <a:avLst/>
          </a:prstGeom>
        </p:spPr>
        <p:txBody>
          <a:bodyPr vert="horz" wrap="square" lIns="0" tIns="10941" rIns="0" bIns="0" rtlCol="0">
            <a:spAutoFit/>
          </a:bodyPr>
          <a:lstStyle/>
          <a:p>
            <a:pPr marL="11516">
              <a:spcBef>
                <a:spcPts val="86"/>
              </a:spcBef>
            </a:pPr>
            <a:r>
              <a:rPr sz="2902" b="1" spc="-5" dirty="0"/>
              <a:t>ItemListener</a:t>
            </a:r>
            <a:r>
              <a:rPr sz="2902" b="1" spc="-14" dirty="0"/>
              <a:t> </a:t>
            </a:r>
            <a:r>
              <a:rPr sz="2902" b="1" spc="-5" dirty="0"/>
              <a:t>Interface</a:t>
            </a:r>
            <a:endParaRPr sz="2902" b="1" dirty="0"/>
          </a:p>
        </p:txBody>
      </p:sp>
      <p:sp>
        <p:nvSpPr>
          <p:cNvPr id="3" name="object 3"/>
          <p:cNvSpPr txBox="1"/>
          <p:nvPr/>
        </p:nvSpPr>
        <p:spPr>
          <a:xfrm>
            <a:off x="2440365" y="2230722"/>
            <a:ext cx="5010198" cy="2986685"/>
          </a:xfrm>
          <a:prstGeom prst="rect">
            <a:avLst/>
          </a:prstGeom>
        </p:spPr>
        <p:txBody>
          <a:bodyPr vert="horz" wrap="square" lIns="0" tIns="80615" rIns="0" bIns="0" rtlCol="0">
            <a:spAutoFit/>
          </a:bodyPr>
          <a:lstStyle/>
          <a:p>
            <a:pPr marL="11516" marR="0" lvl="0" indent="0" algn="l" defTabSz="829178" rtl="0" eaLnBrk="1" fontAlgn="auto" latinLnBrk="0" hangingPunct="1">
              <a:lnSpc>
                <a:spcPct val="100000"/>
              </a:lnSpc>
              <a:spcBef>
                <a:spcPts val="635"/>
              </a:spcBef>
              <a:spcAft>
                <a:spcPts val="0"/>
              </a:spcAft>
              <a:buClrTx/>
              <a:buSzTx/>
              <a:buFontTx/>
              <a:buNone/>
              <a:tabLst/>
              <a:defRPr/>
            </a:pP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itemStateChanged(ItemEvent</a:t>
            </a:r>
            <a:r>
              <a:rPr kumimoji="0" sz="2176" b="0" i="0" u="none" strike="noStrike" kern="1200" cap="none" spc="-36"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ie)</a:t>
            </a:r>
            <a:endParaRPr kumimoji="0" sz="2176" b="0" i="0" u="none" strike="noStrike" kern="1200" cap="none" spc="0" normalizeH="0" baseline="0" noProof="0" dirty="0">
              <a:ln>
                <a:noFill/>
              </a:ln>
              <a:solidFill>
                <a:prstClr val="black"/>
              </a:solidFill>
              <a:effectLst/>
              <a:uLnTx/>
              <a:uFillTx/>
              <a:latin typeface="Times New Roman"/>
              <a:ea typeface="+mn-ea"/>
              <a:cs typeface="Times New Roman"/>
            </a:endParaRPr>
          </a:p>
          <a:p>
            <a:pPr marL="80615" marR="0" lvl="0" indent="0" algn="l" defTabSz="829178" rtl="0" eaLnBrk="1" fontAlgn="auto" latinLnBrk="0" hangingPunct="1">
              <a:lnSpc>
                <a:spcPct val="100000"/>
              </a:lnSpc>
              <a:spcBef>
                <a:spcPts val="544"/>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invoked</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state</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2176" b="0" i="0" u="none" strike="noStrike" kern="1200" cap="none" spc="-14"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item</a:t>
            </a:r>
            <a:r>
              <a:rPr kumimoji="0" sz="2176" b="0" i="0" u="none" strike="noStrike" kern="1200" cap="none" spc="-18"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changes.</a:t>
            </a:r>
          </a:p>
          <a:p>
            <a:pPr marL="0" marR="0" lvl="0" indent="0" algn="l" defTabSz="829178" rtl="0" eaLnBrk="1" fontAlgn="auto" latinLnBrk="0" hangingPunct="1">
              <a:lnSpc>
                <a:spcPct val="100000"/>
              </a:lnSpc>
              <a:spcBef>
                <a:spcPts val="45"/>
              </a:spcBef>
              <a:spcAft>
                <a:spcPts val="0"/>
              </a:spcAft>
              <a:buClrTx/>
              <a:buSzTx/>
              <a:buFontTx/>
              <a:buNone/>
              <a:tabLst/>
              <a:defRPr/>
            </a:pPr>
            <a:endParaRPr kumimoji="0" sz="3310" b="0" i="0" u="none" strike="noStrike" kern="1200" cap="none" spc="0" normalizeH="0" baseline="0" noProof="0" dirty="0">
              <a:ln>
                <a:noFill/>
              </a:ln>
              <a:solidFill>
                <a:prstClr val="black"/>
              </a:solidFill>
              <a:effectLst/>
              <a:uLnTx/>
              <a:uFillTx/>
              <a:latin typeface="Times New Roman"/>
              <a:ea typeface="+mn-ea"/>
              <a:cs typeface="Times New Roman"/>
            </a:endParaRPr>
          </a:p>
          <a:p>
            <a:pPr marL="11516" marR="0" lvl="0" indent="0" algn="l" defTabSz="829178" rtl="0" eaLnBrk="1" fontAlgn="auto" latinLnBrk="0" hangingPunct="1">
              <a:lnSpc>
                <a:spcPct val="100000"/>
              </a:lnSpc>
              <a:spcBef>
                <a:spcPts val="5"/>
              </a:spcBef>
              <a:spcAft>
                <a:spcPts val="0"/>
              </a:spcAft>
              <a:buClrTx/>
              <a:buSzTx/>
              <a:buFontTx/>
              <a:buNone/>
              <a:tabLst/>
              <a:defRPr/>
            </a:pP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KeyListener</a:t>
            </a:r>
            <a:r>
              <a:rPr kumimoji="0" sz="2902" b="1" i="0" u="none" strike="noStrike" kern="1200" cap="none" spc="0" normalizeH="0" baseline="0" noProof="0" dirty="0">
                <a:ln>
                  <a:noFill/>
                </a:ln>
                <a:solidFill>
                  <a:prstClr val="black"/>
                </a:solidFill>
                <a:effectLst/>
                <a:uLnTx/>
                <a:uFillTx/>
                <a:latin typeface="Times New Roman"/>
                <a:ea typeface="+mn-ea"/>
                <a:cs typeface="Times New Roman"/>
              </a:rPr>
              <a:t> </a:t>
            </a: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Interface</a:t>
            </a:r>
            <a:endParaRPr kumimoji="0" sz="2902" b="1" i="0" u="none" strike="noStrike" kern="1200" cap="none" spc="0" normalizeH="0" baseline="0" noProof="0" dirty="0">
              <a:ln>
                <a:noFill/>
              </a:ln>
              <a:solidFill>
                <a:prstClr val="black"/>
              </a:solidFill>
              <a:effectLst/>
              <a:uLnTx/>
              <a:uFillTx/>
              <a:latin typeface="Times New Roman"/>
              <a:ea typeface="+mn-ea"/>
              <a:cs typeface="Times New Roman"/>
            </a:endParaRPr>
          </a:p>
          <a:p>
            <a:pPr marL="80615" marR="1348566" lvl="0" indent="0" algn="l" defTabSz="829178" rtl="0" eaLnBrk="1" fontAlgn="auto" latinLnBrk="0" hangingPunct="1">
              <a:lnSpc>
                <a:spcPct val="120800"/>
              </a:lnSpc>
              <a:spcBef>
                <a:spcPts val="27"/>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void keyPressed(KeyEvent ke) </a:t>
            </a:r>
            <a:r>
              <a:rPr kumimoji="0" sz="2176"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keyReleased(KeyEvent</a:t>
            </a:r>
            <a:r>
              <a:rPr kumimoji="0" sz="2176"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ke)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27"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9" normalizeH="0" baseline="0" noProof="0" dirty="0">
                <a:ln>
                  <a:noFill/>
                </a:ln>
                <a:solidFill>
                  <a:prstClr val="black"/>
                </a:solidFill>
                <a:effectLst/>
                <a:uLnTx/>
                <a:uFillTx/>
                <a:latin typeface="Times New Roman"/>
                <a:ea typeface="+mn-ea"/>
                <a:cs typeface="Times New Roman"/>
              </a:rPr>
              <a:t>keyTyped(KeyEvent</a:t>
            </a:r>
            <a:r>
              <a:rPr kumimoji="0" sz="2176" b="0" i="0" u="none" strike="noStrike" kern="1200" cap="none" spc="-32"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ke)</a:t>
            </a:r>
          </a:p>
        </p:txBody>
      </p:sp>
    </p:spTree>
    <p:extLst>
      <p:ext uri="{BB962C8B-B14F-4D97-AF65-F5344CB8AC3E}">
        <p14:creationId xmlns:p14="http://schemas.microsoft.com/office/powerpoint/2010/main" val="94260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4606" y="1108609"/>
            <a:ext cx="7423769" cy="2756871"/>
          </a:xfrm>
          <a:prstGeom prst="rect">
            <a:avLst/>
          </a:prstGeom>
        </p:spPr>
        <p:txBody>
          <a:bodyPr vert="horz" wrap="square" lIns="0" tIns="62764" rIns="0" bIns="0" rtlCol="0">
            <a:spAutoFit/>
          </a:bodyPr>
          <a:lstStyle/>
          <a:p>
            <a:pPr marL="11516">
              <a:spcBef>
                <a:spcPts val="494"/>
              </a:spcBef>
            </a:pPr>
            <a:r>
              <a:rPr sz="3200" b="1" spc="-5" dirty="0"/>
              <a:t>The</a:t>
            </a:r>
            <a:r>
              <a:rPr sz="3200" b="1" dirty="0"/>
              <a:t> </a:t>
            </a:r>
            <a:r>
              <a:rPr sz="3200" b="1" spc="-5" dirty="0" err="1"/>
              <a:t>MouseListener</a:t>
            </a:r>
            <a:r>
              <a:rPr sz="3200" b="1" spc="14" dirty="0"/>
              <a:t> </a:t>
            </a:r>
            <a:r>
              <a:rPr sz="3200" b="1" spc="-5" dirty="0"/>
              <a:t>Interface</a:t>
            </a:r>
            <a:br>
              <a:rPr lang="en-US" sz="1600" b="1" spc="-5" dirty="0"/>
            </a:br>
            <a:endParaRPr sz="1600" b="1" dirty="0"/>
          </a:p>
          <a:p>
            <a:pPr marL="11516" marR="19002">
              <a:lnSpc>
                <a:spcPct val="110800"/>
              </a:lnSpc>
              <a:spcBef>
                <a:spcPts val="27"/>
              </a:spcBef>
            </a:pPr>
            <a:r>
              <a:rPr sz="2400" dirty="0"/>
              <a:t>void mouseClicked(MouseEvent me) </a:t>
            </a:r>
            <a:br>
              <a:rPr lang="en-US" sz="2400" dirty="0"/>
            </a:br>
            <a:r>
              <a:rPr sz="2400" spc="5" dirty="0"/>
              <a:t> </a:t>
            </a:r>
            <a:r>
              <a:rPr sz="2400" dirty="0"/>
              <a:t>void mouseEntered(MouseEvent me) </a:t>
            </a:r>
            <a:br>
              <a:rPr lang="en-US" sz="2400" dirty="0"/>
            </a:br>
            <a:r>
              <a:rPr sz="2400" spc="5" dirty="0"/>
              <a:t> </a:t>
            </a:r>
            <a:r>
              <a:rPr sz="2400" dirty="0"/>
              <a:t>void mouseExited(MouseEvent me) </a:t>
            </a:r>
            <a:r>
              <a:rPr sz="2400" spc="5" dirty="0"/>
              <a:t> </a:t>
            </a:r>
            <a:br>
              <a:rPr lang="en-US" sz="2400" spc="5" dirty="0"/>
            </a:br>
            <a:r>
              <a:rPr sz="2400" dirty="0"/>
              <a:t>void mousePressed(MouseEvent me) </a:t>
            </a:r>
            <a:br>
              <a:rPr lang="en-US" sz="2400" dirty="0"/>
            </a:br>
            <a:r>
              <a:rPr sz="2400" spc="5" dirty="0"/>
              <a:t> </a:t>
            </a:r>
            <a:r>
              <a:rPr sz="2400" dirty="0"/>
              <a:t>void</a:t>
            </a:r>
            <a:r>
              <a:rPr sz="2400" spc="-59" dirty="0"/>
              <a:t> </a:t>
            </a:r>
            <a:r>
              <a:rPr sz="2400" dirty="0"/>
              <a:t>mouseReleased(MouseEvent</a:t>
            </a:r>
            <a:r>
              <a:rPr sz="2400" spc="-59" dirty="0"/>
              <a:t> </a:t>
            </a:r>
            <a:r>
              <a:rPr sz="2400" dirty="0"/>
              <a:t>me)</a:t>
            </a:r>
          </a:p>
        </p:txBody>
      </p:sp>
      <p:sp>
        <p:nvSpPr>
          <p:cNvPr id="3" name="object 3"/>
          <p:cNvSpPr txBox="1"/>
          <p:nvPr/>
        </p:nvSpPr>
        <p:spPr>
          <a:xfrm>
            <a:off x="2440364" y="4384178"/>
            <a:ext cx="8147021" cy="1765134"/>
          </a:xfrm>
          <a:prstGeom prst="rect">
            <a:avLst/>
          </a:prstGeom>
        </p:spPr>
        <p:txBody>
          <a:bodyPr vert="horz" wrap="square" lIns="0" tIns="63916" rIns="0" bIns="0" rtlCol="0">
            <a:spAutoFit/>
          </a:bodyPr>
          <a:lstStyle/>
          <a:p>
            <a:pPr marL="11516" marR="0" lvl="0" indent="0" algn="l" defTabSz="829178" rtl="0" eaLnBrk="1" fontAlgn="auto" latinLnBrk="0" hangingPunct="1">
              <a:lnSpc>
                <a:spcPct val="100000"/>
              </a:lnSpc>
              <a:spcBef>
                <a:spcPts val="503"/>
              </a:spcBef>
              <a:spcAft>
                <a:spcPts val="0"/>
              </a:spcAft>
              <a:buClrTx/>
              <a:buSzTx/>
              <a:buFontTx/>
              <a:buNone/>
              <a:tabLst/>
              <a:defRPr/>
            </a:pP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The</a:t>
            </a: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 </a:t>
            </a:r>
            <a:r>
              <a:rPr kumimoji="0" sz="2902" b="1" i="0" u="none" strike="noStrike" kern="1200" cap="none" spc="-5" normalizeH="0" baseline="0" noProof="0" dirty="0" err="1">
                <a:ln>
                  <a:noFill/>
                </a:ln>
                <a:solidFill>
                  <a:prstClr val="black"/>
                </a:solidFill>
                <a:effectLst/>
                <a:uLnTx/>
                <a:uFillTx/>
                <a:latin typeface="Times New Roman"/>
                <a:ea typeface="+mn-ea"/>
                <a:cs typeface="Times New Roman"/>
              </a:rPr>
              <a:t>MouseMotionListener</a:t>
            </a:r>
            <a:r>
              <a:rPr kumimoji="0" sz="2902" b="1" i="0" u="none" strike="noStrike" kern="1200" cap="none" spc="23" normalizeH="0" baseline="0" noProof="0" dirty="0">
                <a:ln>
                  <a:noFill/>
                </a:ln>
                <a:solidFill>
                  <a:prstClr val="black"/>
                </a:solidFill>
                <a:effectLst/>
                <a:uLnTx/>
                <a:uFillTx/>
                <a:latin typeface="Times New Roman"/>
                <a:ea typeface="+mn-ea"/>
                <a:cs typeface="Times New Roman"/>
              </a:rPr>
              <a:t> </a:t>
            </a:r>
            <a:r>
              <a:rPr kumimoji="0" sz="2902" b="1" i="0" u="none" strike="noStrike" kern="1200" cap="none" spc="-5" normalizeH="0" baseline="0" noProof="0" dirty="0">
                <a:ln>
                  <a:noFill/>
                </a:ln>
                <a:solidFill>
                  <a:prstClr val="black"/>
                </a:solidFill>
                <a:effectLst/>
                <a:uLnTx/>
                <a:uFillTx/>
                <a:latin typeface="Times New Roman"/>
                <a:ea typeface="+mn-ea"/>
                <a:cs typeface="Times New Roman"/>
              </a:rPr>
              <a:t>Interface</a:t>
            </a:r>
            <a:endParaRPr kumimoji="0" lang="en-US" sz="2902" b="1" i="0" u="none" strike="noStrike" kern="1200" cap="none" spc="-5" normalizeH="0" baseline="0" noProof="0" dirty="0">
              <a:ln>
                <a:noFill/>
              </a:ln>
              <a:solidFill>
                <a:prstClr val="black"/>
              </a:solidFill>
              <a:effectLst/>
              <a:uLnTx/>
              <a:uFillTx/>
              <a:latin typeface="Times New Roman"/>
              <a:ea typeface="+mn-ea"/>
              <a:cs typeface="Times New Roman"/>
            </a:endParaRPr>
          </a:p>
          <a:p>
            <a:pPr marL="11516" marR="0" lvl="0" indent="0" algn="l" defTabSz="829178" rtl="0" eaLnBrk="1" fontAlgn="auto" latinLnBrk="0" hangingPunct="1">
              <a:lnSpc>
                <a:spcPct val="100000"/>
              </a:lnSpc>
              <a:spcBef>
                <a:spcPts val="503"/>
              </a:spcBef>
              <a:spcAft>
                <a:spcPts val="0"/>
              </a:spcAft>
              <a:buClrTx/>
              <a:buSzTx/>
              <a:buFontTx/>
              <a:buNone/>
              <a:tabLst/>
              <a:defRPr/>
            </a:pPr>
            <a:endParaRPr kumimoji="0" sz="2902" b="1" i="0" u="none" strike="noStrike" kern="1200" cap="none" spc="0" normalizeH="0" baseline="0" noProof="0" dirty="0">
              <a:ln>
                <a:noFill/>
              </a:ln>
              <a:solidFill>
                <a:prstClr val="black"/>
              </a:solidFill>
              <a:effectLst/>
              <a:uLnTx/>
              <a:uFillTx/>
              <a:latin typeface="Times New Roman"/>
              <a:ea typeface="+mn-ea"/>
              <a:cs typeface="Times New Roman"/>
            </a:endParaRPr>
          </a:p>
          <a:p>
            <a:pPr marL="11516" marR="1147605" lvl="0" indent="0" algn="l" defTabSz="829178" rtl="0" eaLnBrk="1" fontAlgn="auto" latinLnBrk="0" hangingPunct="1">
              <a:lnSpc>
                <a:spcPct val="110800"/>
              </a:lnSpc>
              <a:spcBef>
                <a:spcPts val="32"/>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mouseDragged(MouseEvent</a:t>
            </a:r>
            <a:r>
              <a:rPr kumimoji="0" sz="2176"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me) </a:t>
            </a:r>
            <a:r>
              <a:rPr kumimoji="0" sz="2176" b="0" i="0" u="none" strike="noStrike" kern="1200" cap="none" spc="-530" normalizeH="0" baseline="0" noProof="0" dirty="0">
                <a:ln>
                  <a:noFill/>
                </a:ln>
                <a:solidFill>
                  <a:prstClr val="black"/>
                </a:solidFill>
                <a:effectLst/>
                <a:uLnTx/>
                <a:uFillTx/>
                <a:latin typeface="Times New Roman"/>
                <a:ea typeface="+mn-ea"/>
                <a:cs typeface="Times New Roman"/>
              </a:rPr>
              <a:t> </a:t>
            </a:r>
            <a:endParaRPr kumimoji="0" lang="en-US" sz="2176" b="0" i="0" u="none" strike="noStrike" kern="1200" cap="none" spc="-530" normalizeH="0" baseline="0" noProof="0" dirty="0">
              <a:ln>
                <a:noFill/>
              </a:ln>
              <a:solidFill>
                <a:prstClr val="black"/>
              </a:solidFill>
              <a:effectLst/>
              <a:uLnTx/>
              <a:uFillTx/>
              <a:latin typeface="Times New Roman"/>
              <a:ea typeface="+mn-ea"/>
              <a:cs typeface="Times New Roman"/>
            </a:endParaRPr>
          </a:p>
          <a:p>
            <a:pPr marL="11516" marR="1147605" lvl="0" indent="0" algn="l" defTabSz="829178" rtl="0" eaLnBrk="1" fontAlgn="auto" latinLnBrk="0" hangingPunct="1">
              <a:lnSpc>
                <a:spcPct val="110800"/>
              </a:lnSpc>
              <a:spcBef>
                <a:spcPts val="32"/>
              </a:spcBef>
              <a:spcAft>
                <a:spcPts val="0"/>
              </a:spcAft>
              <a:buClrTx/>
              <a:buSzTx/>
              <a:buFontTx/>
              <a:buNone/>
              <a:tabLst/>
              <a:defRPr/>
            </a:pP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void</a:t>
            </a:r>
            <a:r>
              <a:rPr kumimoji="0" sz="2176" b="0" i="0" u="none" strike="noStrike" kern="1200" cap="none" spc="-36"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mouseMoved(MouseEvent</a:t>
            </a:r>
            <a:r>
              <a:rPr kumimoji="0" sz="2176" b="0" i="0" u="none" strike="noStrike" kern="1200" cap="none" spc="-32" normalizeH="0" baseline="0" noProof="0" dirty="0">
                <a:ln>
                  <a:noFill/>
                </a:ln>
                <a:solidFill>
                  <a:prstClr val="black"/>
                </a:solidFill>
                <a:effectLst/>
                <a:uLnTx/>
                <a:uFillTx/>
                <a:latin typeface="Times New Roman"/>
                <a:ea typeface="+mn-ea"/>
                <a:cs typeface="Times New Roman"/>
              </a:rPr>
              <a:t> </a:t>
            </a:r>
            <a:r>
              <a:rPr kumimoji="0" sz="2176" b="0" i="0" u="none" strike="noStrike" kern="1200" cap="none" spc="0" normalizeH="0" baseline="0" noProof="0" dirty="0">
                <a:ln>
                  <a:noFill/>
                </a:ln>
                <a:solidFill>
                  <a:prstClr val="black"/>
                </a:solidFill>
                <a:effectLst/>
                <a:uLnTx/>
                <a:uFillTx/>
                <a:latin typeface="Times New Roman"/>
                <a:ea typeface="+mn-ea"/>
                <a:cs typeface="Times New Roman"/>
              </a:rPr>
              <a:t>me)</a:t>
            </a:r>
          </a:p>
        </p:txBody>
      </p:sp>
    </p:spTree>
    <p:extLst>
      <p:ext uri="{BB962C8B-B14F-4D97-AF65-F5344CB8AC3E}">
        <p14:creationId xmlns:p14="http://schemas.microsoft.com/office/powerpoint/2010/main" val="1212043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A088-8BD8-429F-8A7D-69D557584A1A}"/>
              </a:ext>
            </a:extLst>
          </p:cNvPr>
          <p:cNvSpPr>
            <a:spLocks noGrp="1"/>
          </p:cNvSpPr>
          <p:nvPr>
            <p:ph type="title"/>
          </p:nvPr>
        </p:nvSpPr>
        <p:spPr/>
        <p:txBody>
          <a:bodyPr/>
          <a:lstStyle/>
          <a:p>
            <a:r>
              <a:rPr lang="en-US" b="1" dirty="0"/>
              <a:t>Controls (Components)</a:t>
            </a:r>
            <a:br>
              <a:rPr lang="en-US" b="1" dirty="0"/>
            </a:br>
            <a:endParaRPr lang="en-IN" dirty="0"/>
          </a:p>
        </p:txBody>
      </p:sp>
      <p:sp>
        <p:nvSpPr>
          <p:cNvPr id="3" name="Content Placeholder 2">
            <a:extLst>
              <a:ext uri="{FF2B5EF4-FFF2-40B4-BE49-F238E27FC236}">
                <a16:creationId xmlns:a16="http://schemas.microsoft.com/office/drawing/2014/main" id="{5DED85F6-D441-4C7F-BE49-F9B3B55E2811}"/>
              </a:ext>
            </a:extLst>
          </p:cNvPr>
          <p:cNvSpPr>
            <a:spLocks noGrp="1"/>
          </p:cNvSpPr>
          <p:nvPr>
            <p:ph idx="1"/>
          </p:nvPr>
        </p:nvSpPr>
        <p:spPr/>
        <p:txBody>
          <a:bodyPr/>
          <a:lstStyle/>
          <a:p>
            <a:r>
              <a:rPr lang="en-US" dirty="0"/>
              <a:t>In Java Swing, </a:t>
            </a:r>
            <a:r>
              <a:rPr lang="en-US" b="1" dirty="0"/>
              <a:t>controls</a:t>
            </a:r>
            <a:r>
              <a:rPr lang="en-US" dirty="0"/>
              <a:t> usually mean the GUI components (widgets) that allow the user to interact with the program. </a:t>
            </a:r>
          </a:p>
          <a:p>
            <a:endParaRPr lang="en-IN" dirty="0"/>
          </a:p>
        </p:txBody>
      </p:sp>
    </p:spTree>
    <p:extLst>
      <p:ext uri="{BB962C8B-B14F-4D97-AF65-F5344CB8AC3E}">
        <p14:creationId xmlns:p14="http://schemas.microsoft.com/office/powerpoint/2010/main" val="189917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CF45-5108-4982-A065-4BB9E39DCECB}"/>
              </a:ext>
            </a:extLst>
          </p:cNvPr>
          <p:cNvSpPr>
            <a:spLocks noGrp="1"/>
          </p:cNvSpPr>
          <p:nvPr>
            <p:ph type="title"/>
          </p:nvPr>
        </p:nvSpPr>
        <p:spPr/>
        <p:txBody>
          <a:bodyPr/>
          <a:lstStyle/>
          <a:p>
            <a:r>
              <a:rPr lang="en-US" b="1" dirty="0" err="1"/>
              <a:t>JLabel</a:t>
            </a:r>
            <a:br>
              <a:rPr lang="en-US" b="1" dirty="0"/>
            </a:br>
            <a:endParaRPr lang="en-IN" dirty="0"/>
          </a:p>
        </p:txBody>
      </p:sp>
      <p:sp>
        <p:nvSpPr>
          <p:cNvPr id="3" name="Content Placeholder 2">
            <a:extLst>
              <a:ext uri="{FF2B5EF4-FFF2-40B4-BE49-F238E27FC236}">
                <a16:creationId xmlns:a16="http://schemas.microsoft.com/office/drawing/2014/main" id="{C264D59E-6390-49EE-94DD-4665A02E4AA9}"/>
              </a:ext>
            </a:extLst>
          </p:cNvPr>
          <p:cNvSpPr>
            <a:spLocks noGrp="1"/>
          </p:cNvSpPr>
          <p:nvPr>
            <p:ph idx="1"/>
          </p:nvPr>
        </p:nvSpPr>
        <p:spPr/>
        <p:txBody>
          <a:bodyPr/>
          <a:lstStyle/>
          <a:p>
            <a:r>
              <a:rPr lang="en-US" dirty="0" err="1"/>
              <a:t>JLabel</a:t>
            </a:r>
            <a:r>
              <a:rPr lang="en-US" dirty="0"/>
              <a:t> is a display-only component in Swing. It is used to show text, images, or both. It is not editable by the user.</a:t>
            </a:r>
          </a:p>
          <a:p>
            <a:endParaRPr lang="en-IN" dirty="0"/>
          </a:p>
        </p:txBody>
      </p:sp>
      <p:sp>
        <p:nvSpPr>
          <p:cNvPr id="5" name="Rectangle 2">
            <a:extLst>
              <a:ext uri="{FF2B5EF4-FFF2-40B4-BE49-F238E27FC236}">
                <a16:creationId xmlns:a16="http://schemas.microsoft.com/office/drawing/2014/main" id="{126E6239-E68B-41C5-99AF-62C5E844FF9B}"/>
              </a:ext>
            </a:extLst>
          </p:cNvPr>
          <p:cNvSpPr>
            <a:spLocks noChangeArrowheads="1"/>
          </p:cNvSpPr>
          <p:nvPr/>
        </p:nvSpPr>
        <p:spPr bwMode="auto">
          <a:xfrm>
            <a:off x="1039091" y="2891889"/>
            <a:ext cx="689810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chemeClr val="tx1"/>
                </a:solidFill>
                <a:effectLst/>
                <a:latin typeface="Arial Unicode MS"/>
              </a:rPr>
              <a:t>JLabel</a:t>
            </a:r>
            <a:r>
              <a:rPr kumimoji="0" lang="en-US" altLang="en-US" sz="2400" b="0" i="0" u="none" strike="noStrike" cap="none" normalizeH="0" baseline="0" dirty="0">
                <a:ln>
                  <a:noFill/>
                </a:ln>
                <a:solidFill>
                  <a:schemeClr val="tx1"/>
                </a:solidFill>
                <a:effectLst/>
                <a:latin typeface="Arial Unicode MS"/>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chemeClr val="tx1"/>
                </a:solidFill>
                <a:effectLst/>
                <a:latin typeface="Arial Unicode MS"/>
              </a:rPr>
              <a:t>JLabel</a:t>
            </a:r>
            <a:r>
              <a:rPr kumimoji="0" lang="en-US" altLang="en-US" sz="2400" b="0" i="0" u="none" strike="noStrike" cap="none" normalizeH="0" baseline="0" dirty="0">
                <a:ln>
                  <a:noFill/>
                </a:ln>
                <a:solidFill>
                  <a:schemeClr val="tx1"/>
                </a:solidFill>
                <a:effectLst/>
                <a:latin typeface="Arial Unicode MS"/>
              </a:rPr>
              <a:t>(Icon </a:t>
            </a:r>
            <a:r>
              <a:rPr kumimoji="0" lang="en-US" altLang="en-US" sz="2400" b="0" i="0" u="none" strike="noStrike" cap="none" normalizeH="0" baseline="0" dirty="0" err="1">
                <a:ln>
                  <a:noFill/>
                </a:ln>
                <a:solidFill>
                  <a:schemeClr val="tx1"/>
                </a:solidFill>
                <a:effectLst/>
                <a:latin typeface="Arial Unicode MS"/>
              </a:rPr>
              <a:t>i</a:t>
            </a:r>
            <a:r>
              <a:rPr kumimoji="0" lang="en-US" altLang="en-US" sz="2400" b="0" i="0" u="none" strike="noStrike" cap="none" normalizeH="0" baseline="0" dirty="0">
                <a:ln>
                  <a:noFill/>
                </a:ln>
                <a:solidFill>
                  <a:schemeClr val="tx1"/>
                </a:solidFill>
                <a:effectLst/>
                <a:latin typeface="Arial Unicode MS"/>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chemeClr val="tx1"/>
                </a:solidFill>
                <a:effectLst/>
                <a:latin typeface="Arial Unicode MS"/>
              </a:rPr>
              <a:t>JLabel</a:t>
            </a:r>
            <a:r>
              <a:rPr kumimoji="0" lang="en-US" altLang="en-US" sz="2400" b="0" i="0" u="none" strike="noStrike" cap="none" normalizeH="0" baseline="0" dirty="0">
                <a:ln>
                  <a:noFill/>
                </a:ln>
                <a:solidFill>
                  <a:schemeClr val="tx1"/>
                </a:solidFill>
                <a:effectLst/>
                <a:latin typeface="Arial Unicode MS"/>
              </a:rPr>
              <a:t>(String 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chemeClr val="tx1"/>
                </a:solidFill>
                <a:effectLst/>
                <a:latin typeface="Arial Unicode MS"/>
              </a:rPr>
              <a:t>JLabel</a:t>
            </a:r>
            <a:r>
              <a:rPr kumimoji="0" lang="en-US" altLang="en-US" sz="2400" b="0" i="0" u="none" strike="noStrike" cap="none" normalizeH="0" baseline="0" dirty="0">
                <a:ln>
                  <a:noFill/>
                </a:ln>
                <a:solidFill>
                  <a:schemeClr val="tx1"/>
                </a:solidFill>
                <a:effectLst/>
                <a:latin typeface="Arial Unicode MS"/>
              </a:rPr>
              <a:t>(String s, Icon </a:t>
            </a:r>
            <a:r>
              <a:rPr kumimoji="0" lang="en-US" altLang="en-US" sz="2400" b="0" i="0" u="none" strike="noStrike" cap="none" normalizeH="0" baseline="0" dirty="0" err="1">
                <a:ln>
                  <a:noFill/>
                </a:ln>
                <a:solidFill>
                  <a:schemeClr val="tx1"/>
                </a:solidFill>
                <a:effectLst/>
                <a:latin typeface="Arial Unicode MS"/>
              </a:rPr>
              <a:t>i</a:t>
            </a:r>
            <a:r>
              <a:rPr kumimoji="0" lang="en-US" altLang="en-US" sz="2400" b="0" i="0" u="none" strike="noStrike" cap="none" normalizeH="0" baseline="0" dirty="0">
                <a:ln>
                  <a:noFill/>
                </a:ln>
                <a:solidFill>
                  <a:schemeClr val="tx1"/>
                </a:solidFill>
                <a:effectLst/>
                <a:latin typeface="Arial Unicode MS"/>
              </a:rPr>
              <a:t>, int align)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Where </a:t>
            </a:r>
            <a:r>
              <a:rPr kumimoji="0" lang="en-US" altLang="en-US" sz="2400" b="0" i="0" u="none" strike="noStrike" cap="none" normalizeH="0" baseline="0" dirty="0">
                <a:ln>
                  <a:noFill/>
                </a:ln>
                <a:solidFill>
                  <a:schemeClr val="tx1"/>
                </a:solidFill>
                <a:effectLst/>
                <a:latin typeface="Arial Unicode MS"/>
              </a:rPr>
              <a:t>s</a:t>
            </a:r>
            <a:r>
              <a:rPr kumimoji="0" lang="en-US" altLang="en-US" sz="2400" b="0" i="0" u="none" strike="noStrike" cap="none" normalizeH="0" baseline="0" dirty="0">
                <a:ln>
                  <a:noFill/>
                </a:ln>
                <a:solidFill>
                  <a:schemeClr val="tx1"/>
                </a:solidFill>
                <a:effectLst/>
              </a:rPr>
              <a:t> is the text and </a:t>
            </a:r>
            <a:r>
              <a:rPr kumimoji="0" lang="en-US" altLang="en-US" sz="2400" b="0" i="0" u="none" strike="noStrike" cap="none" normalizeH="0" baseline="0" dirty="0" err="1">
                <a:ln>
                  <a:noFill/>
                </a:ln>
                <a:solidFill>
                  <a:schemeClr val="tx1"/>
                </a:solidFill>
                <a:effectLst/>
                <a:latin typeface="Arial Unicode MS"/>
              </a:rPr>
              <a:t>i</a:t>
            </a:r>
            <a:r>
              <a:rPr kumimoji="0" lang="en-US" altLang="en-US" sz="2400" b="0" i="0" u="none" strike="noStrike" cap="none" normalizeH="0" baseline="0" dirty="0">
                <a:ln>
                  <a:noFill/>
                </a:ln>
                <a:solidFill>
                  <a:schemeClr val="tx1"/>
                </a:solidFill>
                <a:effectLst/>
              </a:rPr>
              <a:t> is the icon for the label.</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rPr>
            </a:br>
            <a:r>
              <a:rPr kumimoji="0" lang="en-US" altLang="en-US" sz="2400" b="0" i="0" u="none" strike="noStrike" cap="none" normalizeH="0" baseline="0" dirty="0">
                <a:ln>
                  <a:noFill/>
                </a:ln>
                <a:solidFill>
                  <a:schemeClr val="tx1"/>
                </a:solidFill>
                <a:effectLst/>
              </a:rPr>
              <a:t>The alignment can be </a:t>
            </a:r>
            <a:r>
              <a:rPr kumimoji="0" lang="en-US" altLang="en-US" sz="2400" b="1" i="0" u="none" strike="noStrike" cap="none" normalizeH="0" baseline="0" dirty="0">
                <a:ln>
                  <a:noFill/>
                </a:ln>
                <a:solidFill>
                  <a:schemeClr val="tx1"/>
                </a:solidFill>
                <a:effectLst/>
                <a:latin typeface="Arial" panose="020B0604020202020204" pitchFamily="34" charset="0"/>
              </a:rPr>
              <a:t>LEFT, RIGHT, CENTER</a:t>
            </a:r>
            <a:r>
              <a:rPr lang="en-US" altLang="en-US" sz="2400" b="1" dirty="0">
                <a:latin typeface="Arial" panose="020B0604020202020204" pitchFamily="34" charset="0"/>
              </a:rPr>
              <a:t> etc.</a:t>
            </a:r>
            <a:r>
              <a:rPr kumimoji="0" lang="en-US" altLang="en-US" sz="24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64127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AA30C-996E-444C-A742-AF552C6F3EB8}"/>
              </a:ext>
            </a:extLst>
          </p:cNvPr>
          <p:cNvSpPr>
            <a:spLocks noGrp="1"/>
          </p:cNvSpPr>
          <p:nvPr>
            <p:ph idx="1"/>
          </p:nvPr>
        </p:nvSpPr>
        <p:spPr>
          <a:xfrm>
            <a:off x="588819" y="398606"/>
            <a:ext cx="10515600" cy="6348557"/>
          </a:xfrm>
        </p:spPr>
        <p:txBody>
          <a:bodyPr>
            <a:normAutofit fontScale="92500" lnSpcReduction="10000"/>
          </a:bodyPr>
          <a:lstStyle/>
          <a:p>
            <a:pPr marL="0" indent="0">
              <a:buNone/>
            </a:pPr>
            <a:r>
              <a:rPr lang="en-IN" sz="1800" dirty="0"/>
              <a:t>import </a:t>
            </a:r>
            <a:r>
              <a:rPr lang="en-IN" sz="1800" dirty="0" err="1"/>
              <a:t>javax.swing</a:t>
            </a:r>
            <a:r>
              <a:rPr lang="en-IN" sz="1800" dirty="0"/>
              <a:t>.*;</a:t>
            </a:r>
          </a:p>
          <a:p>
            <a:pPr marL="0" indent="0">
              <a:buNone/>
            </a:pPr>
            <a:endParaRPr lang="en-IN" sz="1800" dirty="0"/>
          </a:p>
          <a:p>
            <a:pPr marL="0" indent="0">
              <a:buNone/>
            </a:pPr>
            <a:r>
              <a:rPr lang="en-IN" sz="1800" dirty="0"/>
              <a:t>class </a:t>
            </a:r>
            <a:r>
              <a:rPr lang="en-IN" sz="1800" dirty="0" err="1"/>
              <a:t>JLabelExample</a:t>
            </a:r>
            <a:r>
              <a:rPr lang="en-IN" sz="1800" dirty="0"/>
              <a:t> {</a:t>
            </a:r>
          </a:p>
          <a:p>
            <a:pPr marL="0" indent="0">
              <a:buNone/>
            </a:pPr>
            <a:r>
              <a:rPr lang="en-IN" sz="1800" dirty="0"/>
              <a:t>    public static void main(String[] </a:t>
            </a:r>
            <a:r>
              <a:rPr lang="en-IN" sz="1800" dirty="0" err="1"/>
              <a:t>args</a:t>
            </a:r>
            <a:r>
              <a:rPr lang="en-IN" sz="1800" dirty="0"/>
              <a:t>) {</a:t>
            </a:r>
          </a:p>
          <a:p>
            <a:pPr marL="0" indent="0">
              <a:buNone/>
            </a:pPr>
            <a:endParaRPr lang="en-IN" sz="1800" dirty="0"/>
          </a:p>
          <a:p>
            <a:pPr marL="0" indent="0">
              <a:buNone/>
            </a:pPr>
            <a:r>
              <a:rPr lang="en-IN" sz="1800" dirty="0"/>
              <a:t>        </a:t>
            </a:r>
            <a:r>
              <a:rPr lang="en-IN" sz="1800" dirty="0" err="1"/>
              <a:t>JFrame</a:t>
            </a:r>
            <a:r>
              <a:rPr lang="en-IN" sz="1800" dirty="0"/>
              <a:t> frame = new </a:t>
            </a:r>
            <a:r>
              <a:rPr lang="en-IN" sz="1800" dirty="0" err="1"/>
              <a:t>JFrame</a:t>
            </a:r>
            <a:r>
              <a:rPr lang="en-IN" sz="1800" dirty="0"/>
              <a:t>("</a:t>
            </a:r>
            <a:r>
              <a:rPr lang="en-IN" sz="1800" dirty="0" err="1"/>
              <a:t>JLabel</a:t>
            </a:r>
            <a:r>
              <a:rPr lang="en-IN" sz="1800" dirty="0"/>
              <a:t> Example");</a:t>
            </a:r>
          </a:p>
          <a:p>
            <a:pPr marL="0" indent="0">
              <a:buNone/>
            </a:pPr>
            <a:r>
              <a:rPr lang="en-IN" sz="1800" dirty="0"/>
              <a:t>        </a:t>
            </a:r>
            <a:r>
              <a:rPr lang="en-IN" sz="1800" dirty="0" err="1"/>
              <a:t>frame.setSize</a:t>
            </a:r>
            <a:r>
              <a:rPr lang="en-IN" sz="1800" dirty="0"/>
              <a:t>(500, 500);</a:t>
            </a:r>
          </a:p>
          <a:p>
            <a:pPr marL="0" indent="0">
              <a:buNone/>
            </a:pPr>
            <a:r>
              <a:rPr lang="en-IN" sz="1800" dirty="0"/>
              <a:t>        </a:t>
            </a:r>
            <a:r>
              <a:rPr lang="en-IN" sz="1800" dirty="0" err="1"/>
              <a:t>frame.setDefaultCloseOperation</a:t>
            </a:r>
            <a:r>
              <a:rPr lang="en-IN" sz="1800" dirty="0"/>
              <a:t>(</a:t>
            </a:r>
            <a:r>
              <a:rPr lang="en-IN" sz="1800" dirty="0" err="1"/>
              <a:t>JFrame.EXIT_ON_CLOSE</a:t>
            </a:r>
            <a:r>
              <a:rPr lang="en-IN" sz="1800" dirty="0"/>
              <a:t>);</a:t>
            </a:r>
          </a:p>
          <a:p>
            <a:pPr marL="0" indent="0">
              <a:buNone/>
            </a:pPr>
            <a:endParaRPr lang="en-IN" sz="1800" dirty="0"/>
          </a:p>
          <a:p>
            <a:pPr marL="0" indent="0">
              <a:buNone/>
            </a:pPr>
            <a:r>
              <a:rPr lang="en-IN" sz="1800" dirty="0"/>
              <a:t>        // Creating </a:t>
            </a:r>
            <a:r>
              <a:rPr lang="en-IN" sz="1800" dirty="0" err="1"/>
              <a:t>JLabel</a:t>
            </a:r>
            <a:r>
              <a:rPr lang="en-IN" sz="1800" dirty="0"/>
              <a:t> with image and text</a:t>
            </a:r>
          </a:p>
          <a:p>
            <a:pPr marL="0" indent="0">
              <a:buNone/>
            </a:pPr>
            <a:r>
              <a:rPr lang="en-IN" sz="1800" dirty="0"/>
              <a:t>        // Load image as icon</a:t>
            </a:r>
          </a:p>
          <a:p>
            <a:pPr marL="0" indent="0">
              <a:buNone/>
            </a:pPr>
            <a:r>
              <a:rPr lang="en-IN" sz="1800" dirty="0"/>
              <a:t>        </a:t>
            </a:r>
            <a:r>
              <a:rPr lang="en-IN" sz="1800" dirty="0" err="1"/>
              <a:t>ImageIcon</a:t>
            </a:r>
            <a:r>
              <a:rPr lang="en-IN" sz="1800" dirty="0"/>
              <a:t> icon = new </a:t>
            </a:r>
            <a:r>
              <a:rPr lang="en-IN" sz="1800" dirty="0" err="1"/>
              <a:t>ImageIcon</a:t>
            </a:r>
            <a:r>
              <a:rPr lang="en-IN" sz="1800" dirty="0"/>
              <a:t>("rose.gif");</a:t>
            </a:r>
          </a:p>
          <a:p>
            <a:pPr marL="0" indent="0">
              <a:buNone/>
            </a:pPr>
            <a:endParaRPr lang="en-IN" sz="1800" dirty="0"/>
          </a:p>
          <a:p>
            <a:pPr marL="0" indent="0">
              <a:buNone/>
            </a:pPr>
            <a:r>
              <a:rPr lang="en-IN" sz="1800" dirty="0"/>
              <a:t>        </a:t>
            </a:r>
            <a:r>
              <a:rPr lang="en-IN" sz="1800" dirty="0" err="1"/>
              <a:t>JLabel</a:t>
            </a:r>
            <a:r>
              <a:rPr lang="en-IN" sz="1800" dirty="0"/>
              <a:t> label = new </a:t>
            </a:r>
            <a:r>
              <a:rPr lang="en-IN" sz="1800" dirty="0" err="1"/>
              <a:t>JLabel</a:t>
            </a:r>
            <a:r>
              <a:rPr lang="en-IN" sz="1800" dirty="0"/>
              <a:t>("</a:t>
            </a:r>
            <a:r>
              <a:rPr lang="en-IN" sz="1800" dirty="0" err="1"/>
              <a:t>JLabel</a:t>
            </a:r>
            <a:r>
              <a:rPr lang="en-IN" sz="1800" dirty="0"/>
              <a:t> Icon", icon, </a:t>
            </a:r>
            <a:r>
              <a:rPr lang="en-IN" sz="1800" dirty="0" err="1"/>
              <a:t>JLabel.CENTER</a:t>
            </a:r>
            <a:r>
              <a:rPr lang="en-IN" sz="1800" dirty="0"/>
              <a:t>);</a:t>
            </a:r>
          </a:p>
          <a:p>
            <a:pPr marL="0" indent="0">
              <a:buNone/>
            </a:pPr>
            <a:endParaRPr lang="en-IN" sz="1800" dirty="0"/>
          </a:p>
          <a:p>
            <a:pPr marL="0" indent="0">
              <a:buNone/>
            </a:pPr>
            <a:r>
              <a:rPr lang="en-IN" sz="1800" dirty="0"/>
              <a:t>        </a:t>
            </a:r>
            <a:r>
              <a:rPr lang="en-IN" sz="1800" dirty="0" err="1"/>
              <a:t>frame.add</a:t>
            </a:r>
            <a:r>
              <a:rPr lang="en-IN" sz="1800" dirty="0"/>
              <a:t>(label);</a:t>
            </a:r>
          </a:p>
          <a:p>
            <a:pPr marL="0" indent="0">
              <a:buNone/>
            </a:pPr>
            <a:r>
              <a:rPr lang="en-IN" sz="1800" dirty="0"/>
              <a:t>        </a:t>
            </a:r>
            <a:r>
              <a:rPr lang="en-IN" sz="1800" dirty="0" err="1"/>
              <a:t>frame.setVisible</a:t>
            </a:r>
            <a:r>
              <a:rPr lang="en-IN" sz="1800" dirty="0"/>
              <a:t>(true);</a:t>
            </a:r>
          </a:p>
          <a:p>
            <a:pPr marL="0" indent="0">
              <a:buNone/>
            </a:pPr>
            <a:r>
              <a:rPr lang="en-IN" sz="1800" dirty="0"/>
              <a:t>    }</a:t>
            </a:r>
          </a:p>
          <a:p>
            <a:pPr marL="0" indent="0">
              <a:buNone/>
            </a:pPr>
            <a:r>
              <a:rPr lang="en-IN" sz="1800" dirty="0"/>
              <a:t>}</a:t>
            </a:r>
          </a:p>
          <a:p>
            <a:pPr marL="0" indent="0">
              <a:buNone/>
            </a:pPr>
            <a:endParaRPr lang="en-IN" sz="1000" dirty="0"/>
          </a:p>
        </p:txBody>
      </p:sp>
    </p:spTree>
    <p:extLst>
      <p:ext uri="{BB962C8B-B14F-4D97-AF65-F5344CB8AC3E}">
        <p14:creationId xmlns:p14="http://schemas.microsoft.com/office/powerpoint/2010/main" val="3741888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E6A1CC-24AD-43DE-9209-259B5BB6D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076" y="0"/>
            <a:ext cx="8915847" cy="6858000"/>
          </a:xfrm>
          <a:prstGeom prst="rect">
            <a:avLst/>
          </a:prstGeom>
        </p:spPr>
      </p:pic>
    </p:spTree>
    <p:extLst>
      <p:ext uri="{BB962C8B-B14F-4D97-AF65-F5344CB8AC3E}">
        <p14:creationId xmlns:p14="http://schemas.microsoft.com/office/powerpoint/2010/main" val="11522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884364" y="293688"/>
            <a:ext cx="7597775" cy="663575"/>
          </a:xfrm>
        </p:spPr>
        <p:txBody>
          <a:bodyPr/>
          <a:lstStyle/>
          <a:p>
            <a:pPr eaLnBrk="1" hangingPunct="1"/>
            <a:r>
              <a:rPr lang="en-GB" altLang="en-US" sz="3000"/>
              <a:t>GUI</a:t>
            </a:r>
          </a:p>
        </p:txBody>
      </p:sp>
      <p:pic>
        <p:nvPicPr>
          <p:cNvPr id="51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4364" y="1890714"/>
            <a:ext cx="8047037" cy="411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246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8684-B3DA-437D-BDB8-FA84AD7E1FD1}"/>
              </a:ext>
            </a:extLst>
          </p:cNvPr>
          <p:cNvSpPr>
            <a:spLocks noGrp="1"/>
          </p:cNvSpPr>
          <p:nvPr>
            <p:ph type="title"/>
          </p:nvPr>
        </p:nvSpPr>
        <p:spPr>
          <a:xfrm>
            <a:off x="699655" y="0"/>
            <a:ext cx="10515600" cy="1325563"/>
          </a:xfrm>
        </p:spPr>
        <p:txBody>
          <a:bodyPr/>
          <a:lstStyle/>
          <a:p>
            <a:r>
              <a:rPr lang="en-US" altLang="en-US" b="1" dirty="0" err="1">
                <a:latin typeface="Arial" panose="020B0604020202020204" pitchFamily="34" charset="0"/>
              </a:rPr>
              <a:t>JTextField</a:t>
            </a:r>
            <a:br>
              <a:rPr lang="en-US" altLang="en-US" b="1" dirty="0">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F6C46001-55D8-4F14-A404-4C0A533D1054}"/>
              </a:ext>
            </a:extLst>
          </p:cNvPr>
          <p:cNvSpPr>
            <a:spLocks noGrp="1" noChangeArrowheads="1"/>
          </p:cNvSpPr>
          <p:nvPr>
            <p:ph idx="1"/>
          </p:nvPr>
        </p:nvSpPr>
        <p:spPr bwMode="auto">
          <a:xfrm>
            <a:off x="826146" y="945354"/>
            <a:ext cx="1026261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JTextField</a:t>
            </a:r>
            <a:r>
              <a:rPr kumimoji="0" lang="en-US" altLang="en-US" sz="2400" b="0" i="0" u="none" strike="noStrike" cap="none" normalizeH="0" baseline="0" dirty="0">
                <a:ln>
                  <a:noFill/>
                </a:ln>
                <a:solidFill>
                  <a:schemeClr val="tx1"/>
                </a:solidFill>
                <a:effectLst/>
              </a:rPr>
              <a:t> is a single-line text input box in Swing. It is used to enter or edit text.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JTextField</a:t>
            </a:r>
            <a:r>
              <a:rPr kumimoji="0" lang="en-US" altLang="en-US" sz="2400" b="0" i="0" u="none" strike="noStrike" cap="none" normalizeH="0" baseline="0" dirty="0">
                <a:ln>
                  <a:noFill/>
                </a:ln>
                <a:solidFill>
                  <a:schemeClr val="tx1"/>
                </a:solidFill>
                <a:effectLst/>
                <a:latin typeface="Arial Unicode MS"/>
              </a:rPr>
              <a:t>()</a:t>
            </a:r>
            <a:endParaRPr lang="en-US" altLang="en-US" sz="2400" dirty="0">
              <a:latin typeface="Arial Unicode MS"/>
            </a:endParaRP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JTextField</a:t>
            </a:r>
            <a:r>
              <a:rPr kumimoji="0" lang="en-US" altLang="en-US" sz="2400" b="0" i="0" u="none" strike="noStrike" cap="none" normalizeH="0" baseline="0" dirty="0">
                <a:ln>
                  <a:noFill/>
                </a:ln>
                <a:solidFill>
                  <a:schemeClr val="tx1"/>
                </a:solidFill>
                <a:effectLst/>
                <a:latin typeface="Arial Unicode MS"/>
              </a:rPr>
              <a:t>(int cols)</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JTextField</a:t>
            </a:r>
            <a:r>
              <a:rPr kumimoji="0" lang="en-US" altLang="en-US" sz="2400" b="0" i="0" u="none" strike="noStrike" cap="none" normalizeH="0" baseline="0" dirty="0">
                <a:ln>
                  <a:noFill/>
                </a:ln>
                <a:solidFill>
                  <a:schemeClr val="tx1"/>
                </a:solidFill>
                <a:effectLst/>
                <a:latin typeface="Arial Unicode MS"/>
              </a:rPr>
              <a:t>(String s, int cols)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JTextField</a:t>
            </a:r>
            <a:r>
              <a:rPr kumimoji="0" lang="en-US" altLang="en-US" sz="2400" b="0" i="0" u="none" strike="noStrike" cap="none" normalizeH="0" baseline="0" dirty="0">
                <a:ln>
                  <a:noFill/>
                </a:ln>
                <a:solidFill>
                  <a:schemeClr val="tx1"/>
                </a:solidFill>
                <a:effectLst/>
                <a:latin typeface="Arial Unicode MS"/>
              </a:rPr>
              <a:t>(String 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Where </a:t>
            </a:r>
            <a:r>
              <a:rPr kumimoji="0" lang="en-US" altLang="en-US" sz="2400" b="0" i="0" u="none" strike="noStrike" cap="none" normalizeH="0" baseline="0" dirty="0">
                <a:ln>
                  <a:noFill/>
                </a:ln>
                <a:solidFill>
                  <a:schemeClr val="tx1"/>
                </a:solidFill>
                <a:effectLst/>
                <a:latin typeface="Arial Unicode MS"/>
              </a:rPr>
              <a:t>s</a:t>
            </a:r>
            <a:r>
              <a:rPr kumimoji="0" lang="en-US" altLang="en-US" sz="2400" b="0" i="0" u="none" strike="noStrike" cap="none" normalizeH="0" baseline="0" dirty="0">
                <a:ln>
                  <a:noFill/>
                </a:ln>
                <a:solidFill>
                  <a:schemeClr val="tx1"/>
                </a:solidFill>
                <a:effectLst/>
              </a:rPr>
              <a:t> is the string passed to the text field and </a:t>
            </a:r>
            <a:r>
              <a:rPr kumimoji="0" lang="en-US" altLang="en-US" sz="2400" b="0" i="0" u="none" strike="noStrike" cap="none" normalizeH="0" baseline="0" dirty="0">
                <a:ln>
                  <a:noFill/>
                </a:ln>
                <a:solidFill>
                  <a:schemeClr val="tx1"/>
                </a:solidFill>
                <a:effectLst/>
                <a:latin typeface="Arial Unicode MS"/>
              </a:rPr>
              <a:t>cols</a:t>
            </a:r>
            <a:r>
              <a:rPr kumimoji="0" lang="en-US" altLang="en-US" sz="2400" b="0" i="0" u="none" strike="noStrike" cap="none" normalizeH="0" baseline="0" dirty="0">
                <a:ln>
                  <a:noFill/>
                </a:ln>
                <a:solidFill>
                  <a:schemeClr val="tx1"/>
                </a:solidFill>
                <a:effectLst/>
              </a:rPr>
              <a:t> is the number of columns.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Common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setText</a:t>
            </a:r>
            <a:r>
              <a:rPr kumimoji="0" lang="en-US" altLang="en-US" sz="2400" b="0" i="0" u="none" strike="noStrike" cap="none" normalizeH="0" baseline="0" dirty="0">
                <a:ln>
                  <a:noFill/>
                </a:ln>
                <a:solidFill>
                  <a:schemeClr val="tx1"/>
                </a:solidFill>
                <a:effectLst/>
                <a:latin typeface="Arial Unicode MS"/>
              </a:rPr>
              <a:t>(String text) // sets text in the field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getText</a:t>
            </a:r>
            <a:r>
              <a:rPr kumimoji="0" lang="en-US" altLang="en-US" sz="2400" b="0" i="0" u="none" strike="noStrike" cap="none" normalizeH="0" baseline="0" dirty="0">
                <a:ln>
                  <a:noFill/>
                </a:ln>
                <a:solidFill>
                  <a:schemeClr val="tx1"/>
                </a:solidFill>
                <a:effectLst/>
                <a:latin typeface="Arial Unicode MS"/>
              </a:rPr>
              <a:t>() // returns the text entered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356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264E09-26E3-486B-B7E4-B0EB9040440A}"/>
              </a:ext>
            </a:extLst>
          </p:cNvPr>
          <p:cNvSpPr>
            <a:spLocks noGrp="1"/>
          </p:cNvSpPr>
          <p:nvPr>
            <p:ph idx="1"/>
          </p:nvPr>
        </p:nvSpPr>
        <p:spPr>
          <a:xfrm>
            <a:off x="838200" y="651164"/>
            <a:ext cx="10515600" cy="5791200"/>
          </a:xfrm>
        </p:spPr>
        <p:txBody>
          <a:bodyPr>
            <a:normAutofit lnSpcReduction="10000"/>
          </a:bodyPr>
          <a:lstStyle/>
          <a:p>
            <a:pPr marL="0" indent="0">
              <a:buNone/>
            </a:pPr>
            <a:r>
              <a:rPr lang="en-IN" sz="2000" dirty="0"/>
              <a:t>import </a:t>
            </a:r>
            <a:r>
              <a:rPr lang="en-IN" sz="2000" dirty="0" err="1"/>
              <a:t>javax.swing</a:t>
            </a:r>
            <a:r>
              <a:rPr lang="en-IN" sz="2000" dirty="0"/>
              <a:t>.*;</a:t>
            </a:r>
          </a:p>
          <a:p>
            <a:pPr marL="0" indent="0">
              <a:buNone/>
            </a:pPr>
            <a:endParaRPr lang="en-IN" sz="2000" dirty="0"/>
          </a:p>
          <a:p>
            <a:pPr marL="0" indent="0">
              <a:buNone/>
            </a:pPr>
            <a:r>
              <a:rPr lang="en-IN" sz="2000" dirty="0"/>
              <a:t>class </a:t>
            </a:r>
            <a:r>
              <a:rPr lang="en-IN" sz="2000" dirty="0" err="1"/>
              <a:t>JTextFieldExample</a:t>
            </a:r>
            <a:r>
              <a:rPr lang="en-IN" sz="2000" dirty="0"/>
              <a:t> {</a:t>
            </a:r>
          </a:p>
          <a:p>
            <a:pPr marL="0" indent="0">
              <a:buNone/>
            </a:pPr>
            <a:r>
              <a:rPr lang="en-IN" sz="2000" dirty="0"/>
              <a:t>    public static void main(String[] </a:t>
            </a:r>
            <a:r>
              <a:rPr lang="en-IN" sz="2000" dirty="0" err="1"/>
              <a:t>args</a:t>
            </a:r>
            <a:r>
              <a:rPr lang="en-IN" sz="2000" dirty="0"/>
              <a:t>) {</a:t>
            </a:r>
          </a:p>
          <a:p>
            <a:pPr marL="0" indent="0">
              <a:buNone/>
            </a:pPr>
            <a:endParaRPr lang="en-IN" sz="2000" dirty="0"/>
          </a:p>
          <a:p>
            <a:pPr marL="0" indent="0">
              <a:buNone/>
            </a:pPr>
            <a:r>
              <a:rPr lang="en-IN" sz="2000" dirty="0"/>
              <a:t>        </a:t>
            </a:r>
            <a:r>
              <a:rPr lang="en-IN" sz="2000" dirty="0" err="1"/>
              <a:t>JFrame</a:t>
            </a:r>
            <a:r>
              <a:rPr lang="en-IN" sz="2000" dirty="0"/>
              <a:t> frame = new </a:t>
            </a:r>
            <a:r>
              <a:rPr lang="en-IN" sz="2000" dirty="0" err="1"/>
              <a:t>JFrame</a:t>
            </a:r>
            <a:r>
              <a:rPr lang="en-IN" sz="2000" dirty="0"/>
              <a:t>("</a:t>
            </a:r>
            <a:r>
              <a:rPr lang="en-IN" sz="2000" dirty="0" err="1"/>
              <a:t>JTextField</a:t>
            </a:r>
            <a:r>
              <a:rPr lang="en-IN" sz="2000" dirty="0"/>
              <a:t> Example");</a:t>
            </a:r>
          </a:p>
          <a:p>
            <a:pPr marL="0" indent="0">
              <a:buNone/>
            </a:pPr>
            <a:r>
              <a:rPr lang="en-IN" sz="2000" dirty="0"/>
              <a:t>        </a:t>
            </a:r>
            <a:r>
              <a:rPr lang="en-IN" sz="2000" dirty="0" err="1"/>
              <a:t>frame.setSize</a:t>
            </a:r>
            <a:r>
              <a:rPr lang="en-IN" sz="2000" dirty="0"/>
              <a:t>(400, 150);</a:t>
            </a:r>
          </a:p>
          <a:p>
            <a:pPr marL="0" indent="0">
              <a:buNone/>
            </a:pPr>
            <a:r>
              <a:rPr lang="en-IN" sz="2000" dirty="0"/>
              <a:t>        </a:t>
            </a:r>
            <a:r>
              <a:rPr lang="en-IN" sz="2000" dirty="0" err="1"/>
              <a:t>frame.setDefaultCloseOperation</a:t>
            </a:r>
            <a:r>
              <a:rPr lang="en-IN" sz="2000" dirty="0"/>
              <a:t>(</a:t>
            </a:r>
            <a:r>
              <a:rPr lang="en-IN" sz="2000" dirty="0" err="1"/>
              <a:t>JFrame.EXIT_ON_CLOSE</a:t>
            </a:r>
            <a:r>
              <a:rPr lang="en-IN" sz="2000" dirty="0"/>
              <a:t>);</a:t>
            </a:r>
          </a:p>
          <a:p>
            <a:pPr marL="0" indent="0">
              <a:buNone/>
            </a:pPr>
            <a:endParaRPr lang="en-IN" sz="2000" dirty="0"/>
          </a:p>
          <a:p>
            <a:pPr marL="0" indent="0">
              <a:buNone/>
            </a:pPr>
            <a:r>
              <a:rPr lang="en-IN" sz="2000" dirty="0"/>
              <a:t>        </a:t>
            </a:r>
            <a:r>
              <a:rPr lang="en-IN" sz="2000" dirty="0" err="1"/>
              <a:t>JTextField</a:t>
            </a:r>
            <a:r>
              <a:rPr lang="en-IN" sz="2000" dirty="0"/>
              <a:t> </a:t>
            </a:r>
            <a:r>
              <a:rPr lang="en-IN" sz="2000" dirty="0" err="1"/>
              <a:t>jtf</a:t>
            </a:r>
            <a:r>
              <a:rPr lang="en-IN" sz="2000" dirty="0"/>
              <a:t> = new </a:t>
            </a:r>
            <a:r>
              <a:rPr lang="en-IN" sz="2000" dirty="0" err="1"/>
              <a:t>JTextField</a:t>
            </a:r>
            <a:r>
              <a:rPr lang="en-IN" sz="2000" dirty="0"/>
              <a:t>("This is an example Text Field", 20);</a:t>
            </a:r>
          </a:p>
          <a:p>
            <a:pPr marL="0" indent="0">
              <a:buNone/>
            </a:pPr>
            <a:endParaRPr lang="en-IN" sz="2000" dirty="0"/>
          </a:p>
          <a:p>
            <a:pPr marL="0" indent="0">
              <a:buNone/>
            </a:pPr>
            <a:r>
              <a:rPr lang="en-IN" sz="2000" dirty="0"/>
              <a:t>        </a:t>
            </a:r>
            <a:r>
              <a:rPr lang="en-IN" sz="2000" dirty="0" err="1"/>
              <a:t>frame.add</a:t>
            </a:r>
            <a:r>
              <a:rPr lang="en-IN" sz="2000" dirty="0"/>
              <a:t>(</a:t>
            </a:r>
            <a:r>
              <a:rPr lang="en-IN" sz="2000" dirty="0" err="1"/>
              <a:t>jtf</a:t>
            </a:r>
            <a:r>
              <a:rPr lang="en-IN" sz="2000" dirty="0"/>
              <a:t>);</a:t>
            </a:r>
          </a:p>
          <a:p>
            <a:pPr marL="0" indent="0">
              <a:buNone/>
            </a:pPr>
            <a:r>
              <a:rPr lang="en-IN" sz="2000" dirty="0"/>
              <a:t>        </a:t>
            </a:r>
            <a:r>
              <a:rPr lang="en-IN" sz="2000" dirty="0" err="1"/>
              <a:t>frame.setVisible</a:t>
            </a:r>
            <a:r>
              <a:rPr lang="en-IN" sz="2000" dirty="0"/>
              <a:t>(true);</a:t>
            </a:r>
          </a:p>
          <a:p>
            <a:pPr marL="0" indent="0">
              <a:buNone/>
            </a:pPr>
            <a:r>
              <a:rPr lang="en-IN" sz="2000" dirty="0"/>
              <a:t>    }</a:t>
            </a:r>
          </a:p>
          <a:p>
            <a:pPr marL="0" indent="0">
              <a:buNone/>
            </a:pPr>
            <a:r>
              <a:rPr lang="en-IN" sz="2000" dirty="0"/>
              <a:t>}</a:t>
            </a:r>
          </a:p>
          <a:p>
            <a:pPr marL="0" indent="0">
              <a:buNone/>
            </a:pPr>
            <a:endParaRPr lang="en-IN" sz="2000" dirty="0"/>
          </a:p>
        </p:txBody>
      </p:sp>
    </p:spTree>
    <p:extLst>
      <p:ext uri="{BB962C8B-B14F-4D97-AF65-F5344CB8AC3E}">
        <p14:creationId xmlns:p14="http://schemas.microsoft.com/office/powerpoint/2010/main" val="3994231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8201BC-7A09-4C49-99BB-315A6BDAB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783861" y="0"/>
            <a:ext cx="2624278" cy="6858000"/>
          </a:xfrm>
          <a:prstGeom prst="rect">
            <a:avLst/>
          </a:prstGeom>
        </p:spPr>
      </p:pic>
    </p:spTree>
    <p:extLst>
      <p:ext uri="{BB962C8B-B14F-4D97-AF65-F5344CB8AC3E}">
        <p14:creationId xmlns:p14="http://schemas.microsoft.com/office/powerpoint/2010/main" val="3215211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58FC-E2C4-4912-A431-A9650E24B9A1}"/>
              </a:ext>
            </a:extLst>
          </p:cNvPr>
          <p:cNvSpPr>
            <a:spLocks noGrp="1"/>
          </p:cNvSpPr>
          <p:nvPr>
            <p:ph type="title"/>
          </p:nvPr>
        </p:nvSpPr>
        <p:spPr/>
        <p:txBody>
          <a:bodyPr/>
          <a:lstStyle/>
          <a:p>
            <a:r>
              <a:rPr lang="en-US" altLang="en-US" b="1" dirty="0" err="1">
                <a:latin typeface="Arial" panose="020B0604020202020204" pitchFamily="34" charset="0"/>
              </a:rPr>
              <a:t>JTextArea</a:t>
            </a:r>
            <a:br>
              <a:rPr lang="en-US" altLang="en-US" b="1" dirty="0">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C2FA3880-70DC-491D-BF7E-782FAB1FD3FA}"/>
              </a:ext>
            </a:extLst>
          </p:cNvPr>
          <p:cNvSpPr>
            <a:spLocks noGrp="1" noChangeArrowheads="1"/>
          </p:cNvSpPr>
          <p:nvPr>
            <p:ph idx="1"/>
          </p:nvPr>
        </p:nvSpPr>
        <p:spPr bwMode="auto">
          <a:xfrm>
            <a:off x="741218" y="1443841"/>
            <a:ext cx="985750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Unicode MS"/>
              </a:rPr>
              <a:t>JTextArea</a:t>
            </a:r>
            <a:r>
              <a:rPr kumimoji="0" lang="en-US" altLang="en-US" b="0" i="0" u="none" strike="noStrike" cap="none" normalizeH="0" baseline="0" dirty="0">
                <a:ln>
                  <a:noFill/>
                </a:ln>
                <a:solidFill>
                  <a:schemeClr val="tx1"/>
                </a:solidFill>
                <a:effectLst/>
              </a:rPr>
              <a:t> is used to display </a:t>
            </a:r>
            <a:r>
              <a:rPr kumimoji="0" lang="en-US" altLang="en-US" b="1" i="0" u="none" strike="noStrike" cap="none" normalizeH="0" baseline="0" dirty="0">
                <a:ln>
                  <a:noFill/>
                </a:ln>
                <a:solidFill>
                  <a:schemeClr val="tx1"/>
                </a:solidFill>
                <a:effectLst/>
                <a:latin typeface="Arial" panose="020B0604020202020204" pitchFamily="34" charset="0"/>
              </a:rPr>
              <a:t>multiple lines of text</a:t>
            </a:r>
            <a:r>
              <a:rPr kumimoji="0" lang="en-US" altLang="en-US" b="0" i="0" u="none" strike="noStrike" cap="none" normalizeH="0" baseline="0" dirty="0">
                <a:ln>
                  <a:noFill/>
                </a:ln>
                <a:solidFill>
                  <a:schemeClr val="tx1"/>
                </a:solidFill>
                <a:effectLst/>
                <a:latin typeface="Arial" panose="020B0604020202020204" pitchFamily="34" charset="0"/>
              </a:rPr>
              <a:t>.</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Unlike </a:t>
            </a:r>
            <a:r>
              <a:rPr kumimoji="0" lang="en-US" altLang="en-US" b="0" i="0" u="none" strike="noStrike" cap="none" normalizeH="0" baseline="0" dirty="0" err="1">
                <a:ln>
                  <a:noFill/>
                </a:ln>
                <a:solidFill>
                  <a:schemeClr val="tx1"/>
                </a:solidFill>
                <a:effectLst/>
                <a:latin typeface="Arial Unicode MS"/>
              </a:rPr>
              <a:t>JTextField</a:t>
            </a:r>
            <a:r>
              <a:rPr kumimoji="0" lang="en-US" altLang="en-US" b="0" i="0" u="none" strike="noStrike" cap="none" normalizeH="0" baseline="0" dirty="0">
                <a:ln>
                  <a:noFill/>
                </a:ln>
                <a:solidFill>
                  <a:schemeClr val="tx1"/>
                </a:solidFill>
                <a:effectLst/>
              </a:rPr>
              <a:t>, it can handle paragraphs.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Constructors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err="1">
                <a:ln>
                  <a:noFill/>
                </a:ln>
                <a:solidFill>
                  <a:schemeClr val="tx1"/>
                </a:solidFill>
                <a:effectLst/>
                <a:latin typeface="Arial Unicode MS"/>
              </a:rPr>
              <a:t>JTextArea</a:t>
            </a:r>
            <a:r>
              <a:rPr kumimoji="0" lang="en-US" altLang="en-US" b="0" i="0" u="none" strike="noStrike" cap="none" normalizeH="0" baseline="0" dirty="0">
                <a:ln>
                  <a:noFill/>
                </a:ln>
                <a:solidFill>
                  <a:schemeClr val="tx1"/>
                </a:solidFill>
                <a:effectLst/>
                <a:latin typeface="Arial Unicode MS"/>
              </a:rPr>
              <a:t>() </a:t>
            </a:r>
          </a:p>
          <a:p>
            <a:pPr eaLnBrk="0" fontAlgn="base" hangingPunct="0">
              <a:lnSpc>
                <a:spcPct val="100000"/>
              </a:lnSpc>
              <a:spcBef>
                <a:spcPct val="0"/>
              </a:spcBef>
              <a:spcAft>
                <a:spcPct val="0"/>
              </a:spcAft>
            </a:pPr>
            <a:r>
              <a:rPr kumimoji="0" lang="en-US" altLang="en-US" b="0" i="0" u="none" strike="noStrike" cap="none" normalizeH="0" baseline="0" dirty="0" err="1">
                <a:ln>
                  <a:noFill/>
                </a:ln>
                <a:solidFill>
                  <a:schemeClr val="tx1"/>
                </a:solidFill>
                <a:effectLst/>
                <a:latin typeface="Arial Unicode MS"/>
              </a:rPr>
              <a:t>JTextArea</a:t>
            </a:r>
            <a:r>
              <a:rPr kumimoji="0" lang="en-US" altLang="en-US" b="0" i="0" u="none" strike="noStrike" cap="none" normalizeH="0" baseline="0" dirty="0">
                <a:ln>
                  <a:noFill/>
                </a:ln>
                <a:solidFill>
                  <a:schemeClr val="tx1"/>
                </a:solidFill>
                <a:effectLst/>
                <a:latin typeface="Arial Unicode MS"/>
              </a:rPr>
              <a:t>(int rows, int columns) </a:t>
            </a:r>
          </a:p>
          <a:p>
            <a:pPr eaLnBrk="0" fontAlgn="base" hangingPunct="0">
              <a:lnSpc>
                <a:spcPct val="100000"/>
              </a:lnSpc>
              <a:spcBef>
                <a:spcPct val="0"/>
              </a:spcBef>
              <a:spcAft>
                <a:spcPct val="0"/>
              </a:spcAft>
            </a:pPr>
            <a:r>
              <a:rPr kumimoji="0" lang="en-US" altLang="en-US" b="0" i="0" u="none" strike="noStrike" cap="none" normalizeH="0" baseline="0" dirty="0" err="1">
                <a:ln>
                  <a:noFill/>
                </a:ln>
                <a:solidFill>
                  <a:schemeClr val="tx1"/>
                </a:solidFill>
                <a:effectLst/>
                <a:latin typeface="Arial Unicode MS"/>
              </a:rPr>
              <a:t>JTextArea</a:t>
            </a:r>
            <a:r>
              <a:rPr kumimoji="0" lang="en-US" altLang="en-US" b="0" i="0" u="none" strike="noStrike" cap="none" normalizeH="0" baseline="0" dirty="0">
                <a:ln>
                  <a:noFill/>
                </a:ln>
                <a:solidFill>
                  <a:schemeClr val="tx1"/>
                </a:solidFill>
                <a:effectLst/>
                <a:latin typeface="Arial Unicode MS"/>
              </a:rPr>
              <a:t>(String text)</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Unicode MS"/>
              </a:rPr>
              <a:t> </a:t>
            </a:r>
            <a:r>
              <a:rPr kumimoji="0" lang="en-US" altLang="en-US" b="0" i="0" u="none" strike="noStrike" cap="none" normalizeH="0" baseline="0" dirty="0" err="1">
                <a:ln>
                  <a:noFill/>
                </a:ln>
                <a:solidFill>
                  <a:schemeClr val="tx1"/>
                </a:solidFill>
                <a:effectLst/>
                <a:latin typeface="Arial Unicode MS"/>
              </a:rPr>
              <a:t>JTextArea</a:t>
            </a:r>
            <a:r>
              <a:rPr kumimoji="0" lang="en-US" altLang="en-US" b="0" i="0" u="none" strike="noStrike" cap="none" normalizeH="0" baseline="0" dirty="0">
                <a:ln>
                  <a:noFill/>
                </a:ln>
                <a:solidFill>
                  <a:schemeClr val="tx1"/>
                </a:solidFill>
                <a:effectLst/>
                <a:latin typeface="Arial Unicode MS"/>
              </a:rPr>
              <a:t>(String text, int rows, int columns)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609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1427D-C277-4EF1-9BED-B16CB9084202}"/>
              </a:ext>
            </a:extLst>
          </p:cNvPr>
          <p:cNvSpPr>
            <a:spLocks noGrp="1"/>
          </p:cNvSpPr>
          <p:nvPr>
            <p:ph idx="1"/>
          </p:nvPr>
        </p:nvSpPr>
        <p:spPr>
          <a:xfrm>
            <a:off x="505691" y="220085"/>
            <a:ext cx="10515600" cy="6637915"/>
          </a:xfrm>
        </p:spPr>
        <p:txBody>
          <a:bodyPr>
            <a:normAutofit lnSpcReduction="10000"/>
          </a:bodyPr>
          <a:lstStyle/>
          <a:p>
            <a:pPr marL="0" indent="0">
              <a:buNone/>
            </a:pPr>
            <a:r>
              <a:rPr lang="en-IN" sz="1800" dirty="0"/>
              <a:t>import </a:t>
            </a:r>
            <a:r>
              <a:rPr lang="en-IN" sz="1800" dirty="0" err="1"/>
              <a:t>javax.swing</a:t>
            </a:r>
            <a:r>
              <a:rPr lang="en-IN" sz="1800" dirty="0"/>
              <a:t>.*;</a:t>
            </a:r>
          </a:p>
          <a:p>
            <a:pPr marL="0" indent="0">
              <a:buNone/>
            </a:pPr>
            <a:endParaRPr lang="en-IN" sz="1800" dirty="0"/>
          </a:p>
          <a:p>
            <a:pPr marL="0" indent="0">
              <a:buNone/>
            </a:pPr>
            <a:r>
              <a:rPr lang="en-IN" sz="1800" dirty="0"/>
              <a:t>class </a:t>
            </a:r>
            <a:r>
              <a:rPr lang="en-IN" sz="1800" dirty="0" err="1"/>
              <a:t>JTextAreaExample</a:t>
            </a:r>
            <a:r>
              <a:rPr lang="en-IN" sz="1800" dirty="0"/>
              <a:t> {</a:t>
            </a:r>
          </a:p>
          <a:p>
            <a:pPr marL="0" indent="0">
              <a:buNone/>
            </a:pPr>
            <a:r>
              <a:rPr lang="en-IN" sz="1800" dirty="0"/>
              <a:t>    public static void main(String[] </a:t>
            </a:r>
            <a:r>
              <a:rPr lang="en-IN" sz="1800" dirty="0" err="1"/>
              <a:t>args</a:t>
            </a:r>
            <a:r>
              <a:rPr lang="en-IN" sz="1800" dirty="0"/>
              <a:t>) {</a:t>
            </a:r>
          </a:p>
          <a:p>
            <a:pPr marL="0" indent="0">
              <a:buNone/>
            </a:pPr>
            <a:endParaRPr lang="en-IN" sz="1800" dirty="0"/>
          </a:p>
          <a:p>
            <a:pPr marL="0" indent="0">
              <a:buNone/>
            </a:pPr>
            <a:r>
              <a:rPr lang="en-IN" sz="1800" dirty="0"/>
              <a:t>        </a:t>
            </a:r>
            <a:r>
              <a:rPr lang="en-IN" sz="1800" dirty="0" err="1"/>
              <a:t>JFrame</a:t>
            </a:r>
            <a:r>
              <a:rPr lang="en-IN" sz="1800" dirty="0"/>
              <a:t> frame = new </a:t>
            </a:r>
            <a:r>
              <a:rPr lang="en-IN" sz="1800" dirty="0" err="1"/>
              <a:t>JFrame</a:t>
            </a:r>
            <a:r>
              <a:rPr lang="en-IN" sz="1800" dirty="0"/>
              <a:t>("</a:t>
            </a:r>
            <a:r>
              <a:rPr lang="en-IN" sz="1800" dirty="0" err="1"/>
              <a:t>JTextArea</a:t>
            </a:r>
            <a:r>
              <a:rPr lang="en-IN" sz="1800" dirty="0"/>
              <a:t> Example");</a:t>
            </a:r>
          </a:p>
          <a:p>
            <a:pPr marL="0" indent="0">
              <a:buNone/>
            </a:pPr>
            <a:r>
              <a:rPr lang="en-IN" sz="1800" dirty="0"/>
              <a:t>        </a:t>
            </a:r>
            <a:r>
              <a:rPr lang="en-IN" sz="1800" dirty="0" err="1"/>
              <a:t>frame.setSize</a:t>
            </a:r>
            <a:r>
              <a:rPr lang="en-IN" sz="1800" dirty="0"/>
              <a:t>(400, 150);</a:t>
            </a:r>
          </a:p>
          <a:p>
            <a:pPr marL="0" indent="0">
              <a:buNone/>
            </a:pPr>
            <a:r>
              <a:rPr lang="en-IN" sz="1800" dirty="0"/>
              <a:t>        </a:t>
            </a:r>
            <a:r>
              <a:rPr lang="en-IN" sz="1800" dirty="0" err="1"/>
              <a:t>frame.setDefaultCloseOperation</a:t>
            </a:r>
            <a:r>
              <a:rPr lang="en-IN" sz="1800" dirty="0"/>
              <a:t>(</a:t>
            </a:r>
            <a:r>
              <a:rPr lang="en-IN" sz="1800" dirty="0" err="1"/>
              <a:t>JFrame.EXIT_ON_CLOSE</a:t>
            </a:r>
            <a:r>
              <a:rPr lang="en-IN" sz="1800" dirty="0"/>
              <a:t>);</a:t>
            </a:r>
          </a:p>
          <a:p>
            <a:pPr marL="0" indent="0">
              <a:buNone/>
            </a:pPr>
            <a:endParaRPr lang="en-IN" sz="1800" dirty="0"/>
          </a:p>
          <a:p>
            <a:pPr marL="0" indent="0">
              <a:buNone/>
            </a:pPr>
            <a:r>
              <a:rPr lang="en-IN" sz="1800" dirty="0"/>
              <a:t>        String </a:t>
            </a:r>
            <a:r>
              <a:rPr lang="en-IN" sz="1800" dirty="0" err="1"/>
              <a:t>val</a:t>
            </a:r>
            <a:r>
              <a:rPr lang="en-IN" sz="1800" dirty="0"/>
              <a:t> = "Apples are red\n"</a:t>
            </a:r>
          </a:p>
          <a:p>
            <a:pPr marL="0" indent="0">
              <a:buNone/>
            </a:pPr>
            <a:r>
              <a:rPr lang="en-IN" sz="1800" dirty="0"/>
              <a:t>                   + "Cherries too.\n"</a:t>
            </a:r>
          </a:p>
          <a:p>
            <a:pPr marL="0" indent="0">
              <a:buNone/>
            </a:pPr>
            <a:r>
              <a:rPr lang="en-IN" sz="1800" dirty="0"/>
              <a:t>                   + "They keep us healthy";</a:t>
            </a:r>
          </a:p>
          <a:p>
            <a:pPr marL="0" indent="0">
              <a:buNone/>
            </a:pPr>
            <a:endParaRPr lang="en-IN" sz="1800" dirty="0"/>
          </a:p>
          <a:p>
            <a:pPr marL="0" indent="0">
              <a:buNone/>
            </a:pPr>
            <a:r>
              <a:rPr lang="en-IN" sz="1800" dirty="0"/>
              <a:t>        </a:t>
            </a:r>
            <a:r>
              <a:rPr lang="en-IN" sz="1800" dirty="0" err="1"/>
              <a:t>JTextArea</a:t>
            </a:r>
            <a:r>
              <a:rPr lang="en-IN" sz="1800" dirty="0"/>
              <a:t> </a:t>
            </a:r>
            <a:r>
              <a:rPr lang="en-IN" sz="1800" dirty="0" err="1"/>
              <a:t>jta</a:t>
            </a:r>
            <a:r>
              <a:rPr lang="en-IN" sz="1800" dirty="0"/>
              <a:t> = new </a:t>
            </a:r>
            <a:r>
              <a:rPr lang="en-IN" sz="1800" dirty="0" err="1"/>
              <a:t>JTextArea</a:t>
            </a:r>
            <a:r>
              <a:rPr lang="en-IN" sz="1800" dirty="0"/>
              <a:t>(</a:t>
            </a:r>
            <a:r>
              <a:rPr lang="en-IN" sz="1800" dirty="0" err="1"/>
              <a:t>val</a:t>
            </a:r>
            <a:r>
              <a:rPr lang="en-IN" sz="1800" dirty="0"/>
              <a:t>, 3, 20);</a:t>
            </a:r>
          </a:p>
          <a:p>
            <a:pPr marL="0" indent="0">
              <a:buNone/>
            </a:pPr>
            <a:r>
              <a:rPr lang="en-IN" sz="1800" dirty="0"/>
              <a:t>        </a:t>
            </a:r>
            <a:r>
              <a:rPr lang="en-IN" sz="1800" dirty="0" err="1"/>
              <a:t>frame.add</a:t>
            </a:r>
            <a:r>
              <a:rPr lang="en-IN" sz="1800" dirty="0"/>
              <a:t>(</a:t>
            </a:r>
            <a:r>
              <a:rPr lang="en-IN" sz="1800" dirty="0" err="1"/>
              <a:t>jta</a:t>
            </a:r>
            <a:r>
              <a:rPr lang="en-IN" sz="1800" dirty="0"/>
              <a:t>);</a:t>
            </a:r>
          </a:p>
          <a:p>
            <a:pPr marL="0" indent="0">
              <a:buNone/>
            </a:pPr>
            <a:r>
              <a:rPr lang="en-IN" sz="1800" dirty="0"/>
              <a:t>        </a:t>
            </a:r>
            <a:r>
              <a:rPr lang="en-IN" sz="1800" dirty="0" err="1"/>
              <a:t>frame.setVisible</a:t>
            </a:r>
            <a:r>
              <a:rPr lang="en-IN" sz="1800" dirty="0"/>
              <a:t>(true);</a:t>
            </a:r>
          </a:p>
          <a:p>
            <a:pPr marL="0" indent="0">
              <a:buNone/>
            </a:pPr>
            <a:r>
              <a:rPr lang="en-IN" sz="1800" dirty="0"/>
              <a:t>    }</a:t>
            </a:r>
          </a:p>
          <a:p>
            <a:pPr marL="0" indent="0">
              <a:buNone/>
            </a:pPr>
            <a:r>
              <a:rPr lang="en-IN" sz="1800" dirty="0"/>
              <a:t>}</a:t>
            </a:r>
          </a:p>
          <a:p>
            <a:pPr marL="0" indent="0">
              <a:buNone/>
            </a:pPr>
            <a:endParaRPr lang="en-IN" sz="1800" dirty="0"/>
          </a:p>
        </p:txBody>
      </p:sp>
    </p:spTree>
    <p:extLst>
      <p:ext uri="{BB962C8B-B14F-4D97-AF65-F5344CB8AC3E}">
        <p14:creationId xmlns:p14="http://schemas.microsoft.com/office/powerpoint/2010/main" val="1172067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A50F27-7FA7-4566-B213-2D70BB0A9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897"/>
            <a:ext cx="12192000" cy="4456206"/>
          </a:xfrm>
          <a:prstGeom prst="rect">
            <a:avLst/>
          </a:prstGeom>
        </p:spPr>
      </p:pic>
    </p:spTree>
    <p:extLst>
      <p:ext uri="{BB962C8B-B14F-4D97-AF65-F5344CB8AC3E}">
        <p14:creationId xmlns:p14="http://schemas.microsoft.com/office/powerpoint/2010/main" val="3383187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8D9C-F312-41B2-8056-9CBA4DD10199}"/>
              </a:ext>
            </a:extLst>
          </p:cNvPr>
          <p:cNvSpPr>
            <a:spLocks noGrp="1"/>
          </p:cNvSpPr>
          <p:nvPr>
            <p:ph type="title"/>
          </p:nvPr>
        </p:nvSpPr>
        <p:spPr>
          <a:xfrm>
            <a:off x="450273" y="0"/>
            <a:ext cx="10515600" cy="1325563"/>
          </a:xfrm>
        </p:spPr>
        <p:txBody>
          <a:bodyPr/>
          <a:lstStyle/>
          <a:p>
            <a:r>
              <a:rPr lang="en-US" altLang="en-US" b="1" dirty="0" err="1">
                <a:latin typeface="Arial" panose="020B0604020202020204" pitchFamily="34" charset="0"/>
              </a:rPr>
              <a:t>JButton</a:t>
            </a:r>
            <a:br>
              <a:rPr lang="en-US" altLang="en-US" b="1" dirty="0">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40F3DA57-9FD3-48BF-AB3C-4C60B11C1BC7}"/>
              </a:ext>
            </a:extLst>
          </p:cNvPr>
          <p:cNvSpPr>
            <a:spLocks noGrp="1" noChangeArrowheads="1"/>
          </p:cNvSpPr>
          <p:nvPr>
            <p:ph idx="1"/>
          </p:nvPr>
        </p:nvSpPr>
        <p:spPr bwMode="auto">
          <a:xfrm>
            <a:off x="1378527" y="839927"/>
            <a:ext cx="10515600"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In Java Swing, a </a:t>
            </a:r>
            <a:r>
              <a:rPr kumimoji="0" lang="en-US" altLang="en-US" b="0" i="0" u="none" strike="noStrike" cap="none" normalizeH="0" baseline="0" dirty="0" err="1">
                <a:ln>
                  <a:noFill/>
                </a:ln>
                <a:solidFill>
                  <a:schemeClr val="tx1"/>
                </a:solidFill>
                <a:effectLst/>
                <a:latin typeface="Arial Unicode MS"/>
              </a:rPr>
              <a:t>JButton</a:t>
            </a:r>
            <a:r>
              <a:rPr kumimoji="0" lang="en-US" altLang="en-US" b="0" i="0" u="none" strike="noStrike" cap="none" normalizeH="0" baseline="0" dirty="0">
                <a:ln>
                  <a:noFill/>
                </a:ln>
                <a:solidFill>
                  <a:schemeClr val="tx1"/>
                </a:solidFill>
                <a:effectLst/>
              </a:rPr>
              <a:t> is a component that generates an action when clicked.</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rPr>
            </a:br>
            <a:r>
              <a:rPr kumimoji="0" lang="en-US" altLang="en-US" b="0" i="0" u="none" strike="noStrike" cap="none" normalizeH="0" baseline="0" dirty="0">
                <a:ln>
                  <a:noFill/>
                </a:ln>
                <a:solidFill>
                  <a:schemeClr val="tx1"/>
                </a:solidFill>
                <a:effectLst/>
              </a:rPr>
              <a:t>It is used to trigger events.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Constructors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Arial Unicode MS"/>
              </a:rPr>
              <a:t>JButton</a:t>
            </a:r>
            <a:r>
              <a:rPr kumimoji="0" lang="en-US" altLang="en-US" sz="32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Arial Unicode MS"/>
              </a:rPr>
              <a:t>JButton</a:t>
            </a:r>
            <a:r>
              <a:rPr kumimoji="0" lang="en-US" altLang="en-US" sz="3200" b="0" i="0" u="none" strike="noStrike" cap="none" normalizeH="0" baseline="0" dirty="0">
                <a:ln>
                  <a:noFill/>
                </a:ln>
                <a:solidFill>
                  <a:schemeClr val="tx1"/>
                </a:solidFill>
                <a:effectLst/>
                <a:latin typeface="Arial Unicode MS"/>
              </a:rPr>
              <a:t>(String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tx1"/>
                </a:solidFill>
                <a:effectLst/>
                <a:latin typeface="Arial Unicode MS"/>
              </a:rPr>
              <a:t>JButton</a:t>
            </a:r>
            <a:r>
              <a:rPr kumimoji="0" lang="en-US" altLang="en-US" sz="3200" b="0" i="0" u="none" strike="noStrike" cap="none" normalizeH="0" baseline="0" dirty="0">
                <a:ln>
                  <a:noFill/>
                </a:ln>
                <a:solidFill>
                  <a:schemeClr val="tx1"/>
                </a:solidFill>
                <a:effectLst/>
                <a:latin typeface="Arial Unicode MS"/>
              </a:rPr>
              <a:t>(String s, Icon </a:t>
            </a:r>
            <a:r>
              <a:rPr kumimoji="0" lang="en-US" altLang="en-US" sz="3200" b="0" i="0" u="none" strike="noStrike" cap="none" normalizeH="0" baseline="0" dirty="0" err="1">
                <a:ln>
                  <a:noFill/>
                </a:ln>
                <a:solidFill>
                  <a:schemeClr val="tx1"/>
                </a:solidFill>
                <a:effectLst/>
                <a:latin typeface="Arial Unicode MS"/>
              </a:rPr>
              <a:t>i</a:t>
            </a:r>
            <a:r>
              <a:rPr kumimoji="0" lang="en-US" altLang="en-US" sz="32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Clicking the button generates an </a:t>
            </a:r>
            <a:r>
              <a:rPr kumimoji="0" lang="en-US" altLang="en-US" b="0" i="0" u="none" strike="noStrike" cap="none" normalizeH="0" baseline="0" dirty="0" err="1">
                <a:ln>
                  <a:noFill/>
                </a:ln>
                <a:solidFill>
                  <a:schemeClr val="tx1"/>
                </a:solidFill>
                <a:effectLst/>
                <a:latin typeface="Arial Unicode MS"/>
              </a:rPr>
              <a:t>ActionEvent</a:t>
            </a:r>
            <a:r>
              <a:rPr kumimoji="0" lang="en-US" altLang="en-US" b="0" i="0" u="none" strike="noStrike" cap="none" normalizeH="0" baseline="0" dirty="0">
                <a:ln>
                  <a:noFill/>
                </a:ln>
                <a:solidFill>
                  <a:schemeClr val="tx1"/>
                </a:solidFill>
                <a:effectLst/>
              </a:rPr>
              <a:t> handled by </a:t>
            </a:r>
            <a:r>
              <a:rPr kumimoji="0" lang="en-US" altLang="en-US" b="0" i="0" u="none" strike="noStrike" cap="none" normalizeH="0" baseline="0" dirty="0">
                <a:ln>
                  <a:noFill/>
                </a:ln>
                <a:solidFill>
                  <a:schemeClr val="tx1"/>
                </a:solidFill>
                <a:effectLst/>
                <a:latin typeface="Arial Unicode MS"/>
              </a:rPr>
              <a:t>ActionListener</a:t>
            </a:r>
            <a:r>
              <a:rPr kumimoji="0" lang="en-US" altLang="en-US" b="0" i="0" u="none" strike="noStrike" cap="none" normalizeH="0" baseline="0" dirty="0">
                <a:ln>
                  <a:noFill/>
                </a:ln>
                <a:solidFill>
                  <a:schemeClr val="tx1"/>
                </a:solidFill>
                <a:effectLst/>
              </a:rPr>
              <a:t> using </a:t>
            </a:r>
            <a:r>
              <a:rPr kumimoji="0" lang="en-US" altLang="en-US" b="0" i="0" u="none" strike="noStrike" cap="none" normalizeH="0" baseline="0" dirty="0" err="1">
                <a:ln>
                  <a:noFill/>
                </a:ln>
                <a:solidFill>
                  <a:schemeClr val="tx1"/>
                </a:solidFill>
                <a:effectLst/>
                <a:latin typeface="Arial Unicode MS"/>
              </a:rPr>
              <a:t>actionPerformed</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643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674395-76A6-435C-BC57-ABA56BB40575}"/>
              </a:ext>
            </a:extLst>
          </p:cNvPr>
          <p:cNvSpPr>
            <a:spLocks noGrp="1"/>
          </p:cNvSpPr>
          <p:nvPr>
            <p:ph idx="1"/>
          </p:nvPr>
        </p:nvSpPr>
        <p:spPr>
          <a:xfrm>
            <a:off x="159327" y="289679"/>
            <a:ext cx="5728855" cy="6348558"/>
          </a:xfrm>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IN" sz="2000" dirty="0"/>
              <a:t>import </a:t>
            </a:r>
            <a:r>
              <a:rPr lang="en-IN" sz="2000" dirty="0" err="1"/>
              <a:t>javax.swing</a:t>
            </a:r>
            <a:r>
              <a:rPr lang="en-IN" sz="2000" dirty="0"/>
              <a:t>.*;</a:t>
            </a:r>
          </a:p>
          <a:p>
            <a:pPr marL="0" indent="0">
              <a:buNone/>
            </a:pPr>
            <a:r>
              <a:rPr lang="en-IN" sz="2000" dirty="0"/>
              <a:t>import </a:t>
            </a:r>
            <a:r>
              <a:rPr lang="en-IN" sz="2000" dirty="0" err="1"/>
              <a:t>java.awt.event</a:t>
            </a:r>
            <a:r>
              <a:rPr lang="en-IN" sz="2000" dirty="0"/>
              <a:t>.*;</a:t>
            </a:r>
          </a:p>
          <a:p>
            <a:pPr marL="0" indent="0">
              <a:buNone/>
            </a:pPr>
            <a:r>
              <a:rPr lang="en-IN" sz="2000" dirty="0"/>
              <a:t>class </a:t>
            </a:r>
            <a:r>
              <a:rPr lang="en-IN" sz="2000" dirty="0" err="1"/>
              <a:t>JButtonExample</a:t>
            </a:r>
            <a:r>
              <a:rPr lang="en-IN" sz="2000" dirty="0"/>
              <a:t> {</a:t>
            </a:r>
          </a:p>
          <a:p>
            <a:pPr marL="0" indent="0">
              <a:buNone/>
            </a:pPr>
            <a:r>
              <a:rPr lang="en-IN" sz="2000" dirty="0"/>
              <a:t>    public static void main(String[] </a:t>
            </a:r>
            <a:r>
              <a:rPr lang="en-IN" sz="2000" dirty="0" err="1"/>
              <a:t>args</a:t>
            </a:r>
            <a:r>
              <a:rPr lang="en-IN" sz="2000" dirty="0"/>
              <a:t>) {</a:t>
            </a:r>
          </a:p>
          <a:p>
            <a:pPr marL="0" indent="0">
              <a:buNone/>
            </a:pPr>
            <a:r>
              <a:rPr lang="en-IN" sz="2000" dirty="0"/>
              <a:t>        </a:t>
            </a:r>
            <a:r>
              <a:rPr lang="en-IN" sz="2000" dirty="0" err="1"/>
              <a:t>JFrame</a:t>
            </a:r>
            <a:r>
              <a:rPr lang="en-IN" sz="2000" dirty="0"/>
              <a:t> frame = new </a:t>
            </a:r>
            <a:r>
              <a:rPr lang="en-IN" sz="2000" dirty="0" err="1"/>
              <a:t>JFrame</a:t>
            </a:r>
            <a:r>
              <a:rPr lang="en-IN" sz="2000" dirty="0"/>
              <a:t>("</a:t>
            </a:r>
            <a:r>
              <a:rPr lang="en-IN" sz="2000" dirty="0" err="1"/>
              <a:t>JButton</a:t>
            </a:r>
            <a:r>
              <a:rPr lang="en-IN" sz="2000" dirty="0"/>
              <a:t> Example");</a:t>
            </a:r>
          </a:p>
          <a:p>
            <a:pPr marL="0" indent="0">
              <a:buNone/>
            </a:pPr>
            <a:r>
              <a:rPr lang="en-IN" sz="2000" dirty="0"/>
              <a:t>        </a:t>
            </a:r>
            <a:r>
              <a:rPr lang="en-IN" sz="2000" dirty="0" err="1"/>
              <a:t>frame.setSize</a:t>
            </a:r>
            <a:r>
              <a:rPr lang="en-IN" sz="2000" dirty="0"/>
              <a:t>(400, 200);</a:t>
            </a:r>
          </a:p>
          <a:p>
            <a:pPr marL="0" indent="0">
              <a:buNone/>
            </a:pPr>
            <a:r>
              <a:rPr lang="en-IN" sz="2000" dirty="0"/>
              <a:t>        </a:t>
            </a:r>
            <a:r>
              <a:rPr lang="en-IN" sz="2000" dirty="0" err="1"/>
              <a:t>frame.setDefaultCloseOperation</a:t>
            </a:r>
            <a:r>
              <a:rPr lang="en-IN" sz="2000" dirty="0"/>
              <a:t>(</a:t>
            </a:r>
            <a:r>
              <a:rPr lang="en-IN" sz="2000" dirty="0" err="1"/>
              <a:t>JFrame.EXIT_ON_CLOSE</a:t>
            </a:r>
            <a:r>
              <a:rPr lang="en-IN" sz="2000" dirty="0"/>
              <a:t>);</a:t>
            </a:r>
          </a:p>
          <a:p>
            <a:pPr marL="0" indent="0">
              <a:buNone/>
            </a:pPr>
            <a:r>
              <a:rPr lang="en-IN" sz="2000" dirty="0"/>
              <a:t>        </a:t>
            </a:r>
            <a:r>
              <a:rPr lang="en-IN" sz="2000" dirty="0" err="1"/>
              <a:t>frame.setLayout</a:t>
            </a:r>
            <a:r>
              <a:rPr lang="en-IN" sz="2000" dirty="0"/>
              <a:t>(null);</a:t>
            </a:r>
          </a:p>
          <a:p>
            <a:pPr marL="0" indent="0">
              <a:buNone/>
            </a:pPr>
            <a:r>
              <a:rPr lang="en-IN" sz="2000" dirty="0"/>
              <a:t>        // Create text field</a:t>
            </a:r>
          </a:p>
          <a:p>
            <a:pPr marL="0" indent="0">
              <a:buNone/>
            </a:pPr>
            <a:r>
              <a:rPr lang="en-IN" sz="2000" dirty="0"/>
              <a:t>        </a:t>
            </a:r>
            <a:r>
              <a:rPr lang="en-IN" sz="2000" dirty="0" err="1"/>
              <a:t>JTextField</a:t>
            </a:r>
            <a:r>
              <a:rPr lang="en-IN" sz="2000" dirty="0"/>
              <a:t> </a:t>
            </a:r>
            <a:r>
              <a:rPr lang="en-IN" sz="2000" dirty="0" err="1"/>
              <a:t>textField</a:t>
            </a:r>
            <a:r>
              <a:rPr lang="en-IN" sz="2000" dirty="0"/>
              <a:t> = new </a:t>
            </a:r>
            <a:r>
              <a:rPr lang="en-IN" sz="2000" dirty="0" err="1"/>
              <a:t>JTextField</a:t>
            </a:r>
            <a:r>
              <a:rPr lang="en-IN" sz="2000" dirty="0"/>
              <a:t>();</a:t>
            </a:r>
          </a:p>
          <a:p>
            <a:pPr marL="0" indent="0">
              <a:buNone/>
            </a:pPr>
            <a:r>
              <a:rPr lang="en-IN" sz="2000" dirty="0"/>
              <a:t>        </a:t>
            </a:r>
            <a:r>
              <a:rPr lang="en-IN" sz="2000" dirty="0" err="1"/>
              <a:t>textField.setBounds</a:t>
            </a:r>
            <a:r>
              <a:rPr lang="en-IN" sz="2000" dirty="0"/>
              <a:t>(50, 50, 200, 30);</a:t>
            </a:r>
          </a:p>
          <a:p>
            <a:pPr marL="0" indent="0">
              <a:buNone/>
            </a:pPr>
            <a:r>
              <a:rPr lang="en-IN" sz="2000" dirty="0"/>
              <a:t>        // Create button</a:t>
            </a:r>
          </a:p>
          <a:p>
            <a:pPr marL="0" indent="0">
              <a:buNone/>
            </a:pPr>
            <a:r>
              <a:rPr lang="en-IN" sz="2000" dirty="0"/>
              <a:t>        </a:t>
            </a:r>
            <a:r>
              <a:rPr lang="en-IN" sz="2000" dirty="0" err="1"/>
              <a:t>JButton</a:t>
            </a:r>
            <a:r>
              <a:rPr lang="en-IN" sz="2000" dirty="0"/>
              <a:t> button = new </a:t>
            </a:r>
            <a:r>
              <a:rPr lang="en-IN" sz="2000" dirty="0" err="1"/>
              <a:t>JButton</a:t>
            </a:r>
            <a:r>
              <a:rPr lang="en-IN" sz="2000" dirty="0"/>
              <a:t>("Click Me");</a:t>
            </a:r>
          </a:p>
          <a:p>
            <a:pPr marL="0" indent="0">
              <a:buNone/>
            </a:pPr>
            <a:r>
              <a:rPr lang="en-IN" sz="2000" dirty="0"/>
              <a:t>        </a:t>
            </a:r>
            <a:r>
              <a:rPr lang="en-IN" sz="2000" dirty="0" err="1"/>
              <a:t>button.setBounds</a:t>
            </a:r>
            <a:r>
              <a:rPr lang="en-IN" sz="2000" dirty="0"/>
              <a:t>(260, 50, 100, 30);</a:t>
            </a:r>
          </a:p>
          <a:p>
            <a:pPr marL="0" indent="0">
              <a:buNone/>
            </a:pPr>
            <a:r>
              <a:rPr lang="en-IN" sz="2000" dirty="0"/>
              <a:t>        // Add action listener</a:t>
            </a:r>
          </a:p>
          <a:p>
            <a:pPr marL="0" indent="0">
              <a:buNone/>
            </a:pPr>
            <a:r>
              <a:rPr lang="en-IN" sz="2000" dirty="0"/>
              <a:t>        </a:t>
            </a:r>
          </a:p>
        </p:txBody>
      </p:sp>
      <p:sp>
        <p:nvSpPr>
          <p:cNvPr id="4" name="Rectangle 3">
            <a:extLst>
              <a:ext uri="{FF2B5EF4-FFF2-40B4-BE49-F238E27FC236}">
                <a16:creationId xmlns:a16="http://schemas.microsoft.com/office/drawing/2014/main" id="{F9DF166C-CB90-412D-B54A-C8C4B086C6E1}"/>
              </a:ext>
            </a:extLst>
          </p:cNvPr>
          <p:cNvSpPr/>
          <p:nvPr/>
        </p:nvSpPr>
        <p:spPr>
          <a:xfrm>
            <a:off x="6303820" y="2244436"/>
            <a:ext cx="5555671" cy="44012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000" dirty="0" err="1"/>
              <a:t>button.addActionListener</a:t>
            </a:r>
            <a:r>
              <a:rPr lang="en-IN" sz="2000" dirty="0"/>
              <a:t>(new ActionListener() {</a:t>
            </a:r>
          </a:p>
          <a:p>
            <a:endParaRPr lang="en-IN" sz="2000" dirty="0"/>
          </a:p>
          <a:p>
            <a:r>
              <a:rPr lang="en-IN" sz="2000" dirty="0"/>
              <a:t>            public void </a:t>
            </a:r>
            <a:r>
              <a:rPr lang="en-IN" sz="2000" dirty="0" err="1"/>
              <a:t>actionPerformed</a:t>
            </a:r>
            <a:r>
              <a:rPr lang="en-IN" sz="2000" dirty="0"/>
              <a:t>(</a:t>
            </a:r>
            <a:r>
              <a:rPr lang="en-IN" sz="2000" dirty="0" err="1"/>
              <a:t>ActionEvent</a:t>
            </a:r>
            <a:r>
              <a:rPr lang="en-IN" sz="2000" dirty="0"/>
              <a:t> e) {</a:t>
            </a:r>
          </a:p>
          <a:p>
            <a:endParaRPr lang="en-IN" sz="2000" dirty="0"/>
          </a:p>
          <a:p>
            <a:r>
              <a:rPr lang="en-IN" sz="2000" dirty="0"/>
              <a:t>                </a:t>
            </a:r>
            <a:r>
              <a:rPr lang="en-IN" sz="2000" dirty="0" err="1"/>
              <a:t>textField.setText</a:t>
            </a:r>
            <a:r>
              <a:rPr lang="en-IN" sz="2000" dirty="0"/>
              <a:t>("Hello, you clicked the button!");</a:t>
            </a:r>
          </a:p>
          <a:p>
            <a:endParaRPr lang="en-IN" sz="2000" dirty="0"/>
          </a:p>
          <a:p>
            <a:r>
              <a:rPr lang="en-IN" sz="2000" dirty="0"/>
              <a:t>            }</a:t>
            </a:r>
          </a:p>
          <a:p>
            <a:r>
              <a:rPr lang="en-IN" sz="2000" dirty="0"/>
              <a:t>        });</a:t>
            </a:r>
          </a:p>
          <a:p>
            <a:r>
              <a:rPr lang="en-IN" sz="2000" dirty="0"/>
              <a:t>        </a:t>
            </a:r>
            <a:r>
              <a:rPr lang="en-IN" sz="2000" dirty="0" err="1"/>
              <a:t>frame.add</a:t>
            </a:r>
            <a:r>
              <a:rPr lang="en-IN" sz="2000" dirty="0"/>
              <a:t>(</a:t>
            </a:r>
            <a:r>
              <a:rPr lang="en-IN" sz="2000" dirty="0" err="1"/>
              <a:t>textField</a:t>
            </a:r>
            <a:r>
              <a:rPr lang="en-IN" sz="2000" dirty="0"/>
              <a:t>);</a:t>
            </a:r>
          </a:p>
          <a:p>
            <a:r>
              <a:rPr lang="en-IN" sz="2000" dirty="0"/>
              <a:t>        </a:t>
            </a:r>
            <a:r>
              <a:rPr lang="en-IN" sz="2000" dirty="0" err="1"/>
              <a:t>frame.add</a:t>
            </a:r>
            <a:r>
              <a:rPr lang="en-IN" sz="2000" dirty="0"/>
              <a:t>(button);</a:t>
            </a:r>
          </a:p>
          <a:p>
            <a:r>
              <a:rPr lang="en-IN" sz="2000" dirty="0"/>
              <a:t>        </a:t>
            </a:r>
            <a:r>
              <a:rPr lang="en-IN" sz="2000" dirty="0" err="1"/>
              <a:t>frame.setVisible</a:t>
            </a:r>
            <a:r>
              <a:rPr lang="en-IN" sz="2000" dirty="0"/>
              <a:t>(true);</a:t>
            </a:r>
          </a:p>
          <a:p>
            <a:r>
              <a:rPr lang="en-IN" sz="2000" dirty="0"/>
              <a:t>    }</a:t>
            </a:r>
          </a:p>
          <a:p>
            <a:r>
              <a:rPr lang="en-IN" sz="2000" dirty="0"/>
              <a:t>}</a:t>
            </a:r>
          </a:p>
        </p:txBody>
      </p:sp>
    </p:spTree>
    <p:extLst>
      <p:ext uri="{BB962C8B-B14F-4D97-AF65-F5344CB8AC3E}">
        <p14:creationId xmlns:p14="http://schemas.microsoft.com/office/powerpoint/2010/main" val="822136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6C5F6A-8148-4A8E-B7E7-9EFDCEA17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99557" y="0"/>
            <a:ext cx="3592886" cy="6858000"/>
          </a:xfrm>
          <a:prstGeom prst="rect">
            <a:avLst/>
          </a:prstGeom>
        </p:spPr>
      </p:pic>
    </p:spTree>
    <p:extLst>
      <p:ext uri="{BB962C8B-B14F-4D97-AF65-F5344CB8AC3E}">
        <p14:creationId xmlns:p14="http://schemas.microsoft.com/office/powerpoint/2010/main" val="2601071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EBD7-EB47-4CB6-8316-AD2EFC66D961}"/>
              </a:ext>
            </a:extLst>
          </p:cNvPr>
          <p:cNvSpPr>
            <a:spLocks noGrp="1"/>
          </p:cNvSpPr>
          <p:nvPr>
            <p:ph type="title"/>
          </p:nvPr>
        </p:nvSpPr>
        <p:spPr/>
        <p:txBody>
          <a:bodyPr/>
          <a:lstStyle/>
          <a:p>
            <a:r>
              <a:rPr lang="en-US" altLang="en-US" b="1" dirty="0" err="1">
                <a:latin typeface="Arial" panose="020B0604020202020204" pitchFamily="34" charset="0"/>
              </a:rPr>
              <a:t>JCheckBox</a:t>
            </a:r>
            <a:br>
              <a:rPr lang="en-US" altLang="en-US" b="1" dirty="0">
                <a:latin typeface="Arial" panose="020B0604020202020204" pitchFamily="34" charset="0"/>
              </a:rPr>
            </a:br>
            <a:endParaRPr lang="en-IN" dirty="0"/>
          </a:p>
        </p:txBody>
      </p:sp>
      <p:sp>
        <p:nvSpPr>
          <p:cNvPr id="5" name="Rectangle 2">
            <a:extLst>
              <a:ext uri="{FF2B5EF4-FFF2-40B4-BE49-F238E27FC236}">
                <a16:creationId xmlns:a16="http://schemas.microsoft.com/office/drawing/2014/main" id="{86053AC2-324E-4615-8A4D-7A8C62D895D0}"/>
              </a:ext>
            </a:extLst>
          </p:cNvPr>
          <p:cNvSpPr>
            <a:spLocks noGrp="1" noChangeArrowheads="1"/>
          </p:cNvSpPr>
          <p:nvPr>
            <p:ph idx="1"/>
          </p:nvPr>
        </p:nvSpPr>
        <p:spPr bwMode="auto">
          <a:xfrm>
            <a:off x="1087582" y="1494127"/>
            <a:ext cx="7222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 </a:t>
            </a:r>
            <a:r>
              <a:rPr kumimoji="0" lang="en-US" altLang="en-US" sz="2400" b="0" i="0" u="none" strike="noStrike" cap="none" normalizeH="0" baseline="0" dirty="0" err="1">
                <a:ln>
                  <a:noFill/>
                </a:ln>
                <a:solidFill>
                  <a:schemeClr val="tx1"/>
                </a:solidFill>
                <a:effectLst/>
                <a:latin typeface="Arial Unicode MS"/>
              </a:rPr>
              <a:t>JCheckBox</a:t>
            </a:r>
            <a:r>
              <a:rPr kumimoji="0" lang="en-US" altLang="en-US" sz="2400" b="0" i="0" u="none" strike="noStrike" cap="none" normalizeH="0" baseline="0" dirty="0">
                <a:ln>
                  <a:noFill/>
                </a:ln>
                <a:solidFill>
                  <a:schemeClr val="tx1"/>
                </a:solidFill>
                <a:effectLst/>
              </a:rPr>
              <a:t> allows selecting or deselecting an option.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Common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isSelected</a:t>
            </a:r>
            <a:r>
              <a:rPr kumimoji="0" lang="en-US" altLang="en-US" sz="2400" b="0" i="0" u="none" strike="noStrike" cap="none" normalizeH="0" baseline="0" dirty="0">
                <a:ln>
                  <a:noFill/>
                </a:ln>
                <a:solidFill>
                  <a:schemeClr val="tx1"/>
                </a:solidFill>
                <a:effectLst/>
                <a:latin typeface="Arial Unicode MS"/>
              </a:rPr>
              <a:t>()</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setSelected</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boolean</a:t>
            </a:r>
            <a:r>
              <a:rPr kumimoji="0" lang="en-US" altLang="en-US" sz="2400" b="0" i="0" u="none" strike="noStrike" cap="none" normalizeH="0" baseline="0" dirty="0">
                <a:ln>
                  <a:noFill/>
                </a:ln>
                <a:solidFill>
                  <a:schemeClr val="tx1"/>
                </a:solidFill>
                <a:effectLst/>
                <a:latin typeface="Arial Unicode MS"/>
              </a:rPr>
              <a:t> b)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getText</a:t>
            </a:r>
            <a:r>
              <a:rPr kumimoji="0" lang="en-US" altLang="en-US" sz="2400" b="0" i="0" u="none" strike="noStrike" cap="none" normalizeH="0" baseline="0" dirty="0">
                <a:ln>
                  <a:noFill/>
                </a:ln>
                <a:solidFill>
                  <a:schemeClr val="tx1"/>
                </a:solidFill>
                <a:effectLst/>
                <a:latin typeface="Arial Unicode MS"/>
              </a:rPr>
              <a:t>()</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setText</a:t>
            </a:r>
            <a:r>
              <a:rPr kumimoji="0" lang="en-US" altLang="en-US" sz="2400" b="0" i="0" u="none" strike="noStrike" cap="none" normalizeH="0" baseline="0" dirty="0">
                <a:ln>
                  <a:noFill/>
                </a:ln>
                <a:solidFill>
                  <a:schemeClr val="tx1"/>
                </a:solidFill>
                <a:effectLst/>
                <a:latin typeface="Arial Unicode MS"/>
              </a:rPr>
              <a:t>(String text)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830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9753600"/>
          </a:xfrm>
          <a:prstGeom prst="rect">
            <a:avLst/>
          </a:prstGeom>
        </p:spPr>
      </p:pic>
    </p:spTree>
    <p:extLst>
      <p:ext uri="{BB962C8B-B14F-4D97-AF65-F5344CB8AC3E}">
        <p14:creationId xmlns:p14="http://schemas.microsoft.com/office/powerpoint/2010/main" val="2688252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10FFE-B0BE-47B8-8337-2EB6CCD12121}"/>
              </a:ext>
            </a:extLst>
          </p:cNvPr>
          <p:cNvSpPr>
            <a:spLocks noGrp="1"/>
          </p:cNvSpPr>
          <p:nvPr>
            <p:ph idx="1"/>
          </p:nvPr>
        </p:nvSpPr>
        <p:spPr>
          <a:xfrm>
            <a:off x="270164" y="190789"/>
            <a:ext cx="6096000" cy="6542520"/>
          </a:xfrm>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IN" sz="1800" dirty="0"/>
              <a:t>import </a:t>
            </a:r>
            <a:r>
              <a:rPr lang="en-IN" sz="1800" dirty="0" err="1"/>
              <a:t>javax.swing</a:t>
            </a:r>
            <a:r>
              <a:rPr lang="en-IN" sz="1800" dirty="0"/>
              <a:t>.*;</a:t>
            </a:r>
          </a:p>
          <a:p>
            <a:pPr marL="0" indent="0">
              <a:buNone/>
            </a:pPr>
            <a:r>
              <a:rPr lang="en-IN" sz="1800" dirty="0"/>
              <a:t>import </a:t>
            </a:r>
            <a:r>
              <a:rPr lang="en-IN" sz="1800" dirty="0" err="1"/>
              <a:t>java.awt.event</a:t>
            </a:r>
            <a:r>
              <a:rPr lang="en-IN" sz="1800" dirty="0"/>
              <a:t>.*;</a:t>
            </a:r>
          </a:p>
          <a:p>
            <a:pPr marL="0" indent="0">
              <a:buNone/>
            </a:pPr>
            <a:r>
              <a:rPr lang="en-IN" sz="1800" dirty="0"/>
              <a:t>class </a:t>
            </a:r>
            <a:r>
              <a:rPr lang="en-IN" sz="1800" dirty="0" err="1"/>
              <a:t>JCheckBoxExample</a:t>
            </a:r>
            <a:r>
              <a:rPr lang="en-IN" sz="1800" dirty="0"/>
              <a:t> {</a:t>
            </a:r>
          </a:p>
          <a:p>
            <a:pPr marL="0" indent="0">
              <a:buNone/>
            </a:pPr>
            <a:r>
              <a:rPr lang="en-IN" sz="1800" dirty="0"/>
              <a:t>    public static void main(String[] </a:t>
            </a:r>
            <a:r>
              <a:rPr lang="en-IN" sz="1800" dirty="0" err="1"/>
              <a:t>args</a:t>
            </a:r>
            <a:r>
              <a:rPr lang="en-IN" sz="1800" dirty="0"/>
              <a:t>) {</a:t>
            </a:r>
          </a:p>
          <a:p>
            <a:pPr marL="0" indent="0">
              <a:buNone/>
            </a:pPr>
            <a:r>
              <a:rPr lang="en-IN" sz="1800" dirty="0"/>
              <a:t>        </a:t>
            </a:r>
            <a:r>
              <a:rPr lang="en-IN" sz="1800" dirty="0" err="1"/>
              <a:t>JFrame</a:t>
            </a:r>
            <a:r>
              <a:rPr lang="en-IN" sz="1800" dirty="0"/>
              <a:t> frame = new </a:t>
            </a:r>
            <a:r>
              <a:rPr lang="en-IN" sz="1800" dirty="0" err="1"/>
              <a:t>JFrame</a:t>
            </a:r>
            <a:r>
              <a:rPr lang="en-IN" sz="1800" dirty="0"/>
              <a:t>("</a:t>
            </a:r>
            <a:r>
              <a:rPr lang="en-IN" sz="1800" dirty="0" err="1"/>
              <a:t>JCheckBox</a:t>
            </a:r>
            <a:r>
              <a:rPr lang="en-IN" sz="1800" dirty="0"/>
              <a:t> Example");</a:t>
            </a:r>
          </a:p>
          <a:p>
            <a:pPr marL="0" indent="0">
              <a:buNone/>
            </a:pPr>
            <a:r>
              <a:rPr lang="en-IN" sz="1800" dirty="0"/>
              <a:t>        </a:t>
            </a:r>
            <a:r>
              <a:rPr lang="en-IN" sz="1800" dirty="0" err="1"/>
              <a:t>frame.setSize</a:t>
            </a:r>
            <a:r>
              <a:rPr lang="en-IN" sz="1800" dirty="0"/>
              <a:t>(400, 200);</a:t>
            </a:r>
          </a:p>
          <a:p>
            <a:pPr marL="0" indent="0">
              <a:buNone/>
            </a:pPr>
            <a:r>
              <a:rPr lang="en-IN" sz="1800" dirty="0"/>
              <a:t>        </a:t>
            </a:r>
            <a:r>
              <a:rPr lang="en-IN" sz="1800" dirty="0" err="1"/>
              <a:t>frame.setDefaultCloseOperation</a:t>
            </a:r>
            <a:r>
              <a:rPr lang="en-IN" sz="1800" dirty="0"/>
              <a:t>(</a:t>
            </a:r>
            <a:r>
              <a:rPr lang="en-IN" sz="1800" dirty="0" err="1"/>
              <a:t>JFrame.EXIT_ON_CLOSE</a:t>
            </a:r>
            <a:r>
              <a:rPr lang="en-IN" sz="1800" dirty="0"/>
              <a:t>);</a:t>
            </a:r>
          </a:p>
          <a:p>
            <a:pPr marL="0" indent="0">
              <a:buNone/>
            </a:pPr>
            <a:r>
              <a:rPr lang="en-IN" sz="1800" dirty="0"/>
              <a:t>        </a:t>
            </a:r>
            <a:r>
              <a:rPr lang="en-IN" sz="1800" dirty="0" err="1"/>
              <a:t>frame.setLayout</a:t>
            </a:r>
            <a:r>
              <a:rPr lang="en-IN" sz="1800" dirty="0"/>
              <a:t>(null);</a:t>
            </a:r>
          </a:p>
          <a:p>
            <a:pPr marL="0" indent="0">
              <a:buNone/>
            </a:pPr>
            <a:r>
              <a:rPr lang="en-IN" sz="1800" dirty="0"/>
              <a:t>        </a:t>
            </a:r>
            <a:r>
              <a:rPr lang="en-IN" sz="1800" dirty="0" err="1"/>
              <a:t>JTextField</a:t>
            </a:r>
            <a:r>
              <a:rPr lang="en-IN" sz="1800" dirty="0"/>
              <a:t> </a:t>
            </a:r>
            <a:r>
              <a:rPr lang="en-IN" sz="1800" dirty="0" err="1"/>
              <a:t>textField</a:t>
            </a:r>
            <a:r>
              <a:rPr lang="en-IN" sz="1800" dirty="0"/>
              <a:t> = new </a:t>
            </a:r>
            <a:r>
              <a:rPr lang="en-IN" sz="1800" dirty="0" err="1"/>
              <a:t>JTextField</a:t>
            </a:r>
            <a:r>
              <a:rPr lang="en-IN" sz="1800" dirty="0"/>
              <a:t>();</a:t>
            </a:r>
          </a:p>
          <a:p>
            <a:pPr marL="0" indent="0">
              <a:buNone/>
            </a:pPr>
            <a:r>
              <a:rPr lang="en-IN" sz="1800" dirty="0"/>
              <a:t>        </a:t>
            </a:r>
            <a:r>
              <a:rPr lang="en-IN" sz="1800" dirty="0" err="1"/>
              <a:t>textField.setBounds</a:t>
            </a:r>
            <a:r>
              <a:rPr lang="en-IN" sz="1800" dirty="0"/>
              <a:t>(50, 120, 250, 30);</a:t>
            </a:r>
          </a:p>
          <a:p>
            <a:pPr marL="0" indent="0">
              <a:buNone/>
            </a:pPr>
            <a:r>
              <a:rPr lang="en-IN" sz="1800" dirty="0"/>
              <a:t>        </a:t>
            </a:r>
            <a:r>
              <a:rPr lang="en-IN" sz="1800" dirty="0" err="1"/>
              <a:t>JCheckBox</a:t>
            </a:r>
            <a:r>
              <a:rPr lang="en-IN" sz="1800" dirty="0"/>
              <a:t> cb1 = new </a:t>
            </a:r>
            <a:r>
              <a:rPr lang="en-IN" sz="1800" dirty="0" err="1"/>
              <a:t>JCheckBox</a:t>
            </a:r>
            <a:r>
              <a:rPr lang="en-IN" sz="1800" dirty="0"/>
              <a:t>("Java");</a:t>
            </a:r>
          </a:p>
          <a:p>
            <a:pPr marL="0" indent="0">
              <a:buNone/>
            </a:pPr>
            <a:r>
              <a:rPr lang="en-IN" sz="1800" dirty="0"/>
              <a:t>        cb1.setBounds(50, 50, 100, 30);</a:t>
            </a:r>
          </a:p>
          <a:p>
            <a:pPr marL="0" indent="0">
              <a:buNone/>
            </a:pPr>
            <a:r>
              <a:rPr lang="en-IN" sz="1800" dirty="0"/>
              <a:t>        </a:t>
            </a:r>
            <a:r>
              <a:rPr lang="en-IN" sz="1800" dirty="0" err="1"/>
              <a:t>JCheckBox</a:t>
            </a:r>
            <a:r>
              <a:rPr lang="en-IN" sz="1800" dirty="0"/>
              <a:t> cb2 = new </a:t>
            </a:r>
            <a:r>
              <a:rPr lang="en-IN" sz="1800" dirty="0" err="1"/>
              <a:t>JCheckBox</a:t>
            </a:r>
            <a:r>
              <a:rPr lang="en-IN" sz="1800" dirty="0"/>
              <a:t>("Python");</a:t>
            </a:r>
          </a:p>
          <a:p>
            <a:pPr marL="0" indent="0">
              <a:buNone/>
            </a:pPr>
            <a:r>
              <a:rPr lang="en-IN" sz="1800" dirty="0"/>
              <a:t>        cb2.setBounds(150, 50, 100, 30);</a:t>
            </a:r>
          </a:p>
          <a:p>
            <a:pPr marL="0" indent="0">
              <a:buNone/>
            </a:pPr>
            <a:r>
              <a:rPr lang="en-IN" sz="1800" dirty="0"/>
              <a:t>        cb1. </a:t>
            </a:r>
            <a:r>
              <a:rPr lang="en-IN" sz="1800" dirty="0" err="1"/>
              <a:t>addActionListener</a:t>
            </a:r>
            <a:r>
              <a:rPr lang="en-IN" sz="1800" dirty="0"/>
              <a:t>(new ActionListener() {</a:t>
            </a:r>
          </a:p>
          <a:p>
            <a:pPr marL="0" indent="0">
              <a:buNone/>
            </a:pPr>
            <a:r>
              <a:rPr lang="en-IN" sz="1800" dirty="0"/>
              <a:t>        public void </a:t>
            </a:r>
            <a:r>
              <a:rPr lang="en-IN" sz="1800" dirty="0" err="1"/>
              <a:t>actionPerformed</a:t>
            </a:r>
            <a:r>
              <a:rPr lang="en-IN" sz="1800" dirty="0"/>
              <a:t>(</a:t>
            </a:r>
            <a:r>
              <a:rPr lang="en-IN" sz="1800" dirty="0" err="1"/>
              <a:t>ActionEvent</a:t>
            </a:r>
            <a:r>
              <a:rPr lang="en-IN" sz="1800" dirty="0"/>
              <a:t> e) {</a:t>
            </a:r>
          </a:p>
          <a:p>
            <a:pPr marL="0" indent="0">
              <a:buNone/>
            </a:pPr>
            <a:r>
              <a:rPr lang="en-IN" sz="1800" dirty="0"/>
              <a:t> </a:t>
            </a:r>
          </a:p>
        </p:txBody>
      </p:sp>
      <p:sp>
        <p:nvSpPr>
          <p:cNvPr id="4" name="Rectangle 3">
            <a:extLst>
              <a:ext uri="{FF2B5EF4-FFF2-40B4-BE49-F238E27FC236}">
                <a16:creationId xmlns:a16="http://schemas.microsoft.com/office/drawing/2014/main" id="{42C2552A-B913-4F48-AFDB-0375B71D4332}"/>
              </a:ext>
            </a:extLst>
          </p:cNvPr>
          <p:cNvSpPr/>
          <p:nvPr/>
        </p:nvSpPr>
        <p:spPr>
          <a:xfrm>
            <a:off x="6719455" y="1762358"/>
            <a:ext cx="5043054"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dirty="0"/>
              <a:t>if(cb1.isSelected()){</a:t>
            </a:r>
          </a:p>
          <a:p>
            <a:r>
              <a:rPr lang="en-IN" dirty="0"/>
              <a:t>            </a:t>
            </a:r>
            <a:r>
              <a:rPr lang="en-IN" dirty="0" err="1"/>
              <a:t>textField.setText</a:t>
            </a:r>
            <a:r>
              <a:rPr lang="en-IN" dirty="0"/>
              <a:t>("Java selected“);}</a:t>
            </a:r>
          </a:p>
          <a:p>
            <a:r>
              <a:rPr lang="en-IN" dirty="0"/>
              <a:t> </a:t>
            </a:r>
            <a:endParaRPr lang="en-US" dirty="0"/>
          </a:p>
          <a:p>
            <a:r>
              <a:rPr lang="en-US" dirty="0"/>
              <a:t>else</a:t>
            </a:r>
          </a:p>
          <a:p>
            <a:r>
              <a:rPr lang="en-US" dirty="0"/>
              <a:t>{</a:t>
            </a:r>
          </a:p>
          <a:p>
            <a:r>
              <a:rPr lang="en-IN" dirty="0"/>
              <a:t> </a:t>
            </a:r>
            <a:r>
              <a:rPr lang="en-IN" dirty="0" err="1"/>
              <a:t>textField.setText</a:t>
            </a:r>
            <a:r>
              <a:rPr lang="en-IN" dirty="0"/>
              <a:t>("Java unselected“);} }</a:t>
            </a:r>
          </a:p>
          <a:p>
            <a:r>
              <a:rPr lang="en-IN" dirty="0"/>
              <a:t>});</a:t>
            </a:r>
          </a:p>
          <a:p>
            <a:endParaRPr lang="en-IN" dirty="0"/>
          </a:p>
          <a:p>
            <a:endParaRPr lang="en-IN" dirty="0"/>
          </a:p>
          <a:p>
            <a:r>
              <a:rPr lang="en-IN" dirty="0"/>
              <a:t>        </a:t>
            </a:r>
            <a:r>
              <a:rPr lang="en-IN" dirty="0" err="1"/>
              <a:t>frame.add</a:t>
            </a:r>
            <a:r>
              <a:rPr lang="en-IN" dirty="0"/>
              <a:t>(cb1);</a:t>
            </a:r>
          </a:p>
          <a:p>
            <a:r>
              <a:rPr lang="en-IN" dirty="0"/>
              <a:t>        </a:t>
            </a:r>
            <a:r>
              <a:rPr lang="en-IN" dirty="0" err="1"/>
              <a:t>frame.add</a:t>
            </a:r>
            <a:r>
              <a:rPr lang="en-IN" dirty="0"/>
              <a:t>(cb2);</a:t>
            </a:r>
          </a:p>
          <a:p>
            <a:r>
              <a:rPr lang="en-IN" dirty="0"/>
              <a:t>        </a:t>
            </a:r>
            <a:r>
              <a:rPr lang="en-IN" dirty="0" err="1"/>
              <a:t>frame.add</a:t>
            </a:r>
            <a:r>
              <a:rPr lang="en-IN" dirty="0"/>
              <a:t>(</a:t>
            </a:r>
            <a:r>
              <a:rPr lang="en-IN" dirty="0" err="1"/>
              <a:t>textField</a:t>
            </a:r>
            <a:r>
              <a:rPr lang="en-IN" dirty="0"/>
              <a:t>);</a:t>
            </a:r>
          </a:p>
          <a:p>
            <a:r>
              <a:rPr lang="en-IN" dirty="0"/>
              <a:t>        </a:t>
            </a:r>
            <a:r>
              <a:rPr lang="en-IN" dirty="0" err="1"/>
              <a:t>frame.setVisible</a:t>
            </a:r>
            <a:r>
              <a:rPr lang="en-IN" dirty="0"/>
              <a:t>(true);</a:t>
            </a:r>
          </a:p>
          <a:p>
            <a:r>
              <a:rPr lang="en-IN" dirty="0"/>
              <a:t>    }</a:t>
            </a:r>
          </a:p>
          <a:p>
            <a:r>
              <a:rPr lang="en-IN" dirty="0"/>
              <a:t>}</a:t>
            </a:r>
          </a:p>
        </p:txBody>
      </p:sp>
    </p:spTree>
    <p:extLst>
      <p:ext uri="{BB962C8B-B14F-4D97-AF65-F5344CB8AC3E}">
        <p14:creationId xmlns:p14="http://schemas.microsoft.com/office/powerpoint/2010/main" val="790030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E59196-4ABF-45F2-9F15-16A1721A5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06713" y="0"/>
            <a:ext cx="3378574" cy="6858000"/>
          </a:xfrm>
          <a:prstGeom prst="rect">
            <a:avLst/>
          </a:prstGeom>
        </p:spPr>
      </p:pic>
    </p:spTree>
    <p:extLst>
      <p:ext uri="{BB962C8B-B14F-4D97-AF65-F5344CB8AC3E}">
        <p14:creationId xmlns:p14="http://schemas.microsoft.com/office/powerpoint/2010/main" val="1316775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3958-6F46-4894-A19C-1E98E076B7D2}"/>
              </a:ext>
            </a:extLst>
          </p:cNvPr>
          <p:cNvSpPr>
            <a:spLocks noGrp="1"/>
          </p:cNvSpPr>
          <p:nvPr>
            <p:ph type="title"/>
          </p:nvPr>
        </p:nvSpPr>
        <p:spPr>
          <a:xfrm>
            <a:off x="256309" y="-60381"/>
            <a:ext cx="10515600" cy="1325563"/>
          </a:xfrm>
        </p:spPr>
        <p:txBody>
          <a:bodyPr/>
          <a:lstStyle/>
          <a:p>
            <a:r>
              <a:rPr lang="en-US" altLang="en-US" b="1" dirty="0" err="1">
                <a:latin typeface="Arial" panose="020B0604020202020204" pitchFamily="34" charset="0"/>
              </a:rPr>
              <a:t>JRadioButton</a:t>
            </a:r>
            <a:br>
              <a:rPr lang="en-US" altLang="en-US" b="1" dirty="0">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64CA0613-71F4-490C-87B6-5FAA25404EFE}"/>
              </a:ext>
            </a:extLst>
          </p:cNvPr>
          <p:cNvSpPr>
            <a:spLocks noGrp="1" noChangeArrowheads="1"/>
          </p:cNvSpPr>
          <p:nvPr>
            <p:ph idx="1"/>
          </p:nvPr>
        </p:nvSpPr>
        <p:spPr bwMode="auto">
          <a:xfrm>
            <a:off x="602673" y="602401"/>
            <a:ext cx="10952037"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Radio buttons have </a:t>
            </a:r>
            <a:r>
              <a:rPr kumimoji="0" lang="en-US" altLang="en-US" sz="2400" b="1" i="0" u="none" strike="noStrike" cap="none" normalizeH="0" baseline="0" dirty="0">
                <a:ln>
                  <a:noFill/>
                </a:ln>
                <a:solidFill>
                  <a:schemeClr val="tx1"/>
                </a:solidFill>
                <a:effectLst/>
                <a:latin typeface="Arial" panose="020B0604020202020204" pitchFamily="34" charset="0"/>
              </a:rPr>
              <a:t>two states</a:t>
            </a:r>
            <a:r>
              <a:rPr kumimoji="0" lang="en-US" altLang="en-US" sz="2400" b="0" i="0" u="none" strike="noStrike" cap="none" normalizeH="0" baseline="0" dirty="0">
                <a:ln>
                  <a:noFill/>
                </a:ln>
                <a:solidFill>
                  <a:schemeClr val="tx1"/>
                </a:solidFill>
                <a:effectLst/>
                <a:latin typeface="Arial" panose="020B0604020202020204" pitchFamily="34" charset="0"/>
              </a:rPr>
              <a:t>.</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Only </a:t>
            </a:r>
            <a:r>
              <a:rPr kumimoji="0" lang="en-US" altLang="en-US" sz="2400" b="1" i="0" u="none" strike="noStrike" cap="none" normalizeH="0" baseline="0" dirty="0">
                <a:ln>
                  <a:noFill/>
                </a:ln>
                <a:solidFill>
                  <a:schemeClr val="tx1"/>
                </a:solidFill>
                <a:effectLst/>
                <a:latin typeface="Arial" panose="020B0604020202020204" pitchFamily="34" charset="0"/>
              </a:rPr>
              <a:t>one option can be selected at a time</a:t>
            </a:r>
            <a:r>
              <a:rPr kumimoji="0" lang="en-US" altLang="en-US" sz="2400" b="0" i="0" u="none" strike="noStrike" cap="none" normalizeH="0" baseline="0" dirty="0">
                <a:ln>
                  <a:noFill/>
                </a:ln>
                <a:solidFill>
                  <a:schemeClr val="tx1"/>
                </a:solidFill>
                <a:effectLst/>
                <a:latin typeface="Arial" panose="020B0604020202020204" pitchFamily="34" charset="0"/>
              </a:rPr>
              <a:t> when grouped using </a:t>
            </a:r>
            <a:r>
              <a:rPr kumimoji="0" lang="en-US" altLang="en-US" sz="2400" b="0" i="0" u="none" strike="noStrike" cap="none" normalizeH="0" baseline="0" dirty="0" err="1">
                <a:ln>
                  <a:noFill/>
                </a:ln>
                <a:solidFill>
                  <a:schemeClr val="tx1"/>
                </a:solidFill>
                <a:effectLst/>
                <a:latin typeface="Arial Unicode MS"/>
              </a:rPr>
              <a:t>ButtonGroup</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JRadioButton</a:t>
            </a:r>
            <a:r>
              <a:rPr kumimoji="0" lang="en-US" altLang="en-US" sz="2400" b="0" i="0" u="none" strike="noStrike" cap="none" normalizeH="0" baseline="0" dirty="0">
                <a:ln>
                  <a:noFill/>
                </a:ln>
                <a:solidFill>
                  <a:schemeClr val="tx1"/>
                </a:solidFill>
                <a:effectLst/>
                <a:latin typeface="Arial Unicode MS"/>
              </a:rPr>
              <a:t>()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JRadioButton</a:t>
            </a:r>
            <a:r>
              <a:rPr kumimoji="0" lang="en-US" altLang="en-US" sz="2400" b="0" i="0" u="none" strike="noStrike" cap="none" normalizeH="0" baseline="0" dirty="0">
                <a:ln>
                  <a:noFill/>
                </a:ln>
                <a:solidFill>
                  <a:schemeClr val="tx1"/>
                </a:solidFill>
                <a:effectLst/>
                <a:latin typeface="Arial Unicode MS"/>
              </a:rPr>
              <a:t>(String s)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JRadioButton</a:t>
            </a:r>
            <a:r>
              <a:rPr kumimoji="0" lang="en-US" altLang="en-US" sz="2400" b="0" i="0" u="none" strike="noStrike" cap="none" normalizeH="0" baseline="0" dirty="0">
                <a:ln>
                  <a:noFill/>
                </a:ln>
                <a:solidFill>
                  <a:schemeClr val="tx1"/>
                </a:solidFill>
                <a:effectLst/>
                <a:latin typeface="Arial Unicode MS"/>
              </a:rPr>
              <a:t>(String s, </a:t>
            </a:r>
            <a:r>
              <a:rPr kumimoji="0" lang="en-US" altLang="en-US" sz="2400" b="0" i="0" u="none" strike="noStrike" cap="none" normalizeH="0" baseline="0" dirty="0" err="1">
                <a:ln>
                  <a:noFill/>
                </a:ln>
                <a:solidFill>
                  <a:schemeClr val="tx1"/>
                </a:solidFill>
                <a:effectLst/>
                <a:latin typeface="Arial Unicode MS"/>
              </a:rPr>
              <a:t>boolean</a:t>
            </a:r>
            <a:r>
              <a:rPr kumimoji="0" lang="en-US" altLang="en-US" sz="2400" b="0" i="0" u="none" strike="noStrike" cap="none" normalizeH="0" baseline="0" dirty="0">
                <a:ln>
                  <a:noFill/>
                </a:ln>
                <a:solidFill>
                  <a:schemeClr val="tx1"/>
                </a:solidFill>
                <a:effectLst/>
                <a:latin typeface="Arial Unicode MS"/>
              </a:rPr>
              <a:t> state)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JRadioButton</a:t>
            </a:r>
            <a:r>
              <a:rPr kumimoji="0" lang="en-US" altLang="en-US" sz="2400" b="0" i="0" u="none" strike="noStrike" cap="none" normalizeH="0" baseline="0" dirty="0">
                <a:ln>
                  <a:noFill/>
                </a:ln>
                <a:solidFill>
                  <a:schemeClr val="tx1"/>
                </a:solidFill>
                <a:effectLst/>
                <a:latin typeface="Arial Unicode MS"/>
              </a:rPr>
              <a:t>(Icon </a:t>
            </a:r>
            <a:r>
              <a:rPr kumimoji="0" lang="en-US" altLang="en-US" sz="2400" b="0" i="0" u="none" strike="noStrike" cap="none" normalizeH="0" baseline="0" dirty="0" err="1">
                <a:ln>
                  <a:noFill/>
                </a:ln>
                <a:solidFill>
                  <a:schemeClr val="tx1"/>
                </a:solidFill>
                <a:effectLst/>
                <a:latin typeface="Arial Unicode MS"/>
              </a:rPr>
              <a:t>i</a:t>
            </a:r>
            <a:r>
              <a:rPr kumimoji="0" lang="en-US" altLang="en-US" sz="2400" b="0" i="0" u="none" strike="noStrike" cap="none" normalizeH="0" baseline="0" dirty="0">
                <a:ln>
                  <a:noFill/>
                </a:ln>
                <a:solidFill>
                  <a:schemeClr val="tx1"/>
                </a:solidFill>
                <a:effectLst/>
                <a:latin typeface="Arial Unicode MS"/>
              </a:rPr>
              <a:t>)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JRadioButton</a:t>
            </a:r>
            <a:r>
              <a:rPr kumimoji="0" lang="en-US" altLang="en-US" sz="2400" b="0" i="0" u="none" strike="noStrike" cap="none" normalizeH="0" baseline="0" dirty="0">
                <a:ln>
                  <a:noFill/>
                </a:ln>
                <a:solidFill>
                  <a:schemeClr val="tx1"/>
                </a:solidFill>
                <a:effectLst/>
                <a:latin typeface="Arial Unicode MS"/>
              </a:rPr>
              <a:t>(String s, Icon </a:t>
            </a:r>
            <a:r>
              <a:rPr kumimoji="0" lang="en-US" altLang="en-US" sz="2400" b="0" i="0" u="none" strike="noStrike" cap="none" normalizeH="0" baseline="0" dirty="0" err="1">
                <a:ln>
                  <a:noFill/>
                </a:ln>
                <a:solidFill>
                  <a:schemeClr val="tx1"/>
                </a:solidFill>
                <a:effectLst/>
                <a:latin typeface="Arial Unicode MS"/>
              </a:rPr>
              <a:t>i</a:t>
            </a:r>
            <a:r>
              <a:rPr kumimoji="0" lang="en-US" altLang="en-US" sz="2400" b="0" i="0" u="none" strike="noStrike" cap="none" normalizeH="0" baseline="0" dirty="0">
                <a:ln>
                  <a:noFill/>
                </a:ln>
                <a:solidFill>
                  <a:schemeClr val="tx1"/>
                </a:solidFill>
                <a:effectLst/>
                <a:latin typeface="Arial Unicode MS"/>
              </a:rPr>
              <a:t>) </a:t>
            </a:r>
          </a:p>
          <a:p>
            <a:pPr eaLnBrk="0" fontAlgn="base" hangingPunct="0">
              <a:lnSpc>
                <a:spcPct val="100000"/>
              </a:lnSpc>
              <a:spcBef>
                <a:spcPct val="0"/>
              </a:spcBef>
              <a:spcAft>
                <a:spcPct val="0"/>
              </a:spcAf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Common Methods</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setText</a:t>
            </a:r>
            <a:r>
              <a:rPr kumimoji="0" lang="en-US" altLang="en-US" sz="2400" b="0" i="0" u="none" strike="noStrike" cap="none" normalizeH="0" baseline="0" dirty="0">
                <a:ln>
                  <a:noFill/>
                </a:ln>
                <a:solidFill>
                  <a:schemeClr val="tx1"/>
                </a:solidFill>
                <a:effectLst/>
                <a:latin typeface="Arial Unicode MS"/>
              </a:rPr>
              <a:t>(String text)</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getText</a:t>
            </a:r>
            <a:r>
              <a:rPr kumimoji="0" lang="en-US" altLang="en-US" sz="2400" b="0" i="0" u="none" strike="noStrike" cap="none" normalizeH="0" baseline="0" dirty="0">
                <a:ln>
                  <a:noFill/>
                </a:ln>
                <a:solidFill>
                  <a:schemeClr val="tx1"/>
                </a:solidFill>
                <a:effectLst/>
                <a:latin typeface="Arial Unicode MS"/>
              </a:rPr>
              <a:t>()</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isSelected</a:t>
            </a:r>
            <a:r>
              <a:rPr kumimoji="0" lang="en-US" altLang="en-US" sz="2400" b="0" i="0" u="none" strike="noStrike" cap="none" normalizeH="0" baseline="0" dirty="0">
                <a:ln>
                  <a:noFill/>
                </a:ln>
                <a:solidFill>
                  <a:schemeClr val="tx1"/>
                </a:solidFill>
                <a:effectLst/>
                <a:latin typeface="Arial Unicode MS"/>
              </a:rPr>
              <a:t>()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setSelected</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boolean</a:t>
            </a:r>
            <a:r>
              <a:rPr kumimoji="0" lang="en-US" altLang="en-US" sz="2400" b="0" i="0" u="none" strike="noStrike" cap="none" normalizeH="0" baseline="0" dirty="0">
                <a:ln>
                  <a:noFill/>
                </a:ln>
                <a:solidFill>
                  <a:schemeClr val="tx1"/>
                </a:solidFill>
                <a:effectLst/>
                <a:latin typeface="Arial Unicode MS"/>
              </a:rPr>
              <a:t> b) </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setEnabled</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boolean</a:t>
            </a:r>
            <a:r>
              <a:rPr kumimoji="0" lang="en-US" altLang="en-US" sz="2400" b="0" i="0" u="none" strike="noStrike" cap="none" normalizeH="0" baseline="0" dirty="0">
                <a:ln>
                  <a:noFill/>
                </a:ln>
                <a:solidFill>
                  <a:schemeClr val="tx1"/>
                </a:solidFill>
                <a:effectLst/>
                <a:latin typeface="Arial Unicode MS"/>
              </a:rPr>
              <a:t> b)</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isEnabled</a:t>
            </a:r>
            <a:r>
              <a:rPr kumimoji="0" lang="en-US" altLang="en-US" sz="2400" b="0" i="0" u="none" strike="noStrike" cap="none" normalizeH="0" baseline="0" dirty="0">
                <a:ln>
                  <a:noFill/>
                </a:ln>
                <a:solidFill>
                  <a:schemeClr val="tx1"/>
                </a:solidFill>
                <a:effectLst/>
                <a:latin typeface="Arial Unicode MS"/>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647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B8AA19-FF55-49EF-B1AB-9A2D142D3AD4}"/>
              </a:ext>
            </a:extLst>
          </p:cNvPr>
          <p:cNvSpPr>
            <a:spLocks noGrp="1"/>
          </p:cNvSpPr>
          <p:nvPr>
            <p:ph idx="1"/>
          </p:nvPr>
        </p:nvSpPr>
        <p:spPr>
          <a:xfrm>
            <a:off x="214745" y="260062"/>
            <a:ext cx="5881255" cy="6516000"/>
          </a:xfrm>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IN" sz="1800" dirty="0"/>
              <a:t>import </a:t>
            </a:r>
            <a:r>
              <a:rPr lang="en-IN" sz="1800" dirty="0" err="1"/>
              <a:t>javax.swing</a:t>
            </a:r>
            <a:r>
              <a:rPr lang="en-IN" sz="1800" dirty="0"/>
              <a:t>.*;</a:t>
            </a:r>
          </a:p>
          <a:p>
            <a:pPr marL="0" indent="0">
              <a:buNone/>
            </a:pPr>
            <a:r>
              <a:rPr lang="en-IN" sz="1800" dirty="0"/>
              <a:t>import </a:t>
            </a:r>
            <a:r>
              <a:rPr lang="en-IN" sz="1800" dirty="0" err="1"/>
              <a:t>java.awt.event</a:t>
            </a:r>
            <a:r>
              <a:rPr lang="en-IN" sz="1800" dirty="0"/>
              <a:t>.*;</a:t>
            </a:r>
          </a:p>
          <a:p>
            <a:pPr marL="0" indent="0">
              <a:buNone/>
            </a:pPr>
            <a:r>
              <a:rPr lang="en-IN" sz="1800" dirty="0"/>
              <a:t>class </a:t>
            </a:r>
            <a:r>
              <a:rPr lang="en-IN" sz="1800" dirty="0" err="1"/>
              <a:t>JRadioButtonExample</a:t>
            </a:r>
            <a:r>
              <a:rPr lang="en-IN" sz="1800" dirty="0"/>
              <a:t> {</a:t>
            </a:r>
          </a:p>
          <a:p>
            <a:pPr marL="0" indent="0">
              <a:buNone/>
            </a:pPr>
            <a:r>
              <a:rPr lang="en-IN" sz="1800" dirty="0"/>
              <a:t>    public static void main(String[] </a:t>
            </a:r>
            <a:r>
              <a:rPr lang="en-IN" sz="1800" dirty="0" err="1"/>
              <a:t>args</a:t>
            </a:r>
            <a:r>
              <a:rPr lang="en-IN" sz="1800" dirty="0"/>
              <a:t>) {</a:t>
            </a:r>
          </a:p>
          <a:p>
            <a:pPr marL="0" indent="0">
              <a:buNone/>
            </a:pPr>
            <a:r>
              <a:rPr lang="en-IN" sz="1800" dirty="0"/>
              <a:t>        </a:t>
            </a:r>
            <a:r>
              <a:rPr lang="en-IN" sz="1800" dirty="0" err="1"/>
              <a:t>JFrame</a:t>
            </a:r>
            <a:r>
              <a:rPr lang="en-IN" sz="1800" dirty="0"/>
              <a:t> frame = new </a:t>
            </a:r>
            <a:r>
              <a:rPr lang="en-IN" sz="1800" dirty="0" err="1"/>
              <a:t>JFrame</a:t>
            </a:r>
            <a:r>
              <a:rPr lang="en-IN" sz="1800" dirty="0"/>
              <a:t>("</a:t>
            </a:r>
            <a:r>
              <a:rPr lang="en-IN" sz="1800" dirty="0" err="1"/>
              <a:t>JRadioButton</a:t>
            </a:r>
            <a:r>
              <a:rPr lang="en-IN" sz="1800" dirty="0"/>
              <a:t> Example");</a:t>
            </a:r>
          </a:p>
          <a:p>
            <a:pPr marL="0" indent="0">
              <a:buNone/>
            </a:pPr>
            <a:r>
              <a:rPr lang="en-IN" sz="1800" dirty="0"/>
              <a:t>        </a:t>
            </a:r>
            <a:r>
              <a:rPr lang="en-IN" sz="1800" dirty="0" err="1"/>
              <a:t>frame.setSize</a:t>
            </a:r>
            <a:r>
              <a:rPr lang="en-IN" sz="1800" dirty="0"/>
              <a:t>(400, 200);</a:t>
            </a:r>
          </a:p>
          <a:p>
            <a:pPr marL="0" indent="0">
              <a:buNone/>
            </a:pPr>
            <a:r>
              <a:rPr lang="en-IN" sz="1800" dirty="0"/>
              <a:t>        </a:t>
            </a:r>
            <a:r>
              <a:rPr lang="en-IN" sz="1800" dirty="0" err="1"/>
              <a:t>frame.setDefaultCloseOperation</a:t>
            </a:r>
            <a:r>
              <a:rPr lang="en-IN" sz="1800" dirty="0"/>
              <a:t>(</a:t>
            </a:r>
            <a:r>
              <a:rPr lang="en-IN" sz="1800" dirty="0" err="1"/>
              <a:t>JFrame.EXIT_ON_CLOSE</a:t>
            </a:r>
            <a:r>
              <a:rPr lang="en-IN" sz="1800" dirty="0"/>
              <a:t>);</a:t>
            </a:r>
          </a:p>
          <a:p>
            <a:pPr marL="0" indent="0">
              <a:buNone/>
            </a:pPr>
            <a:r>
              <a:rPr lang="en-IN" sz="1800" dirty="0"/>
              <a:t>        </a:t>
            </a:r>
            <a:r>
              <a:rPr lang="en-IN" sz="1800" dirty="0" err="1"/>
              <a:t>frame.setLayout</a:t>
            </a:r>
            <a:r>
              <a:rPr lang="en-IN" sz="1800" dirty="0"/>
              <a:t>(null);</a:t>
            </a:r>
          </a:p>
          <a:p>
            <a:pPr marL="0" indent="0">
              <a:buNone/>
            </a:pPr>
            <a:r>
              <a:rPr lang="en-IN" sz="1800" dirty="0"/>
              <a:t>        </a:t>
            </a:r>
            <a:r>
              <a:rPr lang="en-IN" sz="1800" dirty="0" err="1"/>
              <a:t>JTextField</a:t>
            </a:r>
            <a:r>
              <a:rPr lang="en-IN" sz="1800" dirty="0"/>
              <a:t> </a:t>
            </a:r>
            <a:r>
              <a:rPr lang="en-IN" sz="1800" dirty="0" err="1"/>
              <a:t>textField</a:t>
            </a:r>
            <a:r>
              <a:rPr lang="en-IN" sz="1800" dirty="0"/>
              <a:t> = new </a:t>
            </a:r>
            <a:r>
              <a:rPr lang="en-IN" sz="1800" dirty="0" err="1"/>
              <a:t>JTextField</a:t>
            </a:r>
            <a:r>
              <a:rPr lang="en-IN" sz="1800" dirty="0"/>
              <a:t>();</a:t>
            </a:r>
          </a:p>
          <a:p>
            <a:pPr marL="0" indent="0">
              <a:buNone/>
            </a:pPr>
            <a:r>
              <a:rPr lang="en-IN" sz="1800" dirty="0"/>
              <a:t>        </a:t>
            </a:r>
            <a:r>
              <a:rPr lang="en-IN" sz="1800" dirty="0" err="1"/>
              <a:t>textField.setBounds</a:t>
            </a:r>
            <a:r>
              <a:rPr lang="en-IN" sz="1800" dirty="0"/>
              <a:t>(50, 120, 250, 30);</a:t>
            </a:r>
          </a:p>
          <a:p>
            <a:pPr marL="0" indent="0">
              <a:buNone/>
            </a:pPr>
            <a:r>
              <a:rPr lang="en-IN" sz="1800" dirty="0"/>
              <a:t>        </a:t>
            </a:r>
            <a:r>
              <a:rPr lang="en-IN" sz="1800" dirty="0" err="1"/>
              <a:t>JRadioButton</a:t>
            </a:r>
            <a:r>
              <a:rPr lang="en-IN" sz="1800" dirty="0"/>
              <a:t> rb1 = new </a:t>
            </a:r>
            <a:r>
              <a:rPr lang="en-IN" sz="1800" dirty="0" err="1"/>
              <a:t>JRadioButton</a:t>
            </a:r>
            <a:r>
              <a:rPr lang="en-IN" sz="1800" dirty="0"/>
              <a:t>("Java");</a:t>
            </a:r>
          </a:p>
          <a:p>
            <a:pPr marL="0" indent="0">
              <a:buNone/>
            </a:pPr>
            <a:r>
              <a:rPr lang="en-IN" sz="1800" dirty="0"/>
              <a:t>        rb1.setBounds(50, 50, 100, 30);</a:t>
            </a:r>
          </a:p>
          <a:p>
            <a:pPr marL="0" indent="0">
              <a:buNone/>
            </a:pPr>
            <a:r>
              <a:rPr lang="en-IN" sz="1800" dirty="0"/>
              <a:t>        </a:t>
            </a:r>
            <a:r>
              <a:rPr lang="en-IN" sz="1800" dirty="0" err="1"/>
              <a:t>JRadioButton</a:t>
            </a:r>
            <a:r>
              <a:rPr lang="en-IN" sz="1800" dirty="0"/>
              <a:t> rb2 = new </a:t>
            </a:r>
            <a:r>
              <a:rPr lang="en-IN" sz="1800" dirty="0" err="1"/>
              <a:t>JRadioButton</a:t>
            </a:r>
            <a:r>
              <a:rPr lang="en-IN" sz="1800" dirty="0"/>
              <a:t>("Python");</a:t>
            </a:r>
          </a:p>
          <a:p>
            <a:pPr marL="0" indent="0">
              <a:buNone/>
            </a:pPr>
            <a:r>
              <a:rPr lang="en-IN" sz="1800" dirty="0"/>
              <a:t>        rb2.setBounds(150, 50, 100, 30);</a:t>
            </a:r>
          </a:p>
          <a:p>
            <a:pPr marL="0" indent="0">
              <a:buNone/>
            </a:pPr>
            <a:r>
              <a:rPr lang="en-IN" sz="1800" dirty="0"/>
              <a:t>        </a:t>
            </a:r>
            <a:r>
              <a:rPr lang="en-IN" sz="1800" dirty="0" err="1"/>
              <a:t>ButtonGroup</a:t>
            </a:r>
            <a:r>
              <a:rPr lang="en-IN" sz="1800" dirty="0"/>
              <a:t> </a:t>
            </a:r>
            <a:r>
              <a:rPr lang="en-IN" sz="1800" dirty="0" err="1"/>
              <a:t>bg</a:t>
            </a:r>
            <a:r>
              <a:rPr lang="en-IN" sz="1800" dirty="0"/>
              <a:t> = new </a:t>
            </a:r>
            <a:r>
              <a:rPr lang="en-IN" sz="1800" dirty="0" err="1"/>
              <a:t>ButtonGroup</a:t>
            </a:r>
            <a:r>
              <a:rPr lang="en-IN" sz="1800" dirty="0"/>
              <a:t>();</a:t>
            </a:r>
          </a:p>
          <a:p>
            <a:pPr marL="0" indent="0">
              <a:buNone/>
            </a:pPr>
            <a:r>
              <a:rPr lang="en-IN" sz="1800" dirty="0"/>
              <a:t>        </a:t>
            </a:r>
            <a:r>
              <a:rPr lang="en-IN" sz="1800" dirty="0" err="1"/>
              <a:t>bg.add</a:t>
            </a:r>
            <a:r>
              <a:rPr lang="en-IN" sz="1800" dirty="0"/>
              <a:t>(rb1);</a:t>
            </a:r>
          </a:p>
          <a:p>
            <a:pPr marL="0" indent="0">
              <a:buNone/>
            </a:pPr>
            <a:r>
              <a:rPr lang="en-IN" sz="1800" dirty="0"/>
              <a:t>        </a:t>
            </a:r>
            <a:r>
              <a:rPr lang="en-IN" sz="1800" dirty="0" err="1"/>
              <a:t>bg.add</a:t>
            </a:r>
            <a:r>
              <a:rPr lang="en-IN" sz="1800" dirty="0"/>
              <a:t>(rb2);</a:t>
            </a:r>
          </a:p>
          <a:p>
            <a:pPr marL="0" indent="0">
              <a:buNone/>
            </a:pPr>
            <a:endParaRPr lang="en-IN" sz="1800" dirty="0"/>
          </a:p>
        </p:txBody>
      </p:sp>
      <p:sp>
        <p:nvSpPr>
          <p:cNvPr id="4" name="Rectangle 3">
            <a:extLst>
              <a:ext uri="{FF2B5EF4-FFF2-40B4-BE49-F238E27FC236}">
                <a16:creationId xmlns:a16="http://schemas.microsoft.com/office/drawing/2014/main" id="{11CF98C0-E3D4-4C2C-BB89-AC61E0D827EC}"/>
              </a:ext>
            </a:extLst>
          </p:cNvPr>
          <p:cNvSpPr/>
          <p:nvPr/>
        </p:nvSpPr>
        <p:spPr>
          <a:xfrm>
            <a:off x="6428509" y="1720702"/>
            <a:ext cx="5334000" cy="44012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000" dirty="0"/>
              <a:t> rb1.addActionListener(new ActionListener() {</a:t>
            </a:r>
          </a:p>
          <a:p>
            <a:r>
              <a:rPr lang="en-IN" sz="2000" dirty="0"/>
              <a:t>        public void </a:t>
            </a:r>
            <a:r>
              <a:rPr lang="en-IN" sz="2000" dirty="0" err="1"/>
              <a:t>actionPerformed</a:t>
            </a:r>
            <a:r>
              <a:rPr lang="en-IN" sz="2000" dirty="0"/>
              <a:t>(</a:t>
            </a:r>
            <a:r>
              <a:rPr lang="en-IN" sz="2000" dirty="0" err="1"/>
              <a:t>ActionEvent</a:t>
            </a:r>
            <a:r>
              <a:rPr lang="en-IN" sz="2000" dirty="0"/>
              <a:t> e) {</a:t>
            </a:r>
          </a:p>
          <a:p>
            <a:r>
              <a:rPr lang="en-IN" sz="2000" dirty="0" err="1"/>
              <a:t>textField.setText</a:t>
            </a:r>
            <a:r>
              <a:rPr lang="en-IN" sz="2000" dirty="0"/>
              <a:t>("Java selected");</a:t>
            </a:r>
          </a:p>
          <a:p>
            <a:r>
              <a:rPr lang="en-US" sz="2000" dirty="0"/>
              <a:t>}</a:t>
            </a:r>
            <a:r>
              <a:rPr lang="en-IN" sz="2000" dirty="0"/>
              <a:t>});</a:t>
            </a:r>
          </a:p>
          <a:p>
            <a:r>
              <a:rPr lang="en-IN" sz="2000" dirty="0"/>
              <a:t>        rb2.addActionListener(new ActionListener() {</a:t>
            </a:r>
          </a:p>
          <a:p>
            <a:r>
              <a:rPr lang="en-IN" sz="2000" dirty="0"/>
              <a:t>        public void </a:t>
            </a:r>
            <a:r>
              <a:rPr lang="en-IN" sz="2000" dirty="0" err="1"/>
              <a:t>actionPerformed</a:t>
            </a:r>
            <a:r>
              <a:rPr lang="en-IN" sz="2000" dirty="0"/>
              <a:t>(</a:t>
            </a:r>
            <a:r>
              <a:rPr lang="en-IN" sz="2000" dirty="0" err="1"/>
              <a:t>ActionEvent</a:t>
            </a:r>
            <a:r>
              <a:rPr lang="en-IN" sz="2000" dirty="0"/>
              <a:t> e) {</a:t>
            </a:r>
          </a:p>
          <a:p>
            <a:r>
              <a:rPr lang="en-IN" sz="2000" dirty="0" err="1"/>
              <a:t>textField.setText</a:t>
            </a:r>
            <a:r>
              <a:rPr lang="en-IN" sz="2000" dirty="0"/>
              <a:t>("Python selected");</a:t>
            </a:r>
          </a:p>
          <a:p>
            <a:r>
              <a:rPr lang="en-US" sz="2000" dirty="0"/>
              <a:t>}</a:t>
            </a:r>
            <a:r>
              <a:rPr lang="en-IN" sz="2000" dirty="0"/>
              <a:t>});</a:t>
            </a:r>
          </a:p>
          <a:p>
            <a:r>
              <a:rPr lang="en-IN" sz="2000" dirty="0"/>
              <a:t>        </a:t>
            </a:r>
            <a:r>
              <a:rPr lang="en-IN" sz="2000" dirty="0" err="1"/>
              <a:t>frame.add</a:t>
            </a:r>
            <a:r>
              <a:rPr lang="en-IN" sz="2000" dirty="0"/>
              <a:t>(rb1);</a:t>
            </a:r>
          </a:p>
          <a:p>
            <a:r>
              <a:rPr lang="en-IN" sz="2000" dirty="0"/>
              <a:t>        </a:t>
            </a:r>
            <a:r>
              <a:rPr lang="en-IN" sz="2000" dirty="0" err="1"/>
              <a:t>frame.add</a:t>
            </a:r>
            <a:r>
              <a:rPr lang="en-IN" sz="2000" dirty="0"/>
              <a:t>(rb2);</a:t>
            </a:r>
          </a:p>
          <a:p>
            <a:r>
              <a:rPr lang="en-IN" sz="2000" dirty="0"/>
              <a:t>        </a:t>
            </a:r>
            <a:r>
              <a:rPr lang="en-IN" sz="2000" dirty="0" err="1"/>
              <a:t>frame.add</a:t>
            </a:r>
            <a:r>
              <a:rPr lang="en-IN" sz="2000" dirty="0"/>
              <a:t>(</a:t>
            </a:r>
            <a:r>
              <a:rPr lang="en-IN" sz="2000" dirty="0" err="1"/>
              <a:t>textField</a:t>
            </a:r>
            <a:r>
              <a:rPr lang="en-IN" sz="2000" dirty="0"/>
              <a:t>);</a:t>
            </a:r>
          </a:p>
          <a:p>
            <a:r>
              <a:rPr lang="en-IN" sz="2000" dirty="0"/>
              <a:t>        </a:t>
            </a:r>
            <a:r>
              <a:rPr lang="en-IN" sz="2000" dirty="0" err="1"/>
              <a:t>frame.setVisible</a:t>
            </a:r>
            <a:r>
              <a:rPr lang="en-IN" sz="2000" dirty="0"/>
              <a:t>(true);</a:t>
            </a:r>
          </a:p>
          <a:p>
            <a:r>
              <a:rPr lang="en-IN" sz="2000" dirty="0"/>
              <a:t>    }</a:t>
            </a:r>
          </a:p>
          <a:p>
            <a:r>
              <a:rPr lang="en-IN" sz="2000" dirty="0"/>
              <a:t>}</a:t>
            </a:r>
          </a:p>
        </p:txBody>
      </p:sp>
    </p:spTree>
    <p:extLst>
      <p:ext uri="{BB962C8B-B14F-4D97-AF65-F5344CB8AC3E}">
        <p14:creationId xmlns:p14="http://schemas.microsoft.com/office/powerpoint/2010/main" val="93523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095E1-353B-4318-A53E-D2BD6C599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86555" y="0"/>
            <a:ext cx="3218890" cy="6858000"/>
          </a:xfrm>
          <a:prstGeom prst="rect">
            <a:avLst/>
          </a:prstGeom>
        </p:spPr>
      </p:pic>
    </p:spTree>
    <p:extLst>
      <p:ext uri="{BB962C8B-B14F-4D97-AF65-F5344CB8AC3E}">
        <p14:creationId xmlns:p14="http://schemas.microsoft.com/office/powerpoint/2010/main" val="2640744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5C6C85-C9AF-437E-96B1-FDC928709A88}"/>
              </a:ext>
            </a:extLst>
          </p:cNvPr>
          <p:cNvSpPr>
            <a:spLocks noGrp="1"/>
          </p:cNvSpPr>
          <p:nvPr>
            <p:ph idx="1"/>
          </p:nvPr>
        </p:nvSpPr>
        <p:spPr>
          <a:xfrm>
            <a:off x="166254" y="38388"/>
            <a:ext cx="4876800" cy="4351338"/>
          </a:xfrm>
        </p:spPr>
        <p:txBody>
          <a:bodyPr>
            <a:noAutofit/>
          </a:bodyPr>
          <a:lstStyle/>
          <a:p>
            <a:pPr marL="0" indent="0">
              <a:buNone/>
            </a:pPr>
            <a:r>
              <a:rPr lang="en-IN" sz="1800" dirty="0"/>
              <a:t>import </a:t>
            </a:r>
            <a:r>
              <a:rPr lang="en-IN" sz="1800" dirty="0" err="1"/>
              <a:t>javax.swing</a:t>
            </a:r>
            <a:r>
              <a:rPr lang="en-IN" sz="1800" dirty="0"/>
              <a:t>.*;</a:t>
            </a:r>
          </a:p>
          <a:p>
            <a:pPr marL="0" indent="0">
              <a:buNone/>
            </a:pPr>
            <a:r>
              <a:rPr lang="en-IN" sz="1800" dirty="0"/>
              <a:t>import </a:t>
            </a:r>
            <a:r>
              <a:rPr lang="en-IN" sz="1800" dirty="0" err="1"/>
              <a:t>java.awt.event</a:t>
            </a:r>
            <a:r>
              <a:rPr lang="en-IN" sz="1800" dirty="0"/>
              <a:t>.*;</a:t>
            </a:r>
          </a:p>
          <a:p>
            <a:pPr marL="0" indent="0">
              <a:buNone/>
            </a:pPr>
            <a:r>
              <a:rPr lang="en-IN" sz="1800" dirty="0"/>
              <a:t>public class </a:t>
            </a:r>
            <a:r>
              <a:rPr lang="en-IN" sz="1800" dirty="0" err="1"/>
              <a:t>RadioButtonExample</a:t>
            </a:r>
            <a:r>
              <a:rPr lang="en-IN" sz="1800" dirty="0"/>
              <a:t> {</a:t>
            </a:r>
          </a:p>
          <a:p>
            <a:pPr marL="0" indent="0">
              <a:buNone/>
            </a:pPr>
            <a:r>
              <a:rPr lang="en-IN" sz="1800" dirty="0"/>
              <a:t>    </a:t>
            </a:r>
            <a:r>
              <a:rPr lang="en-IN" sz="1800" dirty="0" err="1"/>
              <a:t>JRadioButton</a:t>
            </a:r>
            <a:r>
              <a:rPr lang="en-IN" sz="1800" dirty="0"/>
              <a:t> rb1, rb2;</a:t>
            </a:r>
          </a:p>
          <a:p>
            <a:pPr marL="0" indent="0">
              <a:buNone/>
            </a:pPr>
            <a:r>
              <a:rPr lang="en-IN" sz="1800" dirty="0"/>
              <a:t>    </a:t>
            </a:r>
            <a:r>
              <a:rPr lang="en-IN" sz="1800" dirty="0" err="1"/>
              <a:t>JTextField</a:t>
            </a:r>
            <a:r>
              <a:rPr lang="en-IN" sz="1800" dirty="0"/>
              <a:t> txt;</a:t>
            </a:r>
          </a:p>
          <a:p>
            <a:pPr marL="0" indent="0">
              <a:buNone/>
            </a:pPr>
            <a:r>
              <a:rPr lang="en-IN" sz="1800" dirty="0"/>
              <a:t>    </a:t>
            </a:r>
            <a:r>
              <a:rPr lang="en-IN" sz="1800" dirty="0" err="1"/>
              <a:t>JFrame</a:t>
            </a:r>
            <a:r>
              <a:rPr lang="en-IN" sz="1800" dirty="0"/>
              <a:t> frame;</a:t>
            </a:r>
          </a:p>
          <a:p>
            <a:pPr marL="0" indent="0">
              <a:buNone/>
            </a:pPr>
            <a:r>
              <a:rPr lang="en-IN" sz="1800" dirty="0"/>
              <a:t>    </a:t>
            </a:r>
            <a:r>
              <a:rPr lang="en-IN" sz="1800" dirty="0" err="1"/>
              <a:t>RadioButtonExample</a:t>
            </a:r>
            <a:r>
              <a:rPr lang="en-IN" sz="1800" dirty="0"/>
              <a:t>() {</a:t>
            </a:r>
          </a:p>
          <a:p>
            <a:pPr marL="0" indent="0">
              <a:buNone/>
            </a:pPr>
            <a:r>
              <a:rPr lang="en-IN" sz="1800" dirty="0"/>
              <a:t>        frame = new </a:t>
            </a:r>
            <a:r>
              <a:rPr lang="en-IN" sz="1800" dirty="0" err="1"/>
              <a:t>JFrame</a:t>
            </a:r>
            <a:r>
              <a:rPr lang="en-IN" sz="1800" dirty="0"/>
              <a:t>("</a:t>
            </a:r>
            <a:r>
              <a:rPr lang="en-IN" sz="1800" dirty="0" err="1"/>
              <a:t>RadioButton</a:t>
            </a:r>
            <a:r>
              <a:rPr lang="en-IN" sz="1800" dirty="0"/>
              <a:t> Example");</a:t>
            </a:r>
          </a:p>
          <a:p>
            <a:pPr marL="0" indent="0">
              <a:buNone/>
            </a:pPr>
            <a:r>
              <a:rPr lang="en-IN" sz="1800" dirty="0"/>
              <a:t>        rb1 = new </a:t>
            </a:r>
            <a:r>
              <a:rPr lang="en-IN" sz="1800" dirty="0" err="1"/>
              <a:t>JRadioButton</a:t>
            </a:r>
            <a:r>
              <a:rPr lang="en-IN" sz="1800" dirty="0"/>
              <a:t>("Java");</a:t>
            </a:r>
          </a:p>
          <a:p>
            <a:pPr marL="0" indent="0">
              <a:buNone/>
            </a:pPr>
            <a:r>
              <a:rPr lang="en-IN" sz="1800" dirty="0"/>
              <a:t>        rb2 = new </a:t>
            </a:r>
            <a:r>
              <a:rPr lang="en-IN" sz="1800" dirty="0" err="1"/>
              <a:t>JRadioButton</a:t>
            </a:r>
            <a:r>
              <a:rPr lang="en-IN" sz="1800" dirty="0"/>
              <a:t>("Python");</a:t>
            </a:r>
          </a:p>
          <a:p>
            <a:pPr marL="0" indent="0">
              <a:buNone/>
            </a:pPr>
            <a:r>
              <a:rPr lang="en-IN" sz="1800" dirty="0"/>
              <a:t>        txt = new </a:t>
            </a:r>
            <a:r>
              <a:rPr lang="en-IN" sz="1800" dirty="0" err="1"/>
              <a:t>JTextField</a:t>
            </a:r>
            <a:r>
              <a:rPr lang="en-IN" sz="1800" dirty="0"/>
              <a:t>(15);</a:t>
            </a:r>
          </a:p>
          <a:p>
            <a:pPr marL="0" indent="0">
              <a:buNone/>
            </a:pPr>
            <a:r>
              <a:rPr lang="en-IN" sz="1800" dirty="0"/>
              <a:t>        // Button group</a:t>
            </a:r>
          </a:p>
          <a:p>
            <a:pPr marL="0" indent="0">
              <a:buNone/>
            </a:pPr>
            <a:r>
              <a:rPr lang="en-IN" sz="1800" dirty="0"/>
              <a:t>        </a:t>
            </a:r>
            <a:r>
              <a:rPr lang="en-IN" sz="1800" dirty="0" err="1"/>
              <a:t>ButtonGroup</a:t>
            </a:r>
            <a:r>
              <a:rPr lang="en-IN" sz="1800" dirty="0"/>
              <a:t> </a:t>
            </a:r>
            <a:r>
              <a:rPr lang="en-IN" sz="1800" dirty="0" err="1"/>
              <a:t>bg</a:t>
            </a:r>
            <a:r>
              <a:rPr lang="en-IN" sz="1800" dirty="0"/>
              <a:t> = new </a:t>
            </a:r>
            <a:r>
              <a:rPr lang="en-IN" sz="1800" dirty="0" err="1"/>
              <a:t>ButtonGroup</a:t>
            </a:r>
            <a:r>
              <a:rPr lang="en-IN" sz="1800" dirty="0"/>
              <a:t>();</a:t>
            </a:r>
          </a:p>
          <a:p>
            <a:pPr marL="0" indent="0">
              <a:buNone/>
            </a:pPr>
            <a:r>
              <a:rPr lang="en-IN" sz="1800" dirty="0"/>
              <a:t>        </a:t>
            </a:r>
            <a:r>
              <a:rPr lang="en-IN" sz="1800" dirty="0" err="1"/>
              <a:t>bg.add</a:t>
            </a:r>
            <a:r>
              <a:rPr lang="en-IN" sz="1800" dirty="0"/>
              <a:t>(rb1);</a:t>
            </a:r>
          </a:p>
          <a:p>
            <a:pPr marL="0" indent="0">
              <a:buNone/>
            </a:pPr>
            <a:r>
              <a:rPr lang="en-IN" sz="1800" dirty="0"/>
              <a:t>        </a:t>
            </a:r>
            <a:r>
              <a:rPr lang="en-IN" sz="1800" dirty="0" err="1"/>
              <a:t>bg.add</a:t>
            </a:r>
            <a:r>
              <a:rPr lang="en-IN" sz="1800" dirty="0"/>
              <a:t>(rb2);</a:t>
            </a:r>
          </a:p>
          <a:p>
            <a:pPr marL="0" indent="0">
              <a:buNone/>
            </a:pPr>
            <a:endParaRPr lang="en-IN" sz="1800" dirty="0"/>
          </a:p>
        </p:txBody>
      </p:sp>
      <p:sp>
        <p:nvSpPr>
          <p:cNvPr id="4" name="Rectangle 3">
            <a:extLst>
              <a:ext uri="{FF2B5EF4-FFF2-40B4-BE49-F238E27FC236}">
                <a16:creationId xmlns:a16="http://schemas.microsoft.com/office/drawing/2014/main" id="{DCA46389-9CE6-4F11-85C5-F8118007999F}"/>
              </a:ext>
            </a:extLst>
          </p:cNvPr>
          <p:cNvSpPr/>
          <p:nvPr/>
        </p:nvSpPr>
        <p:spPr>
          <a:xfrm>
            <a:off x="5237018" y="38388"/>
            <a:ext cx="6788727" cy="7155805"/>
          </a:xfrm>
          <a:prstGeom prst="rect">
            <a:avLst/>
          </a:prstGeom>
        </p:spPr>
        <p:txBody>
          <a:bodyPr wrap="square">
            <a:spAutoFit/>
          </a:bodyPr>
          <a:lstStyle/>
          <a:p>
            <a:r>
              <a:rPr lang="en-IN" sz="1700" dirty="0"/>
              <a:t> // Item listener for Java</a:t>
            </a:r>
          </a:p>
          <a:p>
            <a:r>
              <a:rPr lang="en-IN" sz="1700" dirty="0"/>
              <a:t>        rb1.addItemListener(new </a:t>
            </a:r>
            <a:r>
              <a:rPr lang="en-IN" sz="1700" dirty="0" err="1"/>
              <a:t>ItemListener</a:t>
            </a:r>
            <a:r>
              <a:rPr lang="en-IN" sz="1700" dirty="0"/>
              <a:t>() {</a:t>
            </a:r>
          </a:p>
          <a:p>
            <a:r>
              <a:rPr lang="en-IN" sz="1700" dirty="0"/>
              <a:t>            public void </a:t>
            </a:r>
            <a:r>
              <a:rPr lang="en-IN" sz="1700" dirty="0" err="1"/>
              <a:t>itemStateChanged</a:t>
            </a:r>
            <a:r>
              <a:rPr lang="en-IN" sz="1700" dirty="0"/>
              <a:t>(</a:t>
            </a:r>
            <a:r>
              <a:rPr lang="en-IN" sz="1700" dirty="0" err="1"/>
              <a:t>ItemEvent</a:t>
            </a:r>
            <a:r>
              <a:rPr lang="en-IN" sz="1700" dirty="0"/>
              <a:t> e) {</a:t>
            </a:r>
          </a:p>
          <a:p>
            <a:r>
              <a:rPr lang="en-IN" sz="1700" dirty="0"/>
              <a:t>                if (rb1.isSelected())</a:t>
            </a:r>
          </a:p>
          <a:p>
            <a:r>
              <a:rPr lang="en-IN" sz="1700" dirty="0"/>
              <a:t>                    </a:t>
            </a:r>
            <a:r>
              <a:rPr lang="en-IN" sz="1700" dirty="0" err="1"/>
              <a:t>txt.setText</a:t>
            </a:r>
            <a:r>
              <a:rPr lang="en-IN" sz="1700" dirty="0"/>
              <a:t>("Java selected");</a:t>
            </a:r>
          </a:p>
          <a:p>
            <a:r>
              <a:rPr lang="en-IN" sz="1700" dirty="0"/>
              <a:t>            }</a:t>
            </a:r>
          </a:p>
          <a:p>
            <a:r>
              <a:rPr lang="en-IN" sz="1700" dirty="0"/>
              <a:t>        });</a:t>
            </a:r>
          </a:p>
          <a:p>
            <a:r>
              <a:rPr lang="en-IN" sz="1700" dirty="0"/>
              <a:t>        // Item listener for Python</a:t>
            </a:r>
          </a:p>
          <a:p>
            <a:r>
              <a:rPr lang="en-IN" sz="1700" dirty="0"/>
              <a:t>        rb2.addItemListener(new </a:t>
            </a:r>
            <a:r>
              <a:rPr lang="en-IN" sz="1700" dirty="0" err="1"/>
              <a:t>ItemListener</a:t>
            </a:r>
            <a:r>
              <a:rPr lang="en-IN" sz="1700" dirty="0"/>
              <a:t>() {</a:t>
            </a:r>
          </a:p>
          <a:p>
            <a:r>
              <a:rPr lang="en-IN" sz="1700" dirty="0"/>
              <a:t>            public void </a:t>
            </a:r>
            <a:r>
              <a:rPr lang="en-IN" sz="1700" dirty="0" err="1"/>
              <a:t>itemStateChanged</a:t>
            </a:r>
            <a:r>
              <a:rPr lang="en-IN" sz="1700" dirty="0"/>
              <a:t>(</a:t>
            </a:r>
            <a:r>
              <a:rPr lang="en-IN" sz="1700" dirty="0" err="1"/>
              <a:t>ItemEvent</a:t>
            </a:r>
            <a:r>
              <a:rPr lang="en-IN" sz="1700" dirty="0"/>
              <a:t> e) {</a:t>
            </a:r>
          </a:p>
          <a:p>
            <a:r>
              <a:rPr lang="en-IN" sz="1700" dirty="0"/>
              <a:t>                if (rb2.isSelected())</a:t>
            </a:r>
          </a:p>
          <a:p>
            <a:r>
              <a:rPr lang="en-IN" sz="1700" dirty="0"/>
              <a:t>                    </a:t>
            </a:r>
            <a:r>
              <a:rPr lang="en-IN" sz="1700" dirty="0" err="1"/>
              <a:t>txt.setText</a:t>
            </a:r>
            <a:r>
              <a:rPr lang="en-IN" sz="1700" dirty="0"/>
              <a:t>("Python selected");</a:t>
            </a:r>
          </a:p>
          <a:p>
            <a:r>
              <a:rPr lang="en-IN" sz="1700" dirty="0"/>
              <a:t>            }</a:t>
            </a:r>
          </a:p>
          <a:p>
            <a:r>
              <a:rPr lang="en-IN" sz="1700" dirty="0"/>
              <a:t>        });</a:t>
            </a:r>
          </a:p>
          <a:p>
            <a:r>
              <a:rPr lang="en-IN" sz="1700" dirty="0"/>
              <a:t>        // Add components to frame</a:t>
            </a:r>
          </a:p>
          <a:p>
            <a:r>
              <a:rPr lang="en-IN" sz="1700" dirty="0"/>
              <a:t>        </a:t>
            </a:r>
            <a:r>
              <a:rPr lang="en-IN" sz="1700" dirty="0" err="1"/>
              <a:t>frame.add</a:t>
            </a:r>
            <a:r>
              <a:rPr lang="en-IN" sz="1700" dirty="0"/>
              <a:t>(rb1);</a:t>
            </a:r>
          </a:p>
          <a:p>
            <a:r>
              <a:rPr lang="en-IN" sz="1700" dirty="0"/>
              <a:t>        </a:t>
            </a:r>
            <a:r>
              <a:rPr lang="en-IN" sz="1700" dirty="0" err="1"/>
              <a:t>frame.add</a:t>
            </a:r>
            <a:r>
              <a:rPr lang="en-IN" sz="1700" dirty="0"/>
              <a:t>(rb2);</a:t>
            </a:r>
          </a:p>
          <a:p>
            <a:r>
              <a:rPr lang="en-IN" sz="1700" dirty="0"/>
              <a:t>        </a:t>
            </a:r>
            <a:r>
              <a:rPr lang="en-IN" sz="1700" dirty="0" err="1"/>
              <a:t>frame.add</a:t>
            </a:r>
            <a:r>
              <a:rPr lang="en-IN" sz="1700" dirty="0"/>
              <a:t>(txt);</a:t>
            </a:r>
          </a:p>
          <a:p>
            <a:r>
              <a:rPr lang="en-IN" sz="1700" dirty="0"/>
              <a:t>        </a:t>
            </a:r>
            <a:r>
              <a:rPr lang="en-IN" sz="1700" dirty="0" err="1"/>
              <a:t>frame.setLayout</a:t>
            </a:r>
            <a:r>
              <a:rPr lang="en-IN" sz="1700" dirty="0"/>
              <a:t>(new </a:t>
            </a:r>
            <a:r>
              <a:rPr lang="en-IN" sz="1700" dirty="0" err="1"/>
              <a:t>FlowLayout</a:t>
            </a:r>
            <a:r>
              <a:rPr lang="en-IN" sz="1700" dirty="0"/>
              <a:t>());</a:t>
            </a:r>
          </a:p>
          <a:p>
            <a:r>
              <a:rPr lang="en-IN" sz="1700" dirty="0"/>
              <a:t>        </a:t>
            </a:r>
            <a:r>
              <a:rPr lang="en-IN" sz="1700" dirty="0" err="1"/>
              <a:t>frame.setSize</a:t>
            </a:r>
            <a:r>
              <a:rPr lang="en-IN" sz="1700" dirty="0"/>
              <a:t>(300, 200);</a:t>
            </a:r>
          </a:p>
          <a:p>
            <a:r>
              <a:rPr lang="en-IN" sz="1700" dirty="0"/>
              <a:t>        </a:t>
            </a:r>
            <a:r>
              <a:rPr lang="en-IN" sz="1700" dirty="0" err="1"/>
              <a:t>frame.setVisible</a:t>
            </a:r>
            <a:r>
              <a:rPr lang="en-IN" sz="1700" dirty="0"/>
              <a:t>(true);</a:t>
            </a:r>
          </a:p>
          <a:p>
            <a:r>
              <a:rPr lang="en-IN" sz="1700" dirty="0"/>
              <a:t>        </a:t>
            </a:r>
            <a:r>
              <a:rPr lang="en-IN" sz="1700" dirty="0" err="1"/>
              <a:t>frame.setDefaultCloseOperation</a:t>
            </a:r>
            <a:r>
              <a:rPr lang="en-IN" sz="1700" dirty="0"/>
              <a:t>(</a:t>
            </a:r>
            <a:r>
              <a:rPr lang="en-IN" sz="1700" dirty="0" err="1"/>
              <a:t>JFrame.EXIT_ON_CLOSE</a:t>
            </a:r>
            <a:r>
              <a:rPr lang="en-IN" sz="1700" dirty="0"/>
              <a:t>);</a:t>
            </a:r>
          </a:p>
          <a:p>
            <a:r>
              <a:rPr lang="en-IN" sz="1700" dirty="0"/>
              <a:t>    }</a:t>
            </a:r>
          </a:p>
          <a:p>
            <a:r>
              <a:rPr lang="en-IN" sz="1700" dirty="0"/>
              <a:t>    public static void main(String[] </a:t>
            </a:r>
            <a:r>
              <a:rPr lang="en-IN" sz="1700" dirty="0" err="1"/>
              <a:t>args</a:t>
            </a:r>
            <a:r>
              <a:rPr lang="en-IN" sz="1700" dirty="0"/>
              <a:t>) {</a:t>
            </a:r>
          </a:p>
          <a:p>
            <a:r>
              <a:rPr lang="en-IN" sz="1700" dirty="0"/>
              <a:t>        new </a:t>
            </a:r>
            <a:r>
              <a:rPr lang="en-IN" sz="1700" dirty="0" err="1"/>
              <a:t>RadioButtonExample</a:t>
            </a:r>
            <a:r>
              <a:rPr lang="en-IN" sz="1700" dirty="0"/>
              <a:t>();</a:t>
            </a:r>
          </a:p>
          <a:p>
            <a:r>
              <a:rPr lang="en-IN" sz="1700" dirty="0"/>
              <a:t>    }}</a:t>
            </a:r>
          </a:p>
        </p:txBody>
      </p:sp>
    </p:spTree>
    <p:extLst>
      <p:ext uri="{BB962C8B-B14F-4D97-AF65-F5344CB8AC3E}">
        <p14:creationId xmlns:p14="http://schemas.microsoft.com/office/powerpoint/2010/main" val="4060532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403A-195B-4B55-AA20-D7670CDB2DA0}"/>
              </a:ext>
            </a:extLst>
          </p:cNvPr>
          <p:cNvSpPr>
            <a:spLocks noGrp="1"/>
          </p:cNvSpPr>
          <p:nvPr>
            <p:ph type="title"/>
          </p:nvPr>
        </p:nvSpPr>
        <p:spPr/>
        <p:txBody>
          <a:bodyPr/>
          <a:lstStyle/>
          <a:p>
            <a:r>
              <a:rPr lang="en-US" b="1" dirty="0" err="1"/>
              <a:t>JList</a:t>
            </a:r>
            <a:endParaRPr lang="en-IN" b="1" dirty="0"/>
          </a:p>
        </p:txBody>
      </p:sp>
      <p:sp>
        <p:nvSpPr>
          <p:cNvPr id="4" name="Rectangle 1">
            <a:extLst>
              <a:ext uri="{FF2B5EF4-FFF2-40B4-BE49-F238E27FC236}">
                <a16:creationId xmlns:a16="http://schemas.microsoft.com/office/drawing/2014/main" id="{4CE83A51-DCBF-4395-961F-B3472566F2F9}"/>
              </a:ext>
            </a:extLst>
          </p:cNvPr>
          <p:cNvSpPr>
            <a:spLocks noGrp="1" noChangeArrowheads="1"/>
          </p:cNvSpPr>
          <p:nvPr>
            <p:ph idx="1"/>
          </p:nvPr>
        </p:nvSpPr>
        <p:spPr bwMode="auto">
          <a:xfrm>
            <a:off x="904009" y="1730542"/>
            <a:ext cx="10383981" cy="259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b="0" i="0" u="none" strike="noStrike" cap="none" normalizeH="0" baseline="0" dirty="0" err="1">
                <a:ln>
                  <a:noFill/>
                </a:ln>
                <a:solidFill>
                  <a:schemeClr val="tx1"/>
                </a:solidFill>
                <a:effectLst/>
                <a:latin typeface="Arial Unicode MS"/>
              </a:rPr>
              <a:t>JList</a:t>
            </a:r>
            <a:r>
              <a:rPr kumimoji="0" lang="en-US" altLang="en-US" b="0" i="0" u="none" strike="noStrike" cap="none" normalizeH="0" baseline="0" dirty="0">
                <a:ln>
                  <a:noFill/>
                </a:ln>
                <a:solidFill>
                  <a:schemeClr val="tx1"/>
                </a:solidFill>
                <a:effectLst/>
              </a:rPr>
              <a:t> is a Swing component that displays a </a:t>
            </a:r>
            <a:r>
              <a:rPr kumimoji="0" lang="en-US" altLang="en-US" b="1" i="0" u="none" strike="noStrike" cap="none" normalizeH="0" baseline="0" dirty="0">
                <a:ln>
                  <a:noFill/>
                </a:ln>
                <a:solidFill>
                  <a:schemeClr val="tx1"/>
                </a:solidFill>
                <a:effectLst/>
                <a:latin typeface="Arial" panose="020B0604020202020204" pitchFamily="34" charset="0"/>
              </a:rPr>
              <a:t>list of items</a:t>
            </a:r>
            <a:r>
              <a:rPr kumimoji="0" lang="en-US" altLang="en-US"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Users can select </a:t>
            </a:r>
            <a:r>
              <a:rPr kumimoji="0" lang="en-US" altLang="en-US" b="1" i="0" u="none" strike="noStrike" cap="none" normalizeH="0" baseline="0" dirty="0">
                <a:ln>
                  <a:noFill/>
                </a:ln>
                <a:solidFill>
                  <a:schemeClr val="tx1"/>
                </a:solidFill>
                <a:effectLst/>
                <a:latin typeface="Arial" panose="020B0604020202020204" pitchFamily="34" charset="0"/>
              </a:rPr>
              <a:t>one or multiple items</a:t>
            </a:r>
            <a:r>
              <a:rPr kumimoji="0" lang="en-US" altLang="en-US" b="0" i="0" u="none" strike="noStrike" cap="none" normalizeH="0" baseline="0" dirty="0">
                <a:ln>
                  <a:noFill/>
                </a:ln>
                <a:solidFill>
                  <a:schemeClr val="tx1"/>
                </a:solidFill>
                <a:effectLst/>
                <a:latin typeface="Arial" panose="020B0604020202020204" pitchFamily="34" charset="0"/>
              </a:rPr>
              <a:t> from the list.</a:t>
            </a:r>
          </a:p>
          <a:p>
            <a:pPr eaLnBrk="0" fontAlgn="base" hangingPunct="0">
              <a:lnSpc>
                <a:spcPct val="150000"/>
              </a:lnSpc>
              <a:spcBef>
                <a:spcPct val="0"/>
              </a:spcBef>
              <a:spcAft>
                <a:spcPct val="0"/>
              </a:spcAft>
            </a:pPr>
            <a:endParaRPr kumimoji="0" lang="en-US" altLang="en-US" b="0" i="0" u="none" strike="noStrike" cap="none" normalizeH="0" baseline="0" dirty="0">
              <a:ln>
                <a:noFill/>
              </a:ln>
              <a:solidFill>
                <a:schemeClr val="tx1"/>
              </a:solidFill>
              <a:effectLst/>
            </a:endParaRPr>
          </a:p>
          <a:p>
            <a:pPr eaLnBrk="0" fontAlgn="base" hangingPunct="0">
              <a:lnSpc>
                <a:spcPct val="150000"/>
              </a:lnSpc>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772923E-F2B5-4F40-B82C-72297EE4FE60}"/>
              </a:ext>
            </a:extLst>
          </p:cNvPr>
          <p:cNvSpPr>
            <a:spLocks noChangeArrowheads="1"/>
          </p:cNvSpPr>
          <p:nvPr/>
        </p:nvSpPr>
        <p:spPr bwMode="auto">
          <a:xfrm>
            <a:off x="904009" y="3076555"/>
            <a:ext cx="961154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Arial Unicode MS"/>
              </a:rPr>
              <a:t>JList</a:t>
            </a:r>
            <a:r>
              <a:rPr kumimoji="0" lang="en-US" altLang="en-US" sz="2400" b="1" i="0" u="none" strike="noStrike" cap="none" normalizeH="0" baseline="0" dirty="0">
                <a:ln>
                  <a:noFill/>
                </a:ln>
                <a:solidFill>
                  <a:schemeClr val="tx1"/>
                </a:solidFill>
                <a:effectLst/>
                <a:latin typeface="Arial Unicode MS"/>
              </a:rPr>
              <a:t>() </a:t>
            </a:r>
          </a:p>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ctr"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Constructs a </a:t>
            </a:r>
            <a:r>
              <a:rPr kumimoji="0" lang="en-US" altLang="en-US" sz="2400" b="0" i="0" u="none" strike="noStrike" cap="none" normalizeH="0" baseline="0" dirty="0" err="1">
                <a:ln>
                  <a:noFill/>
                </a:ln>
                <a:solidFill>
                  <a:schemeClr val="tx1"/>
                </a:solidFill>
                <a:effectLst/>
                <a:latin typeface="Arial" panose="020B0604020202020204" pitchFamily="34" charset="0"/>
              </a:rPr>
              <a:t>JList</a:t>
            </a:r>
            <a:r>
              <a:rPr kumimoji="0" lang="en-US" altLang="en-US" sz="2400" b="0" i="0" u="none" strike="noStrike" cap="none" normalizeH="0" baseline="0" dirty="0">
                <a:ln>
                  <a:noFill/>
                </a:ln>
                <a:solidFill>
                  <a:schemeClr val="tx1"/>
                </a:solidFill>
                <a:effectLst/>
                <a:latin typeface="Arial" panose="020B0604020202020204" pitchFamily="34" charset="0"/>
              </a:rPr>
              <a:t> with an empty, read-only model.</a:t>
            </a:r>
          </a:p>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Unicode MS"/>
            </a:endParaRPr>
          </a:p>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err="1">
                <a:ln>
                  <a:noFill/>
                </a:ln>
                <a:solidFill>
                  <a:schemeClr val="tx1"/>
                </a:solidFill>
                <a:effectLst/>
                <a:latin typeface="Arial Unicode MS"/>
              </a:rPr>
              <a:t>JList</a:t>
            </a:r>
            <a:r>
              <a:rPr kumimoji="0" lang="en-US" altLang="en-US" sz="2400" b="1" i="0" u="none" strike="noStrike" cap="none" normalizeH="0" baseline="0" dirty="0">
                <a:ln>
                  <a:noFill/>
                </a:ln>
                <a:solidFill>
                  <a:schemeClr val="tx1"/>
                </a:solidFill>
                <a:effectLst/>
                <a:latin typeface="Arial Unicode MS"/>
              </a:rPr>
              <a:t>(Object[] </a:t>
            </a:r>
            <a:r>
              <a:rPr kumimoji="0" lang="en-US" altLang="en-US" sz="2400" b="1" i="0" u="none" strike="noStrike" cap="none" normalizeH="0" baseline="0" dirty="0" err="1">
                <a:ln>
                  <a:noFill/>
                </a:ln>
                <a:solidFill>
                  <a:schemeClr val="tx1"/>
                </a:solidFill>
                <a:effectLst/>
                <a:latin typeface="Arial Unicode MS"/>
              </a:rPr>
              <a:t>listData</a:t>
            </a:r>
            <a:r>
              <a:rPr kumimoji="0" lang="en-US" altLang="en-US" sz="2400" b="1" i="0" u="none" strike="noStrike" cap="none" normalizeH="0" baseline="0" dirty="0">
                <a:ln>
                  <a:noFill/>
                </a:ln>
                <a:solidFill>
                  <a:schemeClr val="tx1"/>
                </a:solidFill>
                <a:effectLst/>
                <a:latin typeface="Arial Unicode MS"/>
              </a:rPr>
              <a:t>) </a:t>
            </a:r>
          </a:p>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ctr"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Constructs a </a:t>
            </a:r>
            <a:r>
              <a:rPr kumimoji="0" lang="en-US" altLang="en-US" sz="2400" b="0" i="0" u="none" strike="noStrike" cap="none" normalizeH="0" baseline="0" dirty="0" err="1">
                <a:ln>
                  <a:noFill/>
                </a:ln>
                <a:solidFill>
                  <a:schemeClr val="tx1"/>
                </a:solidFill>
                <a:effectLst/>
                <a:latin typeface="Arial" panose="020B0604020202020204" pitchFamily="34" charset="0"/>
              </a:rPr>
              <a:t>JList</a:t>
            </a:r>
            <a:r>
              <a:rPr kumimoji="0" lang="en-US" altLang="en-US" sz="2400" b="0" i="0" u="none" strike="noStrike" cap="none" normalizeH="0" baseline="0" dirty="0">
                <a:ln>
                  <a:noFill/>
                </a:ln>
                <a:solidFill>
                  <a:schemeClr val="tx1"/>
                </a:solidFill>
                <a:effectLst/>
                <a:latin typeface="Arial" panose="020B0604020202020204" pitchFamily="34" charset="0"/>
              </a:rPr>
              <a:t> that displays the elements in the specified array.</a:t>
            </a:r>
          </a:p>
        </p:txBody>
      </p:sp>
    </p:spTree>
    <p:extLst>
      <p:ext uri="{BB962C8B-B14F-4D97-AF65-F5344CB8AC3E}">
        <p14:creationId xmlns:p14="http://schemas.microsoft.com/office/powerpoint/2010/main" val="2351578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0766F73-9A87-480B-B890-1E1A0A7A7D29}"/>
              </a:ext>
            </a:extLst>
          </p:cNvPr>
          <p:cNvSpPr>
            <a:spLocks noChangeArrowheads="1"/>
          </p:cNvSpPr>
          <p:nvPr/>
        </p:nvSpPr>
        <p:spPr bwMode="auto">
          <a:xfrm>
            <a:off x="166254" y="125515"/>
            <a:ext cx="5977919" cy="5866799"/>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1" i="0" u="none" strike="noStrike" cap="none" normalizeH="0" baseline="0" dirty="0">
                <a:ln>
                  <a:noFill/>
                </a:ln>
                <a:solidFill>
                  <a:schemeClr val="tx1"/>
                </a:solidFill>
                <a:effectLst/>
                <a:latin typeface="Arial" panose="020B0604020202020204" pitchFamily="34" charset="0"/>
              </a:rPr>
              <a:t>Commonly Used Methods of </a:t>
            </a:r>
            <a:r>
              <a:rPr kumimoji="0" lang="en-US" altLang="en-US" sz="2300" b="1" i="0" u="none" strike="noStrike" cap="none" normalizeH="0" baseline="0" dirty="0" err="1">
                <a:ln>
                  <a:noFill/>
                </a:ln>
                <a:solidFill>
                  <a:schemeClr val="tx1"/>
                </a:solidFill>
                <a:effectLst/>
                <a:latin typeface="Arial" panose="020B0604020202020204" pitchFamily="34" charset="0"/>
              </a:rPr>
              <a:t>JList</a:t>
            </a:r>
            <a:endParaRPr kumimoji="0" lang="en-US" altLang="en-US" sz="23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err="1">
                <a:ln>
                  <a:noFill/>
                </a:ln>
                <a:solidFill>
                  <a:schemeClr val="tx1"/>
                </a:solidFill>
                <a:effectLst/>
                <a:latin typeface="Arial Unicode MS"/>
              </a:rPr>
              <a:t>setListData</a:t>
            </a:r>
            <a:r>
              <a:rPr kumimoji="0" lang="en-US" altLang="en-US" sz="2300" b="0" i="0" u="none" strike="noStrike" cap="none" normalizeH="0" baseline="0" dirty="0">
                <a:ln>
                  <a:noFill/>
                </a:ln>
                <a:solidFill>
                  <a:schemeClr val="tx1"/>
                </a:solidFill>
                <a:effectLst/>
                <a:latin typeface="Arial Unicode MS"/>
              </a:rPr>
              <a:t>(E[] data) </a:t>
            </a:r>
            <a:endParaRPr kumimoji="0" lang="en-US" altLang="en-US" sz="23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Arial" panose="020B0604020202020204" pitchFamily="34" charset="0"/>
              </a:rPr>
              <a:t>→ Sets the data for the list</a:t>
            </a:r>
            <a:endParaRPr kumimoji="0" lang="en-US" altLang="en-US" sz="23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err="1">
                <a:ln>
                  <a:noFill/>
                </a:ln>
                <a:solidFill>
                  <a:schemeClr val="tx1"/>
                </a:solidFill>
                <a:effectLst/>
                <a:latin typeface="Arial Unicode MS"/>
              </a:rPr>
              <a:t>getSelectedIndex</a:t>
            </a:r>
            <a:r>
              <a:rPr kumimoji="0" lang="en-US" altLang="en-US" sz="2300" b="0" i="0" u="none" strike="noStrike" cap="none" normalizeH="0" baseline="0" dirty="0">
                <a:ln>
                  <a:noFill/>
                </a:ln>
                <a:solidFill>
                  <a:schemeClr val="tx1"/>
                </a:solidFill>
                <a:effectLst/>
                <a:latin typeface="Arial Unicode MS"/>
              </a:rPr>
              <a:t>() </a:t>
            </a:r>
            <a:endParaRPr kumimoji="0" lang="en-US" altLang="en-US" sz="23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Arial" panose="020B0604020202020204" pitchFamily="34" charset="0"/>
              </a:rPr>
              <a:t>→ Returns index of selected item</a:t>
            </a:r>
            <a:endParaRPr kumimoji="0" lang="en-US" altLang="en-US" sz="23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err="1">
                <a:ln>
                  <a:noFill/>
                </a:ln>
                <a:solidFill>
                  <a:schemeClr val="tx1"/>
                </a:solidFill>
                <a:effectLst/>
                <a:latin typeface="Arial Unicode MS"/>
              </a:rPr>
              <a:t>getSelectedValue</a:t>
            </a:r>
            <a:r>
              <a:rPr kumimoji="0" lang="en-US" altLang="en-US" sz="2300" b="0" i="0" u="none" strike="noStrike" cap="none" normalizeH="0" baseline="0" dirty="0">
                <a:ln>
                  <a:noFill/>
                </a:ln>
                <a:solidFill>
                  <a:schemeClr val="tx1"/>
                </a:solidFill>
                <a:effectLst/>
                <a:latin typeface="Arial Unicode MS"/>
              </a:rPr>
              <a:t>() </a:t>
            </a:r>
            <a:endParaRPr kumimoji="0" lang="en-US" altLang="en-US" sz="23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Arial" panose="020B0604020202020204" pitchFamily="34" charset="0"/>
              </a:rPr>
              <a:t>→ Returns the selected item</a:t>
            </a:r>
            <a:endParaRPr kumimoji="0" lang="en-US" altLang="en-US" sz="23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err="1">
                <a:ln>
                  <a:noFill/>
                </a:ln>
                <a:solidFill>
                  <a:schemeClr val="tx1"/>
                </a:solidFill>
                <a:effectLst/>
                <a:latin typeface="Arial Unicode MS"/>
              </a:rPr>
              <a:t>getSelectedIndices</a:t>
            </a:r>
            <a:r>
              <a:rPr kumimoji="0" lang="en-US" altLang="en-US" sz="2300" b="0" i="0" u="none" strike="noStrike" cap="none" normalizeH="0" baseline="0" dirty="0">
                <a:ln>
                  <a:noFill/>
                </a:ln>
                <a:solidFill>
                  <a:schemeClr val="tx1"/>
                </a:solidFill>
                <a:effectLst/>
                <a:latin typeface="Arial Unicode MS"/>
              </a:rPr>
              <a:t>() </a:t>
            </a:r>
            <a:endParaRPr kumimoji="0" lang="en-US" altLang="en-US" sz="23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Arial" panose="020B0604020202020204" pitchFamily="34" charset="0"/>
              </a:rPr>
              <a:t>→ Returns all selected indices</a:t>
            </a:r>
            <a:endParaRPr kumimoji="0" lang="en-US" altLang="en-US" sz="23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err="1">
                <a:ln>
                  <a:noFill/>
                </a:ln>
                <a:solidFill>
                  <a:schemeClr val="tx1"/>
                </a:solidFill>
                <a:effectLst/>
                <a:latin typeface="Arial Unicode MS"/>
              </a:rPr>
              <a:t>getSelectedValuesList</a:t>
            </a:r>
            <a:r>
              <a:rPr kumimoji="0" lang="en-US" altLang="en-US" sz="2300" b="0" i="0" u="none" strike="noStrike" cap="none" normalizeH="0" baseline="0" dirty="0">
                <a:ln>
                  <a:noFill/>
                </a:ln>
                <a:solidFill>
                  <a:schemeClr val="tx1"/>
                </a:solidFill>
                <a:effectLst/>
                <a:latin typeface="Arial Unicode MS"/>
              </a:rPr>
              <a:t>() </a:t>
            </a:r>
            <a:endParaRPr kumimoji="0" lang="en-US" altLang="en-US" sz="23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Arial" panose="020B0604020202020204" pitchFamily="34" charset="0"/>
              </a:rPr>
              <a:t>→ Returns multiple selected values as a List</a:t>
            </a:r>
            <a:endParaRPr kumimoji="0" lang="en-US" altLang="en-US" sz="2300" b="0" i="0" u="none" strike="noStrike" cap="none" normalizeH="0" baseline="0" dirty="0">
              <a:ln>
                <a:noFill/>
              </a:ln>
              <a:solidFill>
                <a:schemeClr val="tx1"/>
              </a:solidFill>
              <a:effectLst/>
              <a:latin typeface="Arial Unicode MS"/>
            </a:endParaRPr>
          </a:p>
        </p:txBody>
      </p:sp>
      <p:sp>
        <p:nvSpPr>
          <p:cNvPr id="5" name="Rectangle 4">
            <a:extLst>
              <a:ext uri="{FF2B5EF4-FFF2-40B4-BE49-F238E27FC236}">
                <a16:creationId xmlns:a16="http://schemas.microsoft.com/office/drawing/2014/main" id="{E2C4A17C-FBDA-4025-8F31-9BBBAED2F321}"/>
              </a:ext>
            </a:extLst>
          </p:cNvPr>
          <p:cNvSpPr/>
          <p:nvPr/>
        </p:nvSpPr>
        <p:spPr>
          <a:xfrm>
            <a:off x="6096000" y="1348555"/>
            <a:ext cx="6096000" cy="393639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lvl="0" eaLnBrk="0" fontAlgn="base" hangingPunct="0">
              <a:lnSpc>
                <a:spcPct val="150000"/>
              </a:lnSpc>
              <a:spcBef>
                <a:spcPct val="0"/>
              </a:spcBef>
              <a:spcAft>
                <a:spcPct val="0"/>
              </a:spcAft>
            </a:pPr>
            <a:r>
              <a:rPr lang="en-US" altLang="en-US" sz="2300" dirty="0" err="1">
                <a:latin typeface="Arial Unicode MS"/>
              </a:rPr>
              <a:t>setSelectionMode</a:t>
            </a:r>
            <a:r>
              <a:rPr lang="en-US" altLang="en-US" sz="2300" dirty="0">
                <a:latin typeface="Arial Unicode MS"/>
              </a:rPr>
              <a:t>(int mode) </a:t>
            </a:r>
            <a:endParaRPr lang="en-US" altLang="en-US" sz="2300" dirty="0"/>
          </a:p>
          <a:p>
            <a:pPr lvl="0" eaLnBrk="0" fontAlgn="base" hangingPunct="0">
              <a:lnSpc>
                <a:spcPct val="150000"/>
              </a:lnSpc>
              <a:spcBef>
                <a:spcPct val="0"/>
              </a:spcBef>
              <a:spcAft>
                <a:spcPct val="0"/>
              </a:spcAft>
            </a:pPr>
            <a:r>
              <a:rPr lang="en-US" altLang="en-US" sz="2300" dirty="0">
                <a:latin typeface="Arial" panose="020B0604020202020204" pitchFamily="34" charset="0"/>
              </a:rPr>
              <a:t>→ Defines selection mode. The mode can be one of the following:</a:t>
            </a:r>
            <a:endParaRPr lang="en-US" altLang="en-US" sz="2300" dirty="0">
              <a:latin typeface="Arial Unicode MS"/>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000" dirty="0" err="1">
                <a:latin typeface="Arial Unicode MS"/>
              </a:rPr>
              <a:t>ListSelectionModel.SINGLE_SELECTION</a:t>
            </a:r>
            <a:r>
              <a:rPr lang="en-US" altLang="en-US" sz="2000" dirty="0">
                <a:latin typeface="Arial Unicode MS"/>
              </a:rPr>
              <a:t> </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000" dirty="0" err="1">
                <a:latin typeface="Arial Unicode MS"/>
              </a:rPr>
              <a:t>ListSelectionModel.SINGLE_INTERVAL_SELECTION</a:t>
            </a:r>
            <a:r>
              <a:rPr lang="en-US" altLang="en-US" sz="2000" dirty="0">
                <a:latin typeface="Arial Unicode MS"/>
              </a:rPr>
              <a:t> </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000" dirty="0" err="1">
                <a:latin typeface="Arial Unicode MS"/>
              </a:rPr>
              <a:t>ListSelectionModel.MULTIPLE_INTERVAL_SELECTION</a:t>
            </a:r>
            <a:r>
              <a:rPr lang="en-US" altLang="en-US" sz="2000" dirty="0">
                <a:latin typeface="Arial Unicode MS"/>
              </a:rPr>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30088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51E878F-783B-4F6F-AF3F-93EAED3AF005}"/>
              </a:ext>
            </a:extLst>
          </p:cNvPr>
          <p:cNvSpPr>
            <a:spLocks noChangeArrowheads="1"/>
          </p:cNvSpPr>
          <p:nvPr/>
        </p:nvSpPr>
        <p:spPr bwMode="auto">
          <a:xfrm>
            <a:off x="235527" y="570913"/>
            <a:ext cx="1063849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 </a:t>
            </a:r>
            <a:r>
              <a:rPr kumimoji="0" lang="en-US" altLang="en-US" sz="2400" b="1" i="0" u="none" strike="noStrike" cap="none" normalizeH="0" baseline="0" dirty="0" err="1">
                <a:ln>
                  <a:noFill/>
                </a:ln>
                <a:solidFill>
                  <a:schemeClr val="tx1"/>
                </a:solidFill>
                <a:effectLst/>
                <a:latin typeface="Arial" panose="020B0604020202020204" pitchFamily="34" charset="0"/>
              </a:rPr>
              <a:t>JList</a:t>
            </a:r>
            <a:r>
              <a:rPr kumimoji="0" lang="en-US" altLang="en-US" sz="2400" b="1" i="0" u="none" strike="noStrike" cap="none" normalizeH="0" baseline="0" dirty="0">
                <a:ln>
                  <a:noFill/>
                </a:ln>
                <a:solidFill>
                  <a:schemeClr val="tx1"/>
                </a:solidFill>
                <a:effectLst/>
                <a:latin typeface="Arial" panose="020B0604020202020204" pitchFamily="34" charset="0"/>
              </a:rPr>
              <a:t> generates a </a:t>
            </a:r>
            <a:r>
              <a:rPr kumimoji="0" lang="en-US" altLang="en-US" sz="2400" b="1" i="0" u="none" strike="noStrike" cap="none" normalizeH="0" baseline="0" dirty="0" err="1">
                <a:ln>
                  <a:noFill/>
                </a:ln>
                <a:solidFill>
                  <a:schemeClr val="tx1"/>
                </a:solidFill>
                <a:effectLst/>
                <a:latin typeface="Arial" panose="020B0604020202020204" pitchFamily="34" charset="0"/>
              </a:rPr>
              <a:t>ListSelectionEvent</a:t>
            </a:r>
            <a:r>
              <a:rPr kumimoji="0" lang="en-US" altLang="en-US" sz="2400" b="0" i="0" u="none" strike="noStrike" cap="none" normalizeH="0" baseline="0" dirty="0">
                <a:ln>
                  <a:noFill/>
                </a:ln>
                <a:solidFill>
                  <a:schemeClr val="tx1"/>
                </a:solidFill>
                <a:effectLst/>
                <a:latin typeface="Arial" panose="020B0604020202020204" pitchFamily="34" charset="0"/>
              </a:rPr>
              <a:t> when the user changes a selection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This event is handled by implementing </a:t>
            </a:r>
            <a:r>
              <a:rPr kumimoji="0" lang="en-US" altLang="en-US" sz="2400" b="1" i="0" u="none" strike="noStrike" cap="none" normalizeH="0" baseline="0" dirty="0" err="1">
                <a:ln>
                  <a:noFill/>
                </a:ln>
                <a:solidFill>
                  <a:schemeClr val="tx1"/>
                </a:solidFill>
                <a:effectLst/>
                <a:latin typeface="Arial" panose="020B0604020202020204" pitchFamily="34" charset="0"/>
              </a:rPr>
              <a:t>ListSelectionListener</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listener specifies only one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void </a:t>
            </a:r>
            <a:r>
              <a:rPr kumimoji="0" lang="en-US" altLang="en-US" sz="2400" b="0" i="0" u="none" strike="noStrike" cap="none" normalizeH="0" baseline="0" dirty="0" err="1">
                <a:ln>
                  <a:noFill/>
                </a:ln>
                <a:solidFill>
                  <a:schemeClr val="tx1"/>
                </a:solidFill>
                <a:effectLst/>
                <a:latin typeface="Arial Unicode MS"/>
              </a:rPr>
              <a:t>valueChanged</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ListSelectionEvent</a:t>
            </a:r>
            <a:r>
              <a:rPr kumimoji="0" lang="en-US" altLang="en-US" sz="2400" b="0" i="0" u="none" strike="noStrike" cap="none" normalizeH="0" baseline="0" dirty="0">
                <a:ln>
                  <a:noFill/>
                </a:ln>
                <a:solidFill>
                  <a:schemeClr val="tx1"/>
                </a:solidFill>
                <a:effectLst/>
                <a:latin typeface="Arial Unicode MS"/>
              </a:rPr>
              <a:t> 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Here, </a:t>
            </a:r>
            <a:r>
              <a:rPr kumimoji="0" lang="en-US" altLang="en-US" sz="2400" b="0" i="0" u="none" strike="noStrike" cap="none" normalizeH="0" baseline="0" dirty="0">
                <a:ln>
                  <a:noFill/>
                </a:ln>
                <a:solidFill>
                  <a:schemeClr val="tx1"/>
                </a:solidFill>
                <a:effectLst/>
                <a:latin typeface="Arial Unicode MS"/>
              </a:rPr>
              <a:t>le</a:t>
            </a:r>
            <a:r>
              <a:rPr kumimoji="0" lang="en-US" altLang="en-US" sz="2400" b="0" i="0" u="none" strike="noStrike" cap="none" normalizeH="0" baseline="0" dirty="0">
                <a:ln>
                  <a:noFill/>
                </a:ln>
                <a:solidFill>
                  <a:schemeClr val="tx1"/>
                </a:solidFill>
                <a:effectLst/>
              </a:rPr>
              <a:t> is a reference to the object that generated the event.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9147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37AA99-081F-45E6-AF51-425B2308D3B0}"/>
              </a:ext>
            </a:extLst>
          </p:cNvPr>
          <p:cNvSpPr/>
          <p:nvPr/>
        </p:nvSpPr>
        <p:spPr>
          <a:xfrm>
            <a:off x="0" y="58846"/>
            <a:ext cx="6096000" cy="698652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IN" sz="2800" dirty="0"/>
              <a:t>import </a:t>
            </a:r>
            <a:r>
              <a:rPr lang="en-IN" sz="2800" dirty="0" err="1"/>
              <a:t>javax.swing</a:t>
            </a:r>
            <a:r>
              <a:rPr lang="en-IN" sz="2800" dirty="0"/>
              <a:t>.*;</a:t>
            </a:r>
          </a:p>
          <a:p>
            <a:r>
              <a:rPr lang="en-IN" sz="2800" dirty="0"/>
              <a:t>import </a:t>
            </a:r>
            <a:r>
              <a:rPr lang="en-IN" sz="2800" dirty="0" err="1"/>
              <a:t>javax.swing.event</a:t>
            </a:r>
            <a:r>
              <a:rPr lang="en-IN" sz="2800" dirty="0"/>
              <a:t>.*;   // For </a:t>
            </a:r>
            <a:r>
              <a:rPr lang="en-IN" sz="2800" dirty="0" err="1"/>
              <a:t>ListSelectionListener</a:t>
            </a:r>
            <a:endParaRPr lang="en-IN" sz="2800" dirty="0"/>
          </a:p>
          <a:p>
            <a:endParaRPr lang="en-IN" sz="2800" dirty="0"/>
          </a:p>
          <a:p>
            <a:r>
              <a:rPr lang="en-IN" sz="2800" dirty="0"/>
              <a:t>class </a:t>
            </a:r>
            <a:r>
              <a:rPr lang="en-IN" sz="2800" dirty="0" err="1"/>
              <a:t>JListExample</a:t>
            </a:r>
            <a:r>
              <a:rPr lang="en-IN" sz="2800" dirty="0"/>
              <a:t> {</a:t>
            </a:r>
          </a:p>
          <a:p>
            <a:r>
              <a:rPr lang="en-IN" sz="2800" dirty="0"/>
              <a:t>    public static void main(String[] </a:t>
            </a:r>
            <a:r>
              <a:rPr lang="en-IN" sz="2800" dirty="0" err="1"/>
              <a:t>args</a:t>
            </a:r>
            <a:r>
              <a:rPr lang="en-IN" sz="2800" dirty="0"/>
              <a:t>) {</a:t>
            </a:r>
          </a:p>
          <a:p>
            <a:endParaRPr lang="en-IN" sz="2800" dirty="0"/>
          </a:p>
          <a:p>
            <a:r>
              <a:rPr lang="en-IN" sz="2800" dirty="0"/>
              <a:t>        // Create a new frame</a:t>
            </a:r>
          </a:p>
          <a:p>
            <a:r>
              <a:rPr lang="en-IN" sz="2800" dirty="0"/>
              <a:t>        </a:t>
            </a:r>
            <a:r>
              <a:rPr lang="en-IN" sz="2800" dirty="0" err="1"/>
              <a:t>JFrame</a:t>
            </a:r>
            <a:r>
              <a:rPr lang="en-IN" sz="2800" dirty="0"/>
              <a:t> frame = new </a:t>
            </a:r>
            <a:r>
              <a:rPr lang="en-IN" sz="2800" dirty="0" err="1"/>
              <a:t>JFrame</a:t>
            </a:r>
            <a:r>
              <a:rPr lang="en-IN" sz="2800" dirty="0"/>
              <a:t>("</a:t>
            </a:r>
            <a:r>
              <a:rPr lang="en-IN" sz="2800" dirty="0" err="1"/>
              <a:t>JList</a:t>
            </a:r>
            <a:r>
              <a:rPr lang="en-IN" sz="2800" dirty="0"/>
              <a:t> Example");</a:t>
            </a:r>
          </a:p>
          <a:p>
            <a:r>
              <a:rPr lang="en-IN" sz="2800" dirty="0"/>
              <a:t>        </a:t>
            </a:r>
            <a:r>
              <a:rPr lang="en-IN" sz="2800" dirty="0" err="1"/>
              <a:t>frame.setSize</a:t>
            </a:r>
            <a:r>
              <a:rPr lang="en-IN" sz="2800" dirty="0"/>
              <a:t>(400, 300);</a:t>
            </a:r>
          </a:p>
          <a:p>
            <a:r>
              <a:rPr lang="en-IN" sz="2800" dirty="0"/>
              <a:t>        </a:t>
            </a:r>
            <a:r>
              <a:rPr lang="en-IN" sz="2800" dirty="0" err="1"/>
              <a:t>frame.setDefaultCloseOperation</a:t>
            </a:r>
            <a:r>
              <a:rPr lang="en-IN" sz="2800" dirty="0"/>
              <a:t>(</a:t>
            </a:r>
            <a:r>
              <a:rPr lang="en-IN" sz="2800" dirty="0" err="1"/>
              <a:t>JFrame.EXIT_ON_CLOSE</a:t>
            </a:r>
            <a:r>
              <a:rPr lang="en-IN" sz="2800" dirty="0"/>
              <a:t>);</a:t>
            </a:r>
          </a:p>
          <a:p>
            <a:r>
              <a:rPr lang="en-IN" sz="2800" dirty="0"/>
              <a:t>        </a:t>
            </a:r>
            <a:r>
              <a:rPr lang="en-IN" sz="2800" dirty="0" err="1"/>
              <a:t>frame.setLayout</a:t>
            </a:r>
            <a:r>
              <a:rPr lang="en-IN" sz="2800" dirty="0"/>
              <a:t>(null);</a:t>
            </a:r>
          </a:p>
          <a:p>
            <a:endParaRPr lang="en-IN" sz="2800" dirty="0"/>
          </a:p>
        </p:txBody>
      </p:sp>
      <p:sp>
        <p:nvSpPr>
          <p:cNvPr id="2" name="Rectangle 1">
            <a:extLst>
              <a:ext uri="{FF2B5EF4-FFF2-40B4-BE49-F238E27FC236}">
                <a16:creationId xmlns:a16="http://schemas.microsoft.com/office/drawing/2014/main" id="{09DD49F4-1217-4151-AC20-41B4892F29CE}"/>
              </a:ext>
            </a:extLst>
          </p:cNvPr>
          <p:cNvSpPr/>
          <p:nvPr/>
        </p:nvSpPr>
        <p:spPr>
          <a:xfrm>
            <a:off x="6317673" y="1136064"/>
            <a:ext cx="5735782" cy="48320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IN" sz="2800" dirty="0"/>
          </a:p>
          <a:p>
            <a:r>
              <a:rPr lang="en-IN" sz="2800" dirty="0"/>
              <a:t>        // Data for the </a:t>
            </a:r>
            <a:r>
              <a:rPr lang="en-IN" sz="2800" dirty="0" err="1"/>
              <a:t>JList</a:t>
            </a:r>
            <a:endParaRPr lang="en-IN" sz="2800" dirty="0"/>
          </a:p>
          <a:p>
            <a:r>
              <a:rPr lang="en-IN" sz="2800" dirty="0"/>
              <a:t>        String languages[] = {</a:t>
            </a:r>
          </a:p>
          <a:p>
            <a:r>
              <a:rPr lang="en-IN" sz="2800" dirty="0"/>
              <a:t>            "Java", "Python", "C++", "JavaScript", "C#", "Go"</a:t>
            </a:r>
          </a:p>
          <a:p>
            <a:r>
              <a:rPr lang="en-IN" sz="2800" dirty="0"/>
              <a:t>        };</a:t>
            </a:r>
          </a:p>
          <a:p>
            <a:endParaRPr lang="en-IN" sz="2800" dirty="0"/>
          </a:p>
          <a:p>
            <a:r>
              <a:rPr lang="en-IN" sz="2800" dirty="0"/>
              <a:t>        // Create the </a:t>
            </a:r>
            <a:r>
              <a:rPr lang="en-IN" sz="2800" dirty="0" err="1"/>
              <a:t>JList</a:t>
            </a:r>
            <a:endParaRPr lang="en-IN" sz="2800" dirty="0"/>
          </a:p>
          <a:p>
            <a:r>
              <a:rPr lang="en-IN" sz="2800" dirty="0"/>
              <a:t>        </a:t>
            </a:r>
            <a:r>
              <a:rPr lang="en-IN" sz="2800" dirty="0" err="1"/>
              <a:t>JList</a:t>
            </a:r>
            <a:r>
              <a:rPr lang="en-IN" sz="2800" dirty="0"/>
              <a:t>&lt;String&gt; list = new </a:t>
            </a:r>
            <a:r>
              <a:rPr lang="en-IN" sz="2800" dirty="0" err="1"/>
              <a:t>JList</a:t>
            </a:r>
            <a:r>
              <a:rPr lang="en-IN" sz="2800" dirty="0"/>
              <a:t>&lt;&gt;(languages);</a:t>
            </a:r>
          </a:p>
          <a:p>
            <a:r>
              <a:rPr lang="en-IN" sz="2800" dirty="0"/>
              <a:t>        </a:t>
            </a:r>
            <a:r>
              <a:rPr lang="en-IN" sz="2800" dirty="0" err="1"/>
              <a:t>list.setBounds</a:t>
            </a:r>
            <a:r>
              <a:rPr lang="en-IN" sz="2800" dirty="0"/>
              <a:t>(50, 50, 120, 120);</a:t>
            </a:r>
          </a:p>
        </p:txBody>
      </p:sp>
    </p:spTree>
    <p:extLst>
      <p:ext uri="{BB962C8B-B14F-4D97-AF65-F5344CB8AC3E}">
        <p14:creationId xmlns:p14="http://schemas.microsoft.com/office/powerpoint/2010/main" val="1194686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912885" y="1"/>
            <a:ext cx="8860220" cy="6645164"/>
          </a:xfrm>
          <a:prstGeom prst="rect">
            <a:avLst/>
          </a:prstGeom>
        </p:spPr>
      </p:pic>
    </p:spTree>
    <p:extLst>
      <p:ext uri="{BB962C8B-B14F-4D97-AF65-F5344CB8AC3E}">
        <p14:creationId xmlns:p14="http://schemas.microsoft.com/office/powerpoint/2010/main" val="2113838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D2270-73C4-4208-B2BF-0068160CB4B8}"/>
              </a:ext>
            </a:extLst>
          </p:cNvPr>
          <p:cNvSpPr/>
          <p:nvPr/>
        </p:nvSpPr>
        <p:spPr>
          <a:xfrm>
            <a:off x="221673" y="225100"/>
            <a:ext cx="5666509" cy="55092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3200" dirty="0"/>
              <a:t> // Set the list selection mode to single selection    </a:t>
            </a:r>
            <a:r>
              <a:rPr lang="en-IN" sz="3200" dirty="0" err="1"/>
              <a:t>list.setSelectionMode</a:t>
            </a:r>
            <a:r>
              <a:rPr lang="en-IN" sz="3200" dirty="0"/>
              <a:t>(</a:t>
            </a:r>
            <a:r>
              <a:rPr lang="en-IN" sz="3200" dirty="0" err="1"/>
              <a:t>ListSelectionModel.SINGLE_SELECTION</a:t>
            </a:r>
            <a:r>
              <a:rPr lang="en-IN" sz="3200" dirty="0"/>
              <a:t>);</a:t>
            </a:r>
          </a:p>
          <a:p>
            <a:r>
              <a:rPr lang="en-IN" sz="3200" dirty="0"/>
              <a:t>        // Text field to display selected item</a:t>
            </a:r>
          </a:p>
          <a:p>
            <a:r>
              <a:rPr lang="en-IN" sz="3200" dirty="0"/>
              <a:t>        </a:t>
            </a:r>
            <a:r>
              <a:rPr lang="en-IN" sz="3200" dirty="0" err="1"/>
              <a:t>JTextField</a:t>
            </a:r>
            <a:r>
              <a:rPr lang="en-IN" sz="3200" dirty="0"/>
              <a:t> </a:t>
            </a:r>
            <a:r>
              <a:rPr lang="en-IN" sz="3200" dirty="0" err="1"/>
              <a:t>textField</a:t>
            </a:r>
            <a:r>
              <a:rPr lang="en-IN" sz="3200" dirty="0"/>
              <a:t> = new </a:t>
            </a:r>
            <a:r>
              <a:rPr lang="en-IN" sz="3200" dirty="0" err="1"/>
              <a:t>JTextField</a:t>
            </a:r>
            <a:r>
              <a:rPr lang="en-IN" sz="3200" dirty="0"/>
              <a:t>();</a:t>
            </a:r>
          </a:p>
          <a:p>
            <a:r>
              <a:rPr lang="en-IN" sz="3200" dirty="0"/>
              <a:t>        </a:t>
            </a:r>
            <a:r>
              <a:rPr lang="en-IN" sz="3200" dirty="0" err="1"/>
              <a:t>textField.setBounds</a:t>
            </a:r>
            <a:r>
              <a:rPr lang="en-IN" sz="3200" dirty="0"/>
              <a:t>(200, 90, 200, 30);</a:t>
            </a:r>
          </a:p>
          <a:p>
            <a:endParaRPr lang="en-IN" sz="3200" dirty="0"/>
          </a:p>
        </p:txBody>
      </p:sp>
      <p:sp>
        <p:nvSpPr>
          <p:cNvPr id="5" name="Rectangle 4">
            <a:extLst>
              <a:ext uri="{FF2B5EF4-FFF2-40B4-BE49-F238E27FC236}">
                <a16:creationId xmlns:a16="http://schemas.microsoft.com/office/drawing/2014/main" id="{AAD1E52A-8DF4-4AEB-A7B1-C5481AEB753A}"/>
              </a:ext>
            </a:extLst>
          </p:cNvPr>
          <p:cNvSpPr/>
          <p:nvPr/>
        </p:nvSpPr>
        <p:spPr>
          <a:xfrm>
            <a:off x="5902036" y="167739"/>
            <a:ext cx="6096000" cy="655564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IN" sz="2800" dirty="0"/>
              <a:t> // Add </a:t>
            </a:r>
            <a:r>
              <a:rPr lang="en-IN" sz="2800" dirty="0" err="1"/>
              <a:t>ListSelectionListener</a:t>
            </a:r>
            <a:endParaRPr lang="en-IN" sz="2800" dirty="0"/>
          </a:p>
          <a:p>
            <a:r>
              <a:rPr lang="en-IN" sz="2800" dirty="0"/>
              <a:t>     </a:t>
            </a:r>
            <a:r>
              <a:rPr lang="en-IN" sz="2800" dirty="0" err="1"/>
              <a:t>list.addListSelectionListener</a:t>
            </a:r>
            <a:r>
              <a:rPr lang="en-IN" sz="2800" dirty="0"/>
              <a:t>(new </a:t>
            </a:r>
            <a:r>
              <a:rPr lang="en-IN" sz="2800" dirty="0" err="1"/>
              <a:t>ListSelectionListener</a:t>
            </a:r>
            <a:r>
              <a:rPr lang="en-IN" sz="2800" dirty="0"/>
              <a:t>() {</a:t>
            </a:r>
          </a:p>
          <a:p>
            <a:r>
              <a:rPr lang="en-IN" sz="2800" dirty="0"/>
              <a:t>            public void </a:t>
            </a:r>
            <a:r>
              <a:rPr lang="en-IN" sz="2800" dirty="0" err="1"/>
              <a:t>valueChanged</a:t>
            </a:r>
            <a:r>
              <a:rPr lang="en-IN" sz="2800" dirty="0"/>
              <a:t>(</a:t>
            </a:r>
            <a:r>
              <a:rPr lang="en-IN" sz="2800" dirty="0" err="1"/>
              <a:t>ListSelectionEvent</a:t>
            </a:r>
            <a:r>
              <a:rPr lang="en-IN" sz="2800" dirty="0"/>
              <a:t> e) {</a:t>
            </a:r>
          </a:p>
          <a:p>
            <a:r>
              <a:rPr lang="en-IN" sz="2800" dirty="0"/>
              <a:t>                String selected = </a:t>
            </a:r>
            <a:r>
              <a:rPr lang="en-IN" sz="2800" dirty="0" err="1"/>
              <a:t>list.getSelectedValue</a:t>
            </a:r>
            <a:r>
              <a:rPr lang="en-IN" sz="2800" dirty="0"/>
              <a:t>();</a:t>
            </a:r>
          </a:p>
          <a:p>
            <a:r>
              <a:rPr lang="en-IN" sz="2800" dirty="0"/>
              <a:t>                </a:t>
            </a:r>
            <a:r>
              <a:rPr lang="en-IN" sz="2800" dirty="0" err="1"/>
              <a:t>textField.setText</a:t>
            </a:r>
            <a:r>
              <a:rPr lang="en-IN" sz="2800" dirty="0"/>
              <a:t>("You selected: " + selected);</a:t>
            </a:r>
          </a:p>
          <a:p>
            <a:r>
              <a:rPr lang="en-IN" sz="2800" dirty="0"/>
              <a:t>            }});</a:t>
            </a:r>
          </a:p>
          <a:p>
            <a:r>
              <a:rPr lang="en-IN" sz="2800" dirty="0" err="1"/>
              <a:t>frame.add</a:t>
            </a:r>
            <a:r>
              <a:rPr lang="en-IN" sz="2800" dirty="0"/>
              <a:t>(list);</a:t>
            </a:r>
          </a:p>
          <a:p>
            <a:r>
              <a:rPr lang="en-IN" sz="2800" dirty="0"/>
              <a:t>        </a:t>
            </a:r>
            <a:r>
              <a:rPr lang="en-IN" sz="2800" dirty="0" err="1"/>
              <a:t>frame.add</a:t>
            </a:r>
            <a:r>
              <a:rPr lang="en-IN" sz="2800" dirty="0"/>
              <a:t>(</a:t>
            </a:r>
            <a:r>
              <a:rPr lang="en-IN" sz="2800" dirty="0" err="1"/>
              <a:t>textField</a:t>
            </a:r>
            <a:r>
              <a:rPr lang="en-IN" sz="2800" dirty="0"/>
              <a:t>);</a:t>
            </a:r>
          </a:p>
          <a:p>
            <a:r>
              <a:rPr lang="en-IN" sz="2800" dirty="0"/>
              <a:t>        // Make frame visible</a:t>
            </a:r>
          </a:p>
          <a:p>
            <a:r>
              <a:rPr lang="en-IN" sz="2800" dirty="0"/>
              <a:t>        </a:t>
            </a:r>
            <a:r>
              <a:rPr lang="en-IN" sz="2800" dirty="0" err="1"/>
              <a:t>frame.setVisible</a:t>
            </a:r>
            <a:r>
              <a:rPr lang="en-IN" sz="2800" dirty="0"/>
              <a:t>(true);</a:t>
            </a:r>
          </a:p>
          <a:p>
            <a:r>
              <a:rPr lang="en-IN" sz="2800" dirty="0"/>
              <a:t>    }}</a:t>
            </a:r>
          </a:p>
        </p:txBody>
      </p:sp>
    </p:spTree>
    <p:extLst>
      <p:ext uri="{BB962C8B-B14F-4D97-AF65-F5344CB8AC3E}">
        <p14:creationId xmlns:p14="http://schemas.microsoft.com/office/powerpoint/2010/main" val="2098703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F775A4-9737-498E-BA27-79F35AD0D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40" y="0"/>
            <a:ext cx="9118519" cy="6858000"/>
          </a:xfrm>
          <a:prstGeom prst="rect">
            <a:avLst/>
          </a:prstGeom>
        </p:spPr>
      </p:pic>
    </p:spTree>
    <p:extLst>
      <p:ext uri="{BB962C8B-B14F-4D97-AF65-F5344CB8AC3E}">
        <p14:creationId xmlns:p14="http://schemas.microsoft.com/office/powerpoint/2010/main" val="86404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A492-8270-4B9A-A4C1-CE4284AD5005}"/>
              </a:ext>
            </a:extLst>
          </p:cNvPr>
          <p:cNvSpPr>
            <a:spLocks noGrp="1"/>
          </p:cNvSpPr>
          <p:nvPr>
            <p:ph type="title"/>
          </p:nvPr>
        </p:nvSpPr>
        <p:spPr/>
        <p:txBody>
          <a:bodyPr/>
          <a:lstStyle/>
          <a:p>
            <a:r>
              <a:rPr lang="en-US" altLang="en-US" b="1" dirty="0" err="1">
                <a:latin typeface="Arial" panose="020B0604020202020204" pitchFamily="34" charset="0"/>
              </a:rPr>
              <a:t>JComboBox</a:t>
            </a:r>
            <a:br>
              <a:rPr lang="en-US" altLang="en-US" b="1" dirty="0">
                <a:latin typeface="Arial" panose="020B0604020202020204" pitchFamily="34" charset="0"/>
              </a:rPr>
            </a:br>
            <a:endParaRPr lang="en-IN" dirty="0"/>
          </a:p>
        </p:txBody>
      </p:sp>
      <p:sp>
        <p:nvSpPr>
          <p:cNvPr id="4" name="Rectangle 4">
            <a:extLst>
              <a:ext uri="{FF2B5EF4-FFF2-40B4-BE49-F238E27FC236}">
                <a16:creationId xmlns:a16="http://schemas.microsoft.com/office/drawing/2014/main" id="{70F25771-AEDF-4CFC-9C95-A397626CF9D6}"/>
              </a:ext>
            </a:extLst>
          </p:cNvPr>
          <p:cNvSpPr>
            <a:spLocks noGrp="1" noChangeArrowheads="1"/>
          </p:cNvSpPr>
          <p:nvPr>
            <p:ph idx="1"/>
          </p:nvPr>
        </p:nvSpPr>
        <p:spPr bwMode="auto">
          <a:xfrm>
            <a:off x="280988" y="1278721"/>
            <a:ext cx="1137266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Swing provides a combo box using the </a:t>
            </a:r>
            <a:r>
              <a:rPr kumimoji="0" lang="en-US" altLang="en-US" sz="2400" b="1" i="0" u="none" strike="noStrike" cap="none" normalizeH="0" baseline="0" dirty="0" err="1">
                <a:ln>
                  <a:noFill/>
                </a:ln>
                <a:solidFill>
                  <a:schemeClr val="tx1"/>
                </a:solidFill>
                <a:effectLst/>
                <a:latin typeface="Arial" panose="020B0604020202020204" pitchFamily="34" charset="0"/>
              </a:rPr>
              <a:t>JComboBox</a:t>
            </a:r>
            <a:r>
              <a:rPr kumimoji="0" lang="en-US" altLang="en-US" sz="2400" b="0" i="0" u="none" strike="noStrike" cap="none" normalizeH="0" baseline="0" dirty="0">
                <a:ln>
                  <a:noFill/>
                </a:ln>
                <a:solidFill>
                  <a:schemeClr val="tx1"/>
                </a:solidFill>
                <a:effectLst/>
                <a:latin typeface="Arial" panose="020B0604020202020204" pitchFamily="34" charset="0"/>
              </a:rPr>
              <a:t> class.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 combo box normally displays one entry and also provides a drop-down list that</a:t>
            </a: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chemeClr val="tx1"/>
                </a:solidFill>
                <a:effectLst/>
                <a:latin typeface="Arial" panose="020B0604020202020204" pitchFamily="34" charset="0"/>
              </a:rPr>
              <a:t> allows the user to select a different item.</a:t>
            </a:r>
          </a:p>
          <a:p>
            <a:pPr marL="0" indent="0" eaLnBrk="0" fontAlgn="base" hangingPunct="0">
              <a:lnSpc>
                <a:spcPct val="100000"/>
              </a:lnSpc>
              <a:spcBef>
                <a:spcPct val="0"/>
              </a:spcBef>
              <a:spcAft>
                <a:spcPct val="0"/>
              </a:spcAft>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eaLnBrk="0" fontAlgn="base" hangingPunct="0">
              <a:lnSpc>
                <a:spcPct val="100000"/>
              </a:lnSpc>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algn="ct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JComboBox</a:t>
            </a:r>
            <a:r>
              <a:rPr kumimoji="0" lang="en-US" altLang="en-US" sz="2400" b="0" i="0" u="none" strike="noStrike" cap="none" normalizeH="0" baseline="0" dirty="0">
                <a:ln>
                  <a:noFill/>
                </a:ln>
                <a:solidFill>
                  <a:schemeClr val="tx1"/>
                </a:solidFill>
                <a:effectLst/>
                <a:latin typeface="Arial Unicode MS"/>
              </a:rPr>
              <a:t>() </a:t>
            </a:r>
          </a:p>
          <a:p>
            <a:pPr algn="ctr" eaLnBrk="0" fontAlgn="base" hangingPunct="0">
              <a:lnSpc>
                <a:spcPct val="100000"/>
              </a:lnSpc>
              <a:spcBef>
                <a:spcPct val="0"/>
              </a:spcBef>
              <a:spcAft>
                <a:spcPct val="0"/>
              </a:spcAft>
            </a:pPr>
            <a:r>
              <a:rPr kumimoji="0" lang="en-US" altLang="en-US" sz="2400" b="0" i="0" u="none" strike="noStrike" cap="none" normalizeH="0" baseline="0" dirty="0" err="1">
                <a:ln>
                  <a:noFill/>
                </a:ln>
                <a:solidFill>
                  <a:schemeClr val="tx1"/>
                </a:solidFill>
                <a:effectLst/>
                <a:latin typeface="Arial Unicode MS"/>
              </a:rPr>
              <a:t>JComboBox</a:t>
            </a:r>
            <a:r>
              <a:rPr kumimoji="0" lang="en-US" altLang="en-US" sz="2400" b="0" i="0" u="none" strike="noStrike" cap="none" normalizeH="0" baseline="0" dirty="0">
                <a:ln>
                  <a:noFill/>
                </a:ln>
                <a:solidFill>
                  <a:schemeClr val="tx1"/>
                </a:solidFill>
                <a:effectLst/>
                <a:latin typeface="Arial Unicode MS"/>
              </a:rPr>
              <a:t>(Vector v) </a:t>
            </a:r>
            <a:endParaRPr kumimoji="0" lang="en-US" altLang="en-US" sz="2400" b="0" i="0" u="none" strike="noStrike" cap="none" normalizeH="0" baseline="0" dirty="0">
              <a:ln>
                <a:noFill/>
              </a:ln>
              <a:solidFill>
                <a:schemeClr val="tx1"/>
              </a:solidFill>
              <a:effectLst/>
            </a:endParaRPr>
          </a:p>
          <a:p>
            <a:pPr marL="0" indent="0" algn="ctr" eaLnBrk="0" fontAlgn="base" hangingPunct="0">
              <a:lnSpc>
                <a:spcPct val="100000"/>
              </a:lnSpc>
              <a:spcBef>
                <a:spcPct val="0"/>
              </a:spcBef>
              <a:spcAft>
                <a:spcPct val="0"/>
              </a:spcAft>
              <a:buNone/>
            </a:pPr>
            <a:r>
              <a:rPr kumimoji="0" lang="en-US" altLang="en-US" sz="2400" b="0" i="0" u="none" strike="noStrike" cap="none" normalizeH="0" baseline="0" dirty="0">
                <a:ln>
                  <a:noFill/>
                </a:ln>
                <a:solidFill>
                  <a:schemeClr val="tx1"/>
                </a:solidFill>
                <a:effectLst/>
                <a:latin typeface="Arial" panose="020B0604020202020204" pitchFamily="34" charset="0"/>
              </a:rPr>
              <a:t>Here, </a:t>
            </a:r>
            <a:r>
              <a:rPr kumimoji="0" lang="en-US" altLang="en-US" sz="2400" b="0" i="0" u="none" strike="noStrike" cap="none" normalizeH="0" baseline="0" dirty="0">
                <a:ln>
                  <a:noFill/>
                </a:ln>
                <a:solidFill>
                  <a:schemeClr val="tx1"/>
                </a:solidFill>
                <a:effectLst/>
                <a:latin typeface="Arial Unicode MS"/>
              </a:rPr>
              <a:t>v</a:t>
            </a:r>
            <a:r>
              <a:rPr kumimoji="0" lang="en-US" altLang="en-US" sz="2400" b="0" i="0" u="none" strike="noStrike" cap="none" normalizeH="0" baseline="0" dirty="0">
                <a:ln>
                  <a:noFill/>
                </a:ln>
                <a:solidFill>
                  <a:schemeClr val="tx1"/>
                </a:solidFill>
                <a:effectLst/>
              </a:rPr>
              <a:t> is a vector that initializes the combo box.</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6608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650F490-7A57-456C-9331-5B720ACB70AA}"/>
              </a:ext>
            </a:extLst>
          </p:cNvPr>
          <p:cNvSpPr>
            <a:spLocks noChangeArrowheads="1"/>
          </p:cNvSpPr>
          <p:nvPr/>
        </p:nvSpPr>
        <p:spPr bwMode="auto">
          <a:xfrm>
            <a:off x="1190625" y="-272919"/>
            <a:ext cx="637866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Commonly Used Methods of JComboBox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addItem(Object item)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Adds an item to the combo box</a:t>
            </a:r>
            <a:endParaRPr kumimoji="0" lang="en-US" altLang="en-US" sz="24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removeItem(Object item)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Removes an item from the combo box</a:t>
            </a:r>
            <a:endParaRPr kumimoji="0" lang="en-US" altLang="en-US" sz="24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getItemAt(int index)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Returns the item at the given index</a:t>
            </a:r>
            <a:endParaRPr kumimoji="0" lang="en-US" altLang="en-US" sz="24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getItemCount()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Returns number of items in the combo box</a:t>
            </a:r>
            <a:endParaRPr kumimoji="0" lang="en-US" altLang="en-US" sz="24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getSelectedItem()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Returns the currently selected item</a:t>
            </a:r>
            <a:endParaRPr kumimoji="0" lang="en-US" altLang="en-US" sz="24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setSelectedItem(Object item)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Selects the given item</a:t>
            </a:r>
            <a:endParaRPr kumimoji="0" lang="en-US" altLang="en-US" sz="24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Unicode MS"/>
              </a:rPr>
              <a:t>getSelectedIndex()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 Returns the index of the selected item</a:t>
            </a:r>
          </a:p>
        </p:txBody>
      </p:sp>
    </p:spTree>
    <p:extLst>
      <p:ext uri="{BB962C8B-B14F-4D97-AF65-F5344CB8AC3E}">
        <p14:creationId xmlns:p14="http://schemas.microsoft.com/office/powerpoint/2010/main" val="3003837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F1060-559B-4EA3-A82D-EAF64D5303E2}"/>
              </a:ext>
            </a:extLst>
          </p:cNvPr>
          <p:cNvSpPr/>
          <p:nvPr/>
        </p:nvSpPr>
        <p:spPr>
          <a:xfrm>
            <a:off x="166254" y="0"/>
            <a:ext cx="6553199" cy="61247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800" dirty="0"/>
              <a:t>import </a:t>
            </a:r>
            <a:r>
              <a:rPr lang="en-IN" sz="2800" dirty="0" err="1"/>
              <a:t>javax.swing</a:t>
            </a:r>
            <a:r>
              <a:rPr lang="en-IN" sz="2800" dirty="0"/>
              <a:t>.*;   </a:t>
            </a:r>
          </a:p>
          <a:p>
            <a:r>
              <a:rPr lang="en-IN" sz="2800" dirty="0"/>
              <a:t>import </a:t>
            </a:r>
            <a:r>
              <a:rPr lang="en-IN" sz="2800" dirty="0" err="1"/>
              <a:t>java.awt.event</a:t>
            </a:r>
            <a:r>
              <a:rPr lang="en-IN" sz="2800" dirty="0"/>
              <a:t>.*;</a:t>
            </a:r>
          </a:p>
          <a:p>
            <a:r>
              <a:rPr lang="en-IN" sz="2800" dirty="0"/>
              <a:t>class </a:t>
            </a:r>
            <a:r>
              <a:rPr lang="en-IN" sz="2800" dirty="0" err="1"/>
              <a:t>JComboBoxExample</a:t>
            </a:r>
            <a:r>
              <a:rPr lang="en-IN" sz="2800" dirty="0"/>
              <a:t> {</a:t>
            </a:r>
          </a:p>
          <a:p>
            <a:r>
              <a:rPr lang="en-IN" sz="2800" dirty="0"/>
              <a:t>    public static void main(String[] </a:t>
            </a:r>
            <a:r>
              <a:rPr lang="en-IN" sz="2800" dirty="0" err="1"/>
              <a:t>args</a:t>
            </a:r>
            <a:r>
              <a:rPr lang="en-IN" sz="2800" dirty="0"/>
              <a:t>) {</a:t>
            </a:r>
          </a:p>
          <a:p>
            <a:r>
              <a:rPr lang="en-IN" sz="2800" dirty="0"/>
              <a:t>        // Create frame</a:t>
            </a:r>
          </a:p>
          <a:p>
            <a:r>
              <a:rPr lang="en-IN" sz="2800" dirty="0"/>
              <a:t>        </a:t>
            </a:r>
            <a:r>
              <a:rPr lang="en-IN" sz="2800" dirty="0" err="1"/>
              <a:t>JFrame</a:t>
            </a:r>
            <a:r>
              <a:rPr lang="en-IN" sz="2800" dirty="0"/>
              <a:t> frame = new </a:t>
            </a:r>
            <a:r>
              <a:rPr lang="en-IN" sz="2800" dirty="0" err="1"/>
              <a:t>JFrame</a:t>
            </a:r>
            <a:r>
              <a:rPr lang="en-IN" sz="2800" dirty="0"/>
              <a:t>("</a:t>
            </a:r>
            <a:r>
              <a:rPr lang="en-IN" sz="2800" dirty="0" err="1"/>
              <a:t>JComboBox</a:t>
            </a:r>
            <a:r>
              <a:rPr lang="en-IN" sz="2800" dirty="0"/>
              <a:t> Example");</a:t>
            </a:r>
          </a:p>
          <a:p>
            <a:r>
              <a:rPr lang="en-IN" sz="2800" dirty="0"/>
              <a:t>        </a:t>
            </a:r>
            <a:r>
              <a:rPr lang="en-IN" sz="2800" dirty="0" err="1"/>
              <a:t>frame.setSize</a:t>
            </a:r>
            <a:r>
              <a:rPr lang="en-IN" sz="2800" dirty="0"/>
              <a:t>(400, 200);     </a:t>
            </a:r>
            <a:r>
              <a:rPr lang="en-IN" sz="2800" dirty="0" err="1"/>
              <a:t>frame.setDefaultCloseOperation</a:t>
            </a:r>
            <a:r>
              <a:rPr lang="en-IN" sz="2800" dirty="0"/>
              <a:t>(</a:t>
            </a:r>
            <a:r>
              <a:rPr lang="en-IN" sz="2800" dirty="0" err="1"/>
              <a:t>JFrame.EXIT_ON_CLOSE</a:t>
            </a:r>
            <a:r>
              <a:rPr lang="en-IN" sz="2800" dirty="0"/>
              <a:t>);</a:t>
            </a:r>
          </a:p>
          <a:p>
            <a:r>
              <a:rPr lang="en-IN" sz="2800" dirty="0"/>
              <a:t>        </a:t>
            </a:r>
            <a:r>
              <a:rPr lang="en-IN" sz="2800" dirty="0" err="1"/>
              <a:t>frame.setLayout</a:t>
            </a:r>
            <a:r>
              <a:rPr lang="en-IN" sz="2800" dirty="0"/>
              <a:t>(null);</a:t>
            </a:r>
          </a:p>
          <a:p>
            <a:r>
              <a:rPr lang="en-IN" sz="2800" dirty="0"/>
              <a:t>        // Create label</a:t>
            </a:r>
          </a:p>
          <a:p>
            <a:r>
              <a:rPr lang="en-IN" sz="2800" dirty="0"/>
              <a:t>        </a:t>
            </a:r>
            <a:r>
              <a:rPr lang="en-IN" sz="2800" dirty="0" err="1"/>
              <a:t>JLabel</a:t>
            </a:r>
            <a:r>
              <a:rPr lang="en-IN" sz="2800" dirty="0"/>
              <a:t> label = new </a:t>
            </a:r>
            <a:r>
              <a:rPr lang="en-IN" sz="2800" dirty="0" err="1"/>
              <a:t>JLabel</a:t>
            </a:r>
            <a:r>
              <a:rPr lang="en-IN" sz="2800" dirty="0"/>
              <a:t>("Select Language:");</a:t>
            </a:r>
          </a:p>
        </p:txBody>
      </p:sp>
      <p:sp>
        <p:nvSpPr>
          <p:cNvPr id="2" name="Rectangle 1">
            <a:extLst>
              <a:ext uri="{FF2B5EF4-FFF2-40B4-BE49-F238E27FC236}">
                <a16:creationId xmlns:a16="http://schemas.microsoft.com/office/drawing/2014/main" id="{9EE4B431-D7FA-4C4C-ACF1-924A3A915301}"/>
              </a:ext>
            </a:extLst>
          </p:cNvPr>
          <p:cNvSpPr/>
          <p:nvPr/>
        </p:nvSpPr>
        <p:spPr>
          <a:xfrm>
            <a:off x="6816437" y="695466"/>
            <a:ext cx="5209309" cy="52629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800" dirty="0"/>
              <a:t> </a:t>
            </a:r>
            <a:r>
              <a:rPr lang="en-IN" sz="2800" dirty="0" err="1"/>
              <a:t>label.setBounds</a:t>
            </a:r>
            <a:r>
              <a:rPr lang="en-IN" sz="2800" dirty="0"/>
              <a:t>(50, 30, 120, 30);</a:t>
            </a:r>
          </a:p>
          <a:p>
            <a:r>
              <a:rPr lang="en-IN" sz="2800" dirty="0"/>
              <a:t>        // Data for combo box</a:t>
            </a:r>
          </a:p>
          <a:p>
            <a:r>
              <a:rPr lang="en-IN" sz="2800" dirty="0"/>
              <a:t>        String languages[] = {</a:t>
            </a:r>
          </a:p>
          <a:p>
            <a:r>
              <a:rPr lang="en-IN" sz="2800" dirty="0"/>
              <a:t>            "Java", "Python", "C++", "JavaScript"</a:t>
            </a:r>
          </a:p>
          <a:p>
            <a:r>
              <a:rPr lang="en-IN" sz="2800" dirty="0"/>
              <a:t>        };</a:t>
            </a:r>
          </a:p>
          <a:p>
            <a:r>
              <a:rPr lang="en-IN" sz="2800" dirty="0"/>
              <a:t> // Create combo box</a:t>
            </a:r>
          </a:p>
          <a:p>
            <a:r>
              <a:rPr lang="en-IN" sz="2800" dirty="0"/>
              <a:t>        </a:t>
            </a:r>
            <a:r>
              <a:rPr lang="en-IN" sz="2800" dirty="0" err="1"/>
              <a:t>JComboBox</a:t>
            </a:r>
            <a:r>
              <a:rPr lang="en-IN" sz="2800" dirty="0"/>
              <a:t>&lt;String&gt; </a:t>
            </a:r>
            <a:r>
              <a:rPr lang="en-IN" sz="2800" dirty="0" err="1"/>
              <a:t>comboBox</a:t>
            </a:r>
            <a:r>
              <a:rPr lang="en-IN" sz="2800" dirty="0"/>
              <a:t> = new </a:t>
            </a:r>
            <a:r>
              <a:rPr lang="en-IN" sz="2800" dirty="0" err="1"/>
              <a:t>JComboBox</a:t>
            </a:r>
            <a:r>
              <a:rPr lang="en-IN" sz="2800" dirty="0"/>
              <a:t>&lt;&gt;(languages);</a:t>
            </a:r>
          </a:p>
          <a:p>
            <a:r>
              <a:rPr lang="en-IN" sz="2800" dirty="0"/>
              <a:t>        </a:t>
            </a:r>
            <a:r>
              <a:rPr lang="en-IN" sz="2800" dirty="0" err="1"/>
              <a:t>comboBox.setBounds</a:t>
            </a:r>
            <a:r>
              <a:rPr lang="en-IN" sz="2800" dirty="0"/>
              <a:t>(180, 30, 150, 30);</a:t>
            </a:r>
          </a:p>
        </p:txBody>
      </p:sp>
    </p:spTree>
    <p:extLst>
      <p:ext uri="{BB962C8B-B14F-4D97-AF65-F5344CB8AC3E}">
        <p14:creationId xmlns:p14="http://schemas.microsoft.com/office/powerpoint/2010/main" val="515478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BC417F-DC6A-40ED-8C92-7BF4A776118A}"/>
              </a:ext>
            </a:extLst>
          </p:cNvPr>
          <p:cNvSpPr/>
          <p:nvPr/>
        </p:nvSpPr>
        <p:spPr>
          <a:xfrm>
            <a:off x="180109" y="56463"/>
            <a:ext cx="6497783" cy="61247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800" dirty="0"/>
              <a:t>// Create text field</a:t>
            </a:r>
          </a:p>
          <a:p>
            <a:r>
              <a:rPr lang="en-IN" sz="2800" dirty="0"/>
              <a:t>        </a:t>
            </a:r>
            <a:r>
              <a:rPr lang="en-IN" sz="2800" dirty="0" err="1"/>
              <a:t>JTextField</a:t>
            </a:r>
            <a:r>
              <a:rPr lang="en-IN" sz="2800" dirty="0"/>
              <a:t> </a:t>
            </a:r>
            <a:r>
              <a:rPr lang="en-IN" sz="2800" dirty="0" err="1"/>
              <a:t>textField</a:t>
            </a:r>
            <a:r>
              <a:rPr lang="en-IN" sz="2800" dirty="0"/>
              <a:t> = new </a:t>
            </a:r>
            <a:r>
              <a:rPr lang="en-IN" sz="2800" dirty="0" err="1"/>
              <a:t>JTextField</a:t>
            </a:r>
            <a:r>
              <a:rPr lang="en-IN" sz="2800" dirty="0"/>
              <a:t>();</a:t>
            </a:r>
          </a:p>
          <a:p>
            <a:r>
              <a:rPr lang="en-IN" sz="2800" dirty="0"/>
              <a:t>        </a:t>
            </a:r>
            <a:r>
              <a:rPr lang="en-IN" sz="2800" dirty="0" err="1"/>
              <a:t>textField.setBounds</a:t>
            </a:r>
            <a:r>
              <a:rPr lang="en-IN" sz="2800" dirty="0"/>
              <a:t>(50, 80, 280, 30);</a:t>
            </a:r>
          </a:p>
          <a:p>
            <a:endParaRPr lang="en-IN" sz="2800" dirty="0"/>
          </a:p>
          <a:p>
            <a:r>
              <a:rPr lang="en-IN" sz="2800" dirty="0"/>
              <a:t>        // Add action listener</a:t>
            </a:r>
          </a:p>
          <a:p>
            <a:r>
              <a:rPr lang="en-IN" sz="2800" dirty="0"/>
              <a:t>        </a:t>
            </a:r>
            <a:r>
              <a:rPr lang="en-IN" sz="2800" dirty="0" err="1"/>
              <a:t>comboBox.addActionListener</a:t>
            </a:r>
            <a:r>
              <a:rPr lang="en-IN" sz="2800" dirty="0"/>
              <a:t>(new ActionListener() {</a:t>
            </a:r>
          </a:p>
          <a:p>
            <a:r>
              <a:rPr lang="en-IN" sz="2800" dirty="0"/>
              <a:t>            public void </a:t>
            </a:r>
            <a:r>
              <a:rPr lang="en-IN" sz="2800" dirty="0" err="1"/>
              <a:t>actionPerformed</a:t>
            </a:r>
            <a:r>
              <a:rPr lang="en-IN" sz="2800" dirty="0"/>
              <a:t>(</a:t>
            </a:r>
            <a:r>
              <a:rPr lang="en-IN" sz="2800" dirty="0" err="1"/>
              <a:t>ActionEvent</a:t>
            </a:r>
            <a:r>
              <a:rPr lang="en-IN" sz="2800" dirty="0"/>
              <a:t> e) {</a:t>
            </a:r>
          </a:p>
          <a:p>
            <a:r>
              <a:rPr lang="en-IN" sz="2800" dirty="0"/>
              <a:t>                String selected = (String) </a:t>
            </a:r>
            <a:r>
              <a:rPr lang="en-IN" sz="2800" dirty="0" err="1"/>
              <a:t>comboBox.getSelectedItem</a:t>
            </a:r>
            <a:r>
              <a:rPr lang="en-IN" sz="2800" dirty="0"/>
              <a:t>();</a:t>
            </a:r>
          </a:p>
          <a:p>
            <a:r>
              <a:rPr lang="en-IN" sz="2800" dirty="0"/>
              <a:t>                </a:t>
            </a:r>
            <a:r>
              <a:rPr lang="en-IN" sz="2800" dirty="0" err="1"/>
              <a:t>textField.setText</a:t>
            </a:r>
            <a:r>
              <a:rPr lang="en-IN" sz="2800" dirty="0"/>
              <a:t>("You selected: " + selected);</a:t>
            </a:r>
          </a:p>
          <a:p>
            <a:r>
              <a:rPr lang="en-IN" sz="2800" dirty="0"/>
              <a:t>            }        });</a:t>
            </a:r>
          </a:p>
        </p:txBody>
      </p:sp>
      <p:sp>
        <p:nvSpPr>
          <p:cNvPr id="5" name="Rectangle 4">
            <a:extLst>
              <a:ext uri="{FF2B5EF4-FFF2-40B4-BE49-F238E27FC236}">
                <a16:creationId xmlns:a16="http://schemas.microsoft.com/office/drawing/2014/main" id="{B58C29C2-3C28-472F-9BA1-AB8E0794531D}"/>
              </a:ext>
            </a:extLst>
          </p:cNvPr>
          <p:cNvSpPr/>
          <p:nvPr/>
        </p:nvSpPr>
        <p:spPr>
          <a:xfrm>
            <a:off x="6885709" y="1166383"/>
            <a:ext cx="5126182"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800" dirty="0"/>
              <a:t> // Add components</a:t>
            </a:r>
          </a:p>
          <a:p>
            <a:r>
              <a:rPr lang="en-IN" sz="2800" dirty="0"/>
              <a:t>        </a:t>
            </a:r>
            <a:r>
              <a:rPr lang="en-IN" sz="2800" dirty="0" err="1"/>
              <a:t>frame.add</a:t>
            </a:r>
            <a:r>
              <a:rPr lang="en-IN" sz="2800" dirty="0"/>
              <a:t>(label);</a:t>
            </a:r>
          </a:p>
          <a:p>
            <a:r>
              <a:rPr lang="en-IN" sz="2800" dirty="0"/>
              <a:t>        </a:t>
            </a:r>
            <a:r>
              <a:rPr lang="en-IN" sz="2800" dirty="0" err="1"/>
              <a:t>frame.add</a:t>
            </a:r>
            <a:r>
              <a:rPr lang="en-IN" sz="2800" dirty="0"/>
              <a:t>(</a:t>
            </a:r>
            <a:r>
              <a:rPr lang="en-IN" sz="2800" dirty="0" err="1"/>
              <a:t>comboBox</a:t>
            </a:r>
            <a:r>
              <a:rPr lang="en-IN" sz="2800" dirty="0"/>
              <a:t>);</a:t>
            </a:r>
          </a:p>
          <a:p>
            <a:r>
              <a:rPr lang="en-IN" sz="2800" dirty="0"/>
              <a:t>        </a:t>
            </a:r>
            <a:r>
              <a:rPr lang="en-IN" sz="2800" dirty="0" err="1"/>
              <a:t>frame.add</a:t>
            </a:r>
            <a:r>
              <a:rPr lang="en-IN" sz="2800" dirty="0"/>
              <a:t>(</a:t>
            </a:r>
            <a:r>
              <a:rPr lang="en-IN" sz="2800" dirty="0" err="1"/>
              <a:t>textField</a:t>
            </a:r>
            <a:r>
              <a:rPr lang="en-IN" sz="2800" dirty="0"/>
              <a:t>);</a:t>
            </a:r>
          </a:p>
          <a:p>
            <a:r>
              <a:rPr lang="en-IN" sz="2800" dirty="0"/>
              <a:t>        </a:t>
            </a:r>
            <a:r>
              <a:rPr lang="en-IN" sz="2800" dirty="0" err="1"/>
              <a:t>frame.setVisible</a:t>
            </a:r>
            <a:r>
              <a:rPr lang="en-IN" sz="2800" dirty="0"/>
              <a:t>(true);</a:t>
            </a:r>
          </a:p>
          <a:p>
            <a:r>
              <a:rPr lang="en-IN" sz="2800" dirty="0"/>
              <a:t>    }}</a:t>
            </a:r>
          </a:p>
        </p:txBody>
      </p:sp>
    </p:spTree>
    <p:extLst>
      <p:ext uri="{BB962C8B-B14F-4D97-AF65-F5344CB8AC3E}">
        <p14:creationId xmlns:p14="http://schemas.microsoft.com/office/powerpoint/2010/main" val="2085624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0FBC58-1C4C-45C7-B541-9A6690AAC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370994" y="0"/>
            <a:ext cx="3450011" cy="6858000"/>
          </a:xfrm>
          <a:prstGeom prst="rect">
            <a:avLst/>
          </a:prstGeom>
        </p:spPr>
      </p:pic>
    </p:spTree>
    <p:extLst>
      <p:ext uri="{BB962C8B-B14F-4D97-AF65-F5344CB8AC3E}">
        <p14:creationId xmlns:p14="http://schemas.microsoft.com/office/powerpoint/2010/main" val="4244577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0511-DF66-439F-BFB3-D0F44AD405AB}"/>
              </a:ext>
            </a:extLst>
          </p:cNvPr>
          <p:cNvSpPr>
            <a:spLocks noGrp="1"/>
          </p:cNvSpPr>
          <p:nvPr>
            <p:ph type="title"/>
          </p:nvPr>
        </p:nvSpPr>
        <p:spPr/>
        <p:txBody>
          <a:bodyPr/>
          <a:lstStyle/>
          <a:p>
            <a:r>
              <a:rPr lang="en-US" altLang="en-US" b="1" dirty="0" err="1">
                <a:latin typeface="Arial" panose="020B0604020202020204" pitchFamily="34" charset="0"/>
              </a:rPr>
              <a:t>JTable</a:t>
            </a:r>
            <a:br>
              <a:rPr lang="en-US" altLang="en-US" b="1" dirty="0">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A730751E-D0C8-4A77-8EB0-C923C15E39D3}"/>
              </a:ext>
            </a:extLst>
          </p:cNvPr>
          <p:cNvSpPr>
            <a:spLocks noGrp="1" noChangeArrowheads="1"/>
          </p:cNvSpPr>
          <p:nvPr>
            <p:ph idx="1"/>
          </p:nvPr>
        </p:nvSpPr>
        <p:spPr bwMode="auto">
          <a:xfrm>
            <a:off x="422564" y="1364697"/>
            <a:ext cx="1084649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 </a:t>
            </a:r>
            <a:r>
              <a:rPr kumimoji="0" lang="en-US" altLang="en-US" sz="2400" b="1" i="0" u="none" strike="noStrike" cap="none" normalizeH="0" baseline="0" dirty="0" err="1">
                <a:ln>
                  <a:noFill/>
                </a:ln>
                <a:solidFill>
                  <a:schemeClr val="tx1"/>
                </a:solidFill>
                <a:effectLst/>
                <a:latin typeface="Arial" panose="020B0604020202020204" pitchFamily="34" charset="0"/>
              </a:rPr>
              <a:t>JTable</a:t>
            </a:r>
            <a:r>
              <a:rPr kumimoji="0" lang="en-US" altLang="en-US" sz="2400" b="0" i="0" u="none" strike="noStrike" cap="none" normalizeH="0" baseline="0" dirty="0">
                <a:ln>
                  <a:noFill/>
                </a:ln>
                <a:solidFill>
                  <a:schemeClr val="tx1"/>
                </a:solidFill>
                <a:effectLst/>
                <a:latin typeface="Arial" panose="020B0604020202020204" pitchFamily="34" charset="0"/>
              </a:rPr>
              <a:t> in Java Swing is a component that displays data in </a:t>
            </a:r>
            <a:r>
              <a:rPr kumimoji="0" lang="en-US" altLang="en-US" sz="2400" b="1" i="0" u="none" strike="noStrike" cap="none" normalizeH="0" baseline="0" dirty="0">
                <a:ln>
                  <a:noFill/>
                </a:ln>
                <a:solidFill>
                  <a:schemeClr val="tx1"/>
                </a:solidFill>
                <a:effectLst/>
                <a:latin typeface="Arial" panose="020B0604020202020204" pitchFamily="34" charset="0"/>
              </a:rPr>
              <a:t>tabular format </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Arial" panose="020B0604020202020204" pitchFamily="34" charset="0"/>
              </a:rPr>
              <a:t>(rows and columns)</a:t>
            </a:r>
            <a:r>
              <a:rPr kumimoji="0" lang="en-US" altLang="en-US" sz="24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endParaRPr lang="en-US" altLang="en-US" sz="2400" dirty="0">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Each cell can hold an object (String, Integer, etc.).</a:t>
            </a:r>
          </a:p>
          <a:p>
            <a:pPr eaLnBrk="0" fontAlgn="base" hangingPunct="0">
              <a:lnSpc>
                <a:spcPct val="100000"/>
              </a:lnSpc>
              <a:spcBef>
                <a:spcPct val="0"/>
              </a:spcBef>
              <a:spcAft>
                <a:spcPct val="0"/>
              </a:spcAft>
            </a:pPr>
            <a:endParaRPr lang="en-US" altLang="en-US" sz="2400" dirty="0">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It works with a </a:t>
            </a:r>
            <a:r>
              <a:rPr kumimoji="0" lang="en-US" altLang="en-US" sz="2400" b="1" i="0" u="none" strike="noStrike" cap="none" normalizeH="0" baseline="0" dirty="0" err="1">
                <a:ln>
                  <a:noFill/>
                </a:ln>
                <a:solidFill>
                  <a:schemeClr val="tx1"/>
                </a:solidFill>
                <a:effectLst/>
                <a:latin typeface="Arial" panose="020B0604020202020204" pitchFamily="34" charset="0"/>
              </a:rPr>
              <a:t>TableModel</a:t>
            </a:r>
            <a:r>
              <a:rPr kumimoji="0" lang="en-US" altLang="en-US" sz="2400" b="0" i="0" u="none" strike="noStrike" cap="none" normalizeH="0" baseline="0" dirty="0">
                <a:ln>
                  <a:noFill/>
                </a:ln>
                <a:solidFill>
                  <a:schemeClr val="tx1"/>
                </a:solidFill>
                <a:effectLst/>
                <a:latin typeface="Arial" panose="020B0604020202020204" pitchFamily="34" charset="0"/>
              </a:rPr>
              <a:t> such as </a:t>
            </a:r>
            <a:r>
              <a:rPr kumimoji="0" lang="en-US" altLang="en-US" sz="2400" b="0" i="0" u="none" strike="noStrike" cap="none" normalizeH="0" baseline="0" dirty="0" err="1">
                <a:ln>
                  <a:noFill/>
                </a:ln>
                <a:solidFill>
                  <a:schemeClr val="tx1"/>
                </a:solidFill>
                <a:effectLst/>
                <a:latin typeface="Arial Unicode MS"/>
              </a:rPr>
              <a:t>DefaultTableModel</a:t>
            </a:r>
            <a:r>
              <a:rPr kumimoji="0" lang="en-US" altLang="en-US" sz="2400" b="0" i="0" u="none" strike="noStrike" cap="none" normalizeH="0" baseline="0" dirty="0">
                <a:ln>
                  <a:noFill/>
                </a:ln>
                <a:solidFill>
                  <a:schemeClr val="tx1"/>
                </a:solidFill>
                <a:effectLst/>
              </a:rPr>
              <a:t> to store data.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669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BDA3E-C2B1-420D-A720-AE7FCBB21141}"/>
              </a:ext>
            </a:extLst>
          </p:cNvPr>
          <p:cNvSpPr/>
          <p:nvPr/>
        </p:nvSpPr>
        <p:spPr>
          <a:xfrm>
            <a:off x="266434" y="0"/>
            <a:ext cx="6096000" cy="655564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IN" sz="2800" dirty="0"/>
              <a:t>import </a:t>
            </a:r>
            <a:r>
              <a:rPr lang="en-IN" sz="2800" dirty="0" err="1"/>
              <a:t>javax.swing</a:t>
            </a:r>
            <a:r>
              <a:rPr lang="en-IN" sz="2800" dirty="0"/>
              <a:t>.*;</a:t>
            </a:r>
          </a:p>
          <a:p>
            <a:r>
              <a:rPr lang="en-IN" sz="2800" dirty="0"/>
              <a:t>import </a:t>
            </a:r>
            <a:r>
              <a:rPr lang="en-IN" sz="2800" dirty="0" err="1"/>
              <a:t>javax.swing.table.DefaultTableModel</a:t>
            </a:r>
            <a:r>
              <a:rPr lang="en-IN" sz="2800" dirty="0"/>
              <a:t>;</a:t>
            </a:r>
          </a:p>
          <a:p>
            <a:r>
              <a:rPr lang="en-IN" sz="2800" dirty="0"/>
              <a:t>class </a:t>
            </a:r>
            <a:r>
              <a:rPr lang="en-IN" sz="2800" dirty="0" err="1"/>
              <a:t>JTableExample</a:t>
            </a:r>
            <a:r>
              <a:rPr lang="en-IN" sz="2800" dirty="0"/>
              <a:t> {</a:t>
            </a:r>
          </a:p>
          <a:p>
            <a:r>
              <a:rPr lang="en-IN" sz="2800" dirty="0"/>
              <a:t>    public static void main(String[] </a:t>
            </a:r>
            <a:r>
              <a:rPr lang="en-IN" sz="2800" dirty="0" err="1"/>
              <a:t>args</a:t>
            </a:r>
            <a:r>
              <a:rPr lang="en-IN" sz="2800" dirty="0"/>
              <a:t>) {</a:t>
            </a:r>
          </a:p>
          <a:p>
            <a:r>
              <a:rPr lang="en-IN" sz="2800" dirty="0"/>
              <a:t>        // Create frame</a:t>
            </a:r>
          </a:p>
          <a:p>
            <a:r>
              <a:rPr lang="en-IN" sz="2800" dirty="0"/>
              <a:t>        </a:t>
            </a:r>
            <a:r>
              <a:rPr lang="en-IN" sz="2800" dirty="0" err="1"/>
              <a:t>JFrame</a:t>
            </a:r>
            <a:r>
              <a:rPr lang="en-IN" sz="2800" dirty="0"/>
              <a:t> frame = new </a:t>
            </a:r>
            <a:r>
              <a:rPr lang="en-IN" sz="2800" dirty="0" err="1"/>
              <a:t>JFrame</a:t>
            </a:r>
            <a:r>
              <a:rPr lang="en-IN" sz="2800" dirty="0"/>
              <a:t>("</a:t>
            </a:r>
            <a:r>
              <a:rPr lang="en-IN" sz="2800" dirty="0" err="1"/>
              <a:t>JTable</a:t>
            </a:r>
            <a:r>
              <a:rPr lang="en-IN" sz="2800" dirty="0"/>
              <a:t> Example");</a:t>
            </a:r>
          </a:p>
          <a:p>
            <a:r>
              <a:rPr lang="en-IN" sz="2800" dirty="0"/>
              <a:t>        </a:t>
            </a:r>
            <a:r>
              <a:rPr lang="en-IN" sz="2800" dirty="0" err="1"/>
              <a:t>frame.setSize</a:t>
            </a:r>
            <a:r>
              <a:rPr lang="en-IN" sz="2800" dirty="0"/>
              <a:t>(500, 300);      </a:t>
            </a:r>
            <a:r>
              <a:rPr lang="en-IN" sz="2800" dirty="0" err="1"/>
              <a:t>frame.setDefaultCloseOperation</a:t>
            </a:r>
            <a:r>
              <a:rPr lang="en-IN" sz="2800" dirty="0"/>
              <a:t>(</a:t>
            </a:r>
            <a:r>
              <a:rPr lang="en-IN" sz="2800" dirty="0" err="1"/>
              <a:t>JFrame.EXIT_ON_CLOSE</a:t>
            </a:r>
            <a:r>
              <a:rPr lang="en-IN" sz="2800" dirty="0"/>
              <a:t>);</a:t>
            </a:r>
          </a:p>
          <a:p>
            <a:r>
              <a:rPr lang="en-IN" sz="2800" dirty="0"/>
              <a:t>        // Column Names</a:t>
            </a:r>
          </a:p>
          <a:p>
            <a:r>
              <a:rPr lang="en-IN" sz="2800" dirty="0"/>
              <a:t>        String[] </a:t>
            </a:r>
            <a:r>
              <a:rPr lang="en-IN" sz="2800" dirty="0" err="1"/>
              <a:t>columnNames</a:t>
            </a:r>
            <a:r>
              <a:rPr lang="en-IN" sz="2800" dirty="0"/>
              <a:t> = { "ID", "Name", "Course" };</a:t>
            </a:r>
          </a:p>
          <a:p>
            <a:r>
              <a:rPr lang="en-IN" sz="2800" dirty="0"/>
              <a:t>        </a:t>
            </a:r>
          </a:p>
        </p:txBody>
      </p:sp>
      <p:sp>
        <p:nvSpPr>
          <p:cNvPr id="5" name="Rectangle 4">
            <a:extLst>
              <a:ext uri="{FF2B5EF4-FFF2-40B4-BE49-F238E27FC236}">
                <a16:creationId xmlns:a16="http://schemas.microsoft.com/office/drawing/2014/main" id="{F01B20D6-F4CE-4F83-86C6-D5C62FABCB24}"/>
              </a:ext>
            </a:extLst>
          </p:cNvPr>
          <p:cNvSpPr/>
          <p:nvPr/>
        </p:nvSpPr>
        <p:spPr>
          <a:xfrm>
            <a:off x="6362434" y="0"/>
            <a:ext cx="5829566" cy="69865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800" dirty="0"/>
              <a:t>// Data for </a:t>
            </a:r>
            <a:r>
              <a:rPr lang="en-IN" sz="2800" dirty="0" err="1"/>
              <a:t>JTable</a:t>
            </a:r>
            <a:endParaRPr lang="en-IN" sz="2800" dirty="0"/>
          </a:p>
          <a:p>
            <a:r>
              <a:rPr lang="en-IN" sz="2800" dirty="0"/>
              <a:t>        Object[][] data = {</a:t>
            </a:r>
          </a:p>
          <a:p>
            <a:r>
              <a:rPr lang="en-IN" sz="2800" dirty="0"/>
              <a:t>            {1, "Alice", "Java"},</a:t>
            </a:r>
          </a:p>
          <a:p>
            <a:r>
              <a:rPr lang="en-IN" sz="2800" dirty="0"/>
              <a:t>            {2, "Bob", "Python"},</a:t>
            </a:r>
          </a:p>
          <a:p>
            <a:r>
              <a:rPr lang="en-IN" sz="2800" dirty="0"/>
              <a:t>            {3, "Charlie", "C++"},</a:t>
            </a:r>
          </a:p>
          <a:p>
            <a:r>
              <a:rPr lang="en-IN" sz="2800" dirty="0"/>
              <a:t>            {4, "David", "JavaScript"}         };        </a:t>
            </a:r>
          </a:p>
          <a:p>
            <a:r>
              <a:rPr lang="en-IN" sz="2800" dirty="0"/>
              <a:t>// Create </a:t>
            </a:r>
            <a:r>
              <a:rPr lang="en-IN" sz="2800" dirty="0" err="1"/>
              <a:t>TableModel</a:t>
            </a:r>
            <a:endParaRPr lang="en-IN" sz="2800" dirty="0"/>
          </a:p>
          <a:p>
            <a:r>
              <a:rPr lang="en-IN" sz="2800" dirty="0"/>
              <a:t>        </a:t>
            </a:r>
            <a:r>
              <a:rPr lang="en-IN" sz="2800" dirty="0" err="1"/>
              <a:t>DefaultTableModel</a:t>
            </a:r>
            <a:r>
              <a:rPr lang="en-IN" sz="2800" dirty="0"/>
              <a:t> model =</a:t>
            </a:r>
          </a:p>
          <a:p>
            <a:r>
              <a:rPr lang="en-IN" sz="2800" dirty="0"/>
              <a:t>            new </a:t>
            </a:r>
            <a:r>
              <a:rPr lang="en-IN" sz="2800" dirty="0" err="1"/>
              <a:t>DefaultTableModel</a:t>
            </a:r>
            <a:r>
              <a:rPr lang="en-IN" sz="2800" dirty="0"/>
              <a:t>(data, </a:t>
            </a:r>
            <a:r>
              <a:rPr lang="en-IN" sz="2800" dirty="0" err="1"/>
              <a:t>columnNames</a:t>
            </a:r>
            <a:r>
              <a:rPr lang="en-IN" sz="2800" dirty="0"/>
              <a:t>);</a:t>
            </a:r>
          </a:p>
          <a:p>
            <a:r>
              <a:rPr lang="en-IN" sz="2800" dirty="0"/>
              <a:t>        </a:t>
            </a:r>
            <a:r>
              <a:rPr lang="en-IN" sz="2800" dirty="0" err="1"/>
              <a:t>JTable</a:t>
            </a:r>
            <a:r>
              <a:rPr lang="en-IN" sz="2800" dirty="0"/>
              <a:t> table = new </a:t>
            </a:r>
            <a:r>
              <a:rPr lang="en-IN" sz="2800" dirty="0" err="1"/>
              <a:t>JTable</a:t>
            </a:r>
            <a:r>
              <a:rPr lang="en-IN" sz="2800" dirty="0"/>
              <a:t>(model);</a:t>
            </a:r>
          </a:p>
          <a:p>
            <a:r>
              <a:rPr lang="en-IN" sz="2800" dirty="0"/>
              <a:t>        // Add table to </a:t>
            </a:r>
            <a:r>
              <a:rPr lang="en-IN" sz="2800" dirty="0" err="1"/>
              <a:t>ScrollPane</a:t>
            </a:r>
            <a:endParaRPr lang="en-IN" sz="2800" dirty="0"/>
          </a:p>
          <a:p>
            <a:r>
              <a:rPr lang="en-IN" sz="2800" dirty="0"/>
              <a:t>        </a:t>
            </a:r>
            <a:r>
              <a:rPr lang="en-IN" sz="2800" dirty="0" err="1"/>
              <a:t>JScrollPane</a:t>
            </a:r>
            <a:r>
              <a:rPr lang="en-IN" sz="2800" dirty="0"/>
              <a:t> </a:t>
            </a:r>
            <a:r>
              <a:rPr lang="en-IN" sz="2800" dirty="0" err="1"/>
              <a:t>sp</a:t>
            </a:r>
            <a:r>
              <a:rPr lang="en-IN" sz="2800" dirty="0"/>
              <a:t> = new </a:t>
            </a:r>
            <a:r>
              <a:rPr lang="en-IN" sz="2800" dirty="0" err="1"/>
              <a:t>JScrollPane</a:t>
            </a:r>
            <a:r>
              <a:rPr lang="en-IN" sz="2800" dirty="0"/>
              <a:t>(table);</a:t>
            </a:r>
          </a:p>
          <a:p>
            <a:r>
              <a:rPr lang="en-IN" sz="2800" dirty="0"/>
              <a:t>        </a:t>
            </a:r>
            <a:r>
              <a:rPr lang="en-IN" sz="2800" dirty="0" err="1"/>
              <a:t>frame.add</a:t>
            </a:r>
            <a:r>
              <a:rPr lang="en-IN" sz="2800" dirty="0"/>
              <a:t>(</a:t>
            </a:r>
            <a:r>
              <a:rPr lang="en-IN" sz="2800" dirty="0" err="1"/>
              <a:t>sp</a:t>
            </a:r>
            <a:r>
              <a:rPr lang="en-IN" sz="2800" dirty="0"/>
              <a:t>);</a:t>
            </a:r>
          </a:p>
          <a:p>
            <a:r>
              <a:rPr lang="en-IN" sz="2800" dirty="0"/>
              <a:t>        </a:t>
            </a:r>
            <a:r>
              <a:rPr lang="en-IN" sz="2800" dirty="0" err="1"/>
              <a:t>frame.setVisible</a:t>
            </a:r>
            <a:r>
              <a:rPr lang="en-IN" sz="2800" dirty="0"/>
              <a:t>(true);  }}</a:t>
            </a:r>
          </a:p>
        </p:txBody>
      </p:sp>
    </p:spTree>
    <p:extLst>
      <p:ext uri="{BB962C8B-B14F-4D97-AF65-F5344CB8AC3E}">
        <p14:creationId xmlns:p14="http://schemas.microsoft.com/office/powerpoint/2010/main" val="321261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E0242A-38AD-4543-B266-D6B1E0A2D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344"/>
            <a:ext cx="12192000" cy="6401312"/>
          </a:xfrm>
          <a:prstGeom prst="rect">
            <a:avLst/>
          </a:prstGeom>
        </p:spPr>
      </p:pic>
    </p:spTree>
    <p:extLst>
      <p:ext uri="{BB962C8B-B14F-4D97-AF65-F5344CB8AC3E}">
        <p14:creationId xmlns:p14="http://schemas.microsoft.com/office/powerpoint/2010/main" val="189137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4111" y="20154"/>
            <a:ext cx="5459912" cy="1365012"/>
          </a:xfrm>
          <a:prstGeom prst="rect">
            <a:avLst/>
          </a:prstGeom>
        </p:spPr>
        <p:txBody>
          <a:bodyPr vert="horz" wrap="square" lIns="0" tIns="11516" rIns="0" bIns="0" rtlCol="0">
            <a:spAutoFit/>
          </a:bodyPr>
          <a:lstStyle/>
          <a:p>
            <a:pPr>
              <a:spcBef>
                <a:spcPts val="50"/>
              </a:spcBef>
              <a:buFont typeface="Times New Roman"/>
              <a:buChar char="-"/>
            </a:pPr>
            <a:endParaRPr sz="2267" dirty="0">
              <a:latin typeface="Times New Roman"/>
              <a:cs typeface="Times New Roman"/>
            </a:endParaRPr>
          </a:p>
          <a:p>
            <a:pPr marL="12092"/>
            <a:r>
              <a:rPr sz="2176" u="heavy" spc="-5" dirty="0">
                <a:uFill>
                  <a:solidFill>
                    <a:srgbClr val="000000"/>
                  </a:solidFill>
                </a:uFill>
                <a:latin typeface="Times New Roman"/>
                <a:cs typeface="Times New Roman"/>
              </a:rPr>
              <a:t>Using</a:t>
            </a:r>
            <a:r>
              <a:rPr sz="2176" u="heavy" spc="-14" dirty="0">
                <a:uFill>
                  <a:solidFill>
                    <a:srgbClr val="000000"/>
                  </a:solidFill>
                </a:uFill>
                <a:latin typeface="Times New Roman"/>
                <a:cs typeface="Times New Roman"/>
              </a:rPr>
              <a:t> </a:t>
            </a:r>
            <a:r>
              <a:rPr sz="2176" u="heavy" dirty="0">
                <a:solidFill>
                  <a:srgbClr val="FF0000"/>
                </a:solidFill>
                <a:uFill>
                  <a:solidFill>
                    <a:srgbClr val="000000"/>
                  </a:solidFill>
                </a:uFill>
                <a:latin typeface="Times New Roman"/>
                <a:cs typeface="Times New Roman"/>
              </a:rPr>
              <a:t>Color</a:t>
            </a:r>
            <a:r>
              <a:rPr sz="2176" u="heavy" spc="-23" dirty="0">
                <a:uFill>
                  <a:solidFill>
                    <a:srgbClr val="000000"/>
                  </a:solidFill>
                </a:uFill>
                <a:latin typeface="Times New Roman"/>
                <a:cs typeface="Times New Roman"/>
              </a:rPr>
              <a:t> </a:t>
            </a:r>
            <a:r>
              <a:rPr sz="2176" u="heavy" spc="-5" dirty="0">
                <a:uFill>
                  <a:solidFill>
                    <a:srgbClr val="000000"/>
                  </a:solidFill>
                </a:uFill>
                <a:latin typeface="Times New Roman"/>
                <a:cs typeface="Times New Roman"/>
              </a:rPr>
              <a:t>class</a:t>
            </a:r>
            <a:endParaRPr sz="2176" dirty="0">
              <a:latin typeface="Times New Roman"/>
              <a:cs typeface="Times New Roman"/>
            </a:endParaRPr>
          </a:p>
          <a:p>
            <a:pPr marL="316124" indent="-305184">
              <a:spcBef>
                <a:spcPts val="23"/>
              </a:spcBef>
              <a:buChar char="-"/>
              <a:tabLst>
                <a:tab pos="316124" algn="l"/>
                <a:tab pos="316700" algn="l"/>
              </a:tabLst>
            </a:pPr>
            <a:r>
              <a:rPr sz="2176" dirty="0">
                <a:latin typeface="Times New Roman"/>
                <a:cs typeface="Times New Roman"/>
              </a:rPr>
              <a:t>Contained</a:t>
            </a:r>
            <a:r>
              <a:rPr sz="2176" spc="-36" dirty="0">
                <a:latin typeface="Times New Roman"/>
                <a:cs typeface="Times New Roman"/>
              </a:rPr>
              <a:t> </a:t>
            </a:r>
            <a:r>
              <a:rPr sz="2176" dirty="0">
                <a:latin typeface="Times New Roman"/>
                <a:cs typeface="Times New Roman"/>
              </a:rPr>
              <a:t>in</a:t>
            </a:r>
            <a:r>
              <a:rPr sz="2176" spc="-36" dirty="0">
                <a:latin typeface="Times New Roman"/>
                <a:cs typeface="Times New Roman"/>
              </a:rPr>
              <a:t> </a:t>
            </a:r>
            <a:r>
              <a:rPr sz="2176" dirty="0">
                <a:latin typeface="Times New Roman"/>
                <a:cs typeface="Times New Roman"/>
              </a:rPr>
              <a:t>java.awt</a:t>
            </a:r>
            <a:r>
              <a:rPr sz="2176" spc="-32" dirty="0">
                <a:latin typeface="Times New Roman"/>
                <a:cs typeface="Times New Roman"/>
              </a:rPr>
              <a:t> </a:t>
            </a:r>
            <a:r>
              <a:rPr sz="2176" dirty="0">
                <a:latin typeface="Times New Roman"/>
                <a:cs typeface="Times New Roman"/>
              </a:rPr>
              <a:t>package</a:t>
            </a:r>
          </a:p>
          <a:p>
            <a:pPr marL="316124" indent="-305184">
              <a:spcBef>
                <a:spcPts val="23"/>
              </a:spcBef>
              <a:buChar char="-"/>
              <a:tabLst>
                <a:tab pos="316124" algn="l"/>
                <a:tab pos="316700" algn="l"/>
              </a:tabLst>
            </a:pPr>
            <a:r>
              <a:rPr sz="2176" spc="-36" dirty="0">
                <a:latin typeface="Times New Roman"/>
                <a:cs typeface="Times New Roman"/>
              </a:rPr>
              <a:t>Various</a:t>
            </a:r>
            <a:r>
              <a:rPr sz="2176" dirty="0">
                <a:latin typeface="Times New Roman"/>
                <a:cs typeface="Times New Roman"/>
              </a:rPr>
              <a:t> </a:t>
            </a:r>
            <a:r>
              <a:rPr sz="2176" spc="-5" dirty="0">
                <a:latin typeface="Times New Roman"/>
                <a:cs typeface="Times New Roman"/>
              </a:rPr>
              <a:t>color</a:t>
            </a:r>
            <a:r>
              <a:rPr sz="2176" spc="5" dirty="0">
                <a:latin typeface="Times New Roman"/>
                <a:cs typeface="Times New Roman"/>
              </a:rPr>
              <a:t> </a:t>
            </a:r>
            <a:r>
              <a:rPr sz="2176" spc="-5" dirty="0">
                <a:latin typeface="Times New Roman"/>
                <a:cs typeface="Times New Roman"/>
              </a:rPr>
              <a:t>constants</a:t>
            </a:r>
            <a:r>
              <a:rPr sz="2176" dirty="0">
                <a:latin typeface="Times New Roman"/>
                <a:cs typeface="Times New Roman"/>
              </a:rPr>
              <a:t> </a:t>
            </a:r>
            <a:r>
              <a:rPr sz="2176" spc="-5" dirty="0">
                <a:latin typeface="Times New Roman"/>
                <a:cs typeface="Times New Roman"/>
              </a:rPr>
              <a:t>defined</a:t>
            </a:r>
            <a:r>
              <a:rPr sz="2176" spc="5" dirty="0">
                <a:latin typeface="Times New Roman"/>
                <a:cs typeface="Times New Roman"/>
              </a:rPr>
              <a:t> </a:t>
            </a:r>
            <a:r>
              <a:rPr sz="2176" spc="-5" dirty="0">
                <a:latin typeface="Times New Roman"/>
                <a:cs typeface="Times New Roman"/>
              </a:rPr>
              <a:t>in</a:t>
            </a:r>
            <a:r>
              <a:rPr sz="2176" spc="5" dirty="0">
                <a:latin typeface="Times New Roman"/>
                <a:cs typeface="Times New Roman"/>
              </a:rPr>
              <a:t> </a:t>
            </a:r>
            <a:r>
              <a:rPr sz="2176" spc="-5" dirty="0">
                <a:latin typeface="Times New Roman"/>
                <a:cs typeface="Times New Roman"/>
              </a:rPr>
              <a:t>Color</a:t>
            </a:r>
            <a:r>
              <a:rPr sz="2176" dirty="0">
                <a:latin typeface="Times New Roman"/>
                <a:cs typeface="Times New Roman"/>
              </a:rPr>
              <a:t> </a:t>
            </a:r>
            <a:r>
              <a:rPr sz="2176" spc="-5" dirty="0">
                <a:latin typeface="Times New Roman"/>
                <a:cs typeface="Times New Roman"/>
              </a:rPr>
              <a:t>class.</a:t>
            </a:r>
            <a:endParaRPr sz="2176" dirty="0">
              <a:latin typeface="Times New Roman"/>
              <a:cs typeface="Times New Roman"/>
            </a:endParaRPr>
          </a:p>
        </p:txBody>
      </p:sp>
      <p:sp>
        <p:nvSpPr>
          <p:cNvPr id="3" name="object 3"/>
          <p:cNvSpPr txBox="1"/>
          <p:nvPr/>
        </p:nvSpPr>
        <p:spPr>
          <a:xfrm>
            <a:off x="6080590" y="1563348"/>
            <a:ext cx="1643962" cy="1968961"/>
          </a:xfrm>
          <a:prstGeom prst="rect">
            <a:avLst/>
          </a:prstGeom>
        </p:spPr>
        <p:txBody>
          <a:bodyPr vert="horz" wrap="square" lIns="0" tIns="20154" rIns="0" bIns="0" rtlCol="0">
            <a:spAutoFit/>
          </a:bodyPr>
          <a:lstStyle/>
          <a:p>
            <a:pPr marL="11516" marR="4607">
              <a:lnSpc>
                <a:spcPct val="97300"/>
              </a:lnSpc>
              <a:spcBef>
                <a:spcPts val="159"/>
              </a:spcBef>
            </a:pPr>
            <a:r>
              <a:rPr sz="2176" dirty="0">
                <a:latin typeface="Times New Roman"/>
                <a:cs typeface="Times New Roman"/>
              </a:rPr>
              <a:t>Colo</a:t>
            </a:r>
            <a:r>
              <a:rPr sz="2176" spc="-122" dirty="0">
                <a:latin typeface="Times New Roman"/>
                <a:cs typeface="Times New Roman"/>
              </a:rPr>
              <a:t>r</a:t>
            </a:r>
            <a:r>
              <a:rPr sz="2176" dirty="0">
                <a:latin typeface="Times New Roman"/>
                <a:cs typeface="Times New Roman"/>
              </a:rPr>
              <a:t>.magenta  </a:t>
            </a:r>
            <a:r>
              <a:rPr sz="2176" spc="-14" dirty="0">
                <a:latin typeface="Times New Roman"/>
                <a:cs typeface="Times New Roman"/>
              </a:rPr>
              <a:t>Color.Orange </a:t>
            </a:r>
            <a:r>
              <a:rPr sz="2176" spc="-9" dirty="0">
                <a:latin typeface="Times New Roman"/>
                <a:cs typeface="Times New Roman"/>
              </a:rPr>
              <a:t> </a:t>
            </a:r>
            <a:r>
              <a:rPr sz="2176" spc="-14" dirty="0">
                <a:latin typeface="Times New Roman"/>
                <a:cs typeface="Times New Roman"/>
              </a:rPr>
              <a:t>Color.pink </a:t>
            </a:r>
            <a:r>
              <a:rPr sz="2176" spc="-9" dirty="0">
                <a:latin typeface="Times New Roman"/>
                <a:cs typeface="Times New Roman"/>
              </a:rPr>
              <a:t> </a:t>
            </a:r>
            <a:r>
              <a:rPr sz="2176" spc="-14" dirty="0">
                <a:latin typeface="Times New Roman"/>
                <a:cs typeface="Times New Roman"/>
              </a:rPr>
              <a:t>Color.red </a:t>
            </a:r>
            <a:r>
              <a:rPr sz="2176" spc="-9" dirty="0">
                <a:latin typeface="Times New Roman"/>
                <a:cs typeface="Times New Roman"/>
              </a:rPr>
              <a:t> </a:t>
            </a:r>
            <a:r>
              <a:rPr sz="2176" spc="-14" dirty="0">
                <a:latin typeface="Times New Roman"/>
                <a:cs typeface="Times New Roman"/>
              </a:rPr>
              <a:t>Color.white </a:t>
            </a:r>
            <a:r>
              <a:rPr sz="2176" spc="-9" dirty="0">
                <a:latin typeface="Times New Roman"/>
                <a:cs typeface="Times New Roman"/>
              </a:rPr>
              <a:t> </a:t>
            </a:r>
            <a:r>
              <a:rPr sz="2176" spc="-14" dirty="0">
                <a:latin typeface="Times New Roman"/>
                <a:cs typeface="Times New Roman"/>
              </a:rPr>
              <a:t>Color.yellow</a:t>
            </a:r>
            <a:endParaRPr sz="2176">
              <a:latin typeface="Times New Roman"/>
              <a:cs typeface="Times New Roman"/>
            </a:endParaRPr>
          </a:p>
        </p:txBody>
      </p:sp>
      <p:sp>
        <p:nvSpPr>
          <p:cNvPr id="4" name="object 4"/>
          <p:cNvSpPr txBox="1"/>
          <p:nvPr/>
        </p:nvSpPr>
        <p:spPr>
          <a:xfrm>
            <a:off x="3332070" y="1563348"/>
            <a:ext cx="1766612" cy="2293730"/>
          </a:xfrm>
          <a:prstGeom prst="rect">
            <a:avLst/>
          </a:prstGeom>
        </p:spPr>
        <p:txBody>
          <a:bodyPr vert="horz" wrap="square" lIns="0" tIns="20154" rIns="0" bIns="0" rtlCol="0">
            <a:spAutoFit/>
          </a:bodyPr>
          <a:lstStyle/>
          <a:p>
            <a:pPr marL="11516" marR="4607">
              <a:lnSpc>
                <a:spcPct val="97400"/>
              </a:lnSpc>
              <a:spcBef>
                <a:spcPts val="159"/>
              </a:spcBef>
            </a:pPr>
            <a:r>
              <a:rPr sz="2176" spc="-14" dirty="0">
                <a:latin typeface="Times New Roman"/>
                <a:cs typeface="Times New Roman"/>
              </a:rPr>
              <a:t>Color.black </a:t>
            </a:r>
            <a:r>
              <a:rPr sz="2176" spc="-9" dirty="0">
                <a:latin typeface="Times New Roman"/>
                <a:cs typeface="Times New Roman"/>
              </a:rPr>
              <a:t> </a:t>
            </a:r>
            <a:r>
              <a:rPr sz="2176" spc="-14" dirty="0">
                <a:latin typeface="Times New Roman"/>
                <a:cs typeface="Times New Roman"/>
              </a:rPr>
              <a:t>Color.blue </a:t>
            </a:r>
            <a:r>
              <a:rPr sz="2176" spc="-9" dirty="0">
                <a:latin typeface="Times New Roman"/>
                <a:cs typeface="Times New Roman"/>
              </a:rPr>
              <a:t> </a:t>
            </a:r>
            <a:r>
              <a:rPr sz="2176" spc="-14" dirty="0">
                <a:latin typeface="Times New Roman"/>
                <a:cs typeface="Times New Roman"/>
              </a:rPr>
              <a:t>Color.cyan </a:t>
            </a:r>
            <a:r>
              <a:rPr sz="2176" spc="-9" dirty="0">
                <a:latin typeface="Times New Roman"/>
                <a:cs typeface="Times New Roman"/>
              </a:rPr>
              <a:t> Color.darkGray </a:t>
            </a:r>
            <a:r>
              <a:rPr sz="2176" spc="-530" dirty="0">
                <a:latin typeface="Times New Roman"/>
                <a:cs typeface="Times New Roman"/>
              </a:rPr>
              <a:t> </a:t>
            </a:r>
            <a:r>
              <a:rPr sz="2176" spc="-14" dirty="0">
                <a:latin typeface="Times New Roman"/>
                <a:cs typeface="Times New Roman"/>
              </a:rPr>
              <a:t>Color.gray </a:t>
            </a:r>
            <a:r>
              <a:rPr sz="2176" spc="-9" dirty="0">
                <a:latin typeface="Times New Roman"/>
                <a:cs typeface="Times New Roman"/>
              </a:rPr>
              <a:t> </a:t>
            </a:r>
            <a:r>
              <a:rPr sz="2176" spc="-14" dirty="0">
                <a:latin typeface="Times New Roman"/>
                <a:cs typeface="Times New Roman"/>
              </a:rPr>
              <a:t>Color.green </a:t>
            </a:r>
            <a:r>
              <a:rPr sz="2176" spc="-9" dirty="0">
                <a:latin typeface="Times New Roman"/>
                <a:cs typeface="Times New Roman"/>
              </a:rPr>
              <a:t> </a:t>
            </a:r>
            <a:r>
              <a:rPr sz="2176" dirty="0">
                <a:latin typeface="Times New Roman"/>
                <a:cs typeface="Times New Roman"/>
              </a:rPr>
              <a:t>Colo</a:t>
            </a:r>
            <a:r>
              <a:rPr sz="2176" spc="-122" dirty="0">
                <a:latin typeface="Times New Roman"/>
                <a:cs typeface="Times New Roman"/>
              </a:rPr>
              <a:t>r</a:t>
            </a:r>
            <a:r>
              <a:rPr sz="2176" dirty="0">
                <a:latin typeface="Times New Roman"/>
                <a:cs typeface="Times New Roman"/>
              </a:rPr>
              <a:t>.lightGray</a:t>
            </a:r>
          </a:p>
        </p:txBody>
      </p:sp>
    </p:spTree>
    <p:extLst>
      <p:ext uri="{BB962C8B-B14F-4D97-AF65-F5344CB8AC3E}">
        <p14:creationId xmlns:p14="http://schemas.microsoft.com/office/powerpoint/2010/main" val="2971225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GB" altLang="en-US"/>
              <a:t>Layout Managers</a:t>
            </a:r>
          </a:p>
        </p:txBody>
      </p:sp>
      <p:sp>
        <p:nvSpPr>
          <p:cNvPr id="59395" name="Content Placeholder 2"/>
          <p:cNvSpPr>
            <a:spLocks noGrp="1"/>
          </p:cNvSpPr>
          <p:nvPr>
            <p:ph idx="1"/>
          </p:nvPr>
        </p:nvSpPr>
        <p:spPr>
          <a:xfrm>
            <a:off x="2152650" y="1268413"/>
            <a:ext cx="8191500" cy="4908550"/>
          </a:xfrm>
        </p:spPr>
        <p:txBody>
          <a:bodyPr/>
          <a:lstStyle/>
          <a:p>
            <a:pPr eaLnBrk="1" hangingPunct="1"/>
            <a:r>
              <a:rPr lang="en-GB" altLang="en-US"/>
              <a:t>Layout means arranging the components within the container.</a:t>
            </a:r>
          </a:p>
          <a:p>
            <a:pPr eaLnBrk="1" hangingPunct="1"/>
            <a:r>
              <a:rPr lang="en-GB" altLang="en-US"/>
              <a:t>The task of lay outing can be done automatically by the Layout manager.</a:t>
            </a:r>
          </a:p>
          <a:p>
            <a:pPr eaLnBrk="1" hangingPunct="1"/>
            <a:r>
              <a:rPr lang="en-GB" altLang="en-US"/>
              <a:t>The layout manager is set by the setLayout( ) method.</a:t>
            </a:r>
          </a:p>
          <a:p>
            <a:pPr eaLnBrk="1" hangingPunct="1"/>
            <a:r>
              <a:rPr lang="en-GB" altLang="en-US"/>
              <a:t>If no call to setLayout( ) is made, then the default layout manager is used.</a:t>
            </a:r>
          </a:p>
          <a:p>
            <a:pPr eaLnBrk="1" hangingPunct="1"/>
            <a:r>
              <a:rPr lang="en-GB" altLang="en-US"/>
              <a:t>Whenever a container is resized (or sized for the first time), the layout manager is used to position each of the components within it.</a:t>
            </a:r>
          </a:p>
        </p:txBody>
      </p:sp>
    </p:spTree>
    <p:extLst>
      <p:ext uri="{BB962C8B-B14F-4D97-AF65-F5344CB8AC3E}">
        <p14:creationId xmlns:p14="http://schemas.microsoft.com/office/powerpoint/2010/main" val="3543552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8EAA3170-D6EC-49FD-B97A-01ACE7506460}"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29698" name="Rectangle 2"/>
          <p:cNvSpPr>
            <a:spLocks noGrp="1" noChangeArrowheads="1"/>
          </p:cNvSpPr>
          <p:nvPr>
            <p:ph type="title"/>
          </p:nvPr>
        </p:nvSpPr>
        <p:spPr/>
        <p:txBody>
          <a:bodyPr/>
          <a:lstStyle/>
          <a:p>
            <a:r>
              <a:rPr lang="en-US" altLang="en-US" dirty="0"/>
              <a:t>Arranging components</a:t>
            </a:r>
          </a:p>
        </p:txBody>
      </p:sp>
      <p:sp>
        <p:nvSpPr>
          <p:cNvPr id="29699" name="Rectangle 3"/>
          <p:cNvSpPr>
            <a:spLocks noGrp="1" noChangeArrowheads="1"/>
          </p:cNvSpPr>
          <p:nvPr>
            <p:ph type="body" idx="1"/>
          </p:nvPr>
        </p:nvSpPr>
        <p:spPr>
          <a:xfrm>
            <a:off x="1752600" y="1524000"/>
            <a:ext cx="8763000" cy="4648200"/>
          </a:xfrm>
        </p:spPr>
        <p:txBody>
          <a:bodyPr/>
          <a:lstStyle/>
          <a:p>
            <a:r>
              <a:rPr lang="en-US" altLang="en-US" dirty="0"/>
              <a:t>Every </a:t>
            </a:r>
            <a:r>
              <a:rPr lang="en-US" altLang="en-US" dirty="0">
                <a:solidFill>
                  <a:schemeClr val="accent2"/>
                </a:solidFill>
                <a:latin typeface="Trebuchet MS" panose="020B0603020202020204" pitchFamily="34" charset="0"/>
              </a:rPr>
              <a:t>Container</a:t>
            </a:r>
            <a:r>
              <a:rPr lang="en-US" altLang="en-US" dirty="0"/>
              <a:t> has a </a:t>
            </a:r>
            <a:r>
              <a:rPr lang="en-US" altLang="en-US" dirty="0">
                <a:solidFill>
                  <a:schemeClr val="tx2"/>
                </a:solidFill>
              </a:rPr>
              <a:t>layout manager</a:t>
            </a:r>
            <a:endParaRPr lang="en-US" altLang="en-US" dirty="0"/>
          </a:p>
          <a:p>
            <a:r>
              <a:rPr lang="en-US" altLang="en-US" dirty="0"/>
              <a:t>The default layout for a </a:t>
            </a:r>
            <a:r>
              <a:rPr lang="en-US" altLang="en-US" dirty="0">
                <a:solidFill>
                  <a:schemeClr val="accent2"/>
                </a:solidFill>
                <a:latin typeface="Trebuchet MS" panose="020B0603020202020204" pitchFamily="34" charset="0"/>
              </a:rPr>
              <a:t>Panel</a:t>
            </a:r>
            <a:r>
              <a:rPr lang="en-US" altLang="en-US" dirty="0"/>
              <a:t> is </a:t>
            </a:r>
            <a:r>
              <a:rPr lang="en-US" altLang="en-US" dirty="0" err="1">
                <a:solidFill>
                  <a:schemeClr val="accent2"/>
                </a:solidFill>
                <a:latin typeface="Trebuchet MS" panose="020B0603020202020204" pitchFamily="34" charset="0"/>
              </a:rPr>
              <a:t>FlowLayout</a:t>
            </a:r>
            <a:endParaRPr lang="en-US" altLang="en-US" dirty="0">
              <a:solidFill>
                <a:schemeClr val="accent2"/>
              </a:solidFill>
              <a:latin typeface="Trebuchet MS" panose="020B0603020202020204" pitchFamily="34" charset="0"/>
            </a:endParaRPr>
          </a:p>
          <a:p>
            <a:r>
              <a:rPr lang="en-US" altLang="en-US" dirty="0"/>
              <a:t>You could set it explicitly with</a:t>
            </a:r>
            <a:br>
              <a:rPr lang="en-US" altLang="en-US" dirty="0"/>
            </a:br>
            <a:r>
              <a:rPr lang="en-US" altLang="en-US" dirty="0"/>
              <a:t>   </a:t>
            </a:r>
            <a:r>
              <a:rPr lang="en-US" altLang="en-US" dirty="0">
                <a:solidFill>
                  <a:schemeClr val="accent2"/>
                </a:solidFill>
                <a:latin typeface="Trebuchet MS" panose="020B0603020202020204" pitchFamily="34" charset="0"/>
              </a:rPr>
              <a:t> </a:t>
            </a:r>
            <a:r>
              <a:rPr lang="en-US" altLang="en-US" dirty="0" err="1">
                <a:solidFill>
                  <a:schemeClr val="accent2"/>
                </a:solidFill>
                <a:latin typeface="Trebuchet MS" panose="020B0603020202020204" pitchFamily="34" charset="0"/>
              </a:rPr>
              <a:t>setLayout</a:t>
            </a:r>
            <a:r>
              <a:rPr lang="en-US" altLang="en-US" dirty="0">
                <a:solidFill>
                  <a:schemeClr val="accent2"/>
                </a:solidFill>
                <a:latin typeface="Trebuchet MS" panose="020B0603020202020204" pitchFamily="34" charset="0"/>
              </a:rPr>
              <a:t> (new </a:t>
            </a:r>
            <a:r>
              <a:rPr lang="en-US" altLang="en-US" dirty="0" err="1">
                <a:solidFill>
                  <a:schemeClr val="accent2"/>
                </a:solidFill>
                <a:latin typeface="Trebuchet MS" panose="020B0603020202020204" pitchFamily="34" charset="0"/>
              </a:rPr>
              <a:t>FlowLayout</a:t>
            </a:r>
            <a:r>
              <a:rPr lang="en-US" altLang="en-US" dirty="0">
                <a:solidFill>
                  <a:schemeClr val="accent2"/>
                </a:solidFill>
                <a:latin typeface="Trebuchet MS" panose="020B0603020202020204" pitchFamily="34" charset="0"/>
              </a:rPr>
              <a:t>( ));</a:t>
            </a:r>
          </a:p>
          <a:p>
            <a:r>
              <a:rPr lang="en-US" altLang="en-US" dirty="0"/>
              <a:t>You could change it to some other layout manager</a:t>
            </a:r>
          </a:p>
        </p:txBody>
      </p:sp>
    </p:spTree>
    <p:extLst>
      <p:ext uri="{BB962C8B-B14F-4D97-AF65-F5344CB8AC3E}">
        <p14:creationId xmlns:p14="http://schemas.microsoft.com/office/powerpoint/2010/main" val="299576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157401" y="-28096"/>
            <a:ext cx="8003878" cy="55309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300" rIns="0" bIns="949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29178" rtl="0" eaLnBrk="0" fontAlgn="base" latinLnBrk="0" hangingPunct="0">
              <a:lnSpc>
                <a:spcPct val="100000"/>
              </a:lnSpc>
              <a:spcBef>
                <a:spcPct val="0"/>
              </a:spcBef>
              <a:spcAft>
                <a:spcPct val="0"/>
              </a:spcAft>
              <a:buClrTx/>
              <a:buSzTx/>
              <a:buFontTx/>
              <a:buNone/>
              <a:tabLst/>
              <a:defRPr/>
            </a:pPr>
            <a:r>
              <a:rPr kumimoji="0" lang="en-US" altLang="en-US" sz="3264" b="0" i="0" u="none" strike="noStrike" kern="1200" cap="none" spc="0" normalizeH="0" baseline="0" noProof="0" dirty="0">
                <a:ln>
                  <a:noFill/>
                </a:ln>
                <a:solidFill>
                  <a:srgbClr val="444444"/>
                </a:solidFill>
                <a:effectLst/>
                <a:uLnTx/>
                <a:uFillTx/>
                <a:latin typeface="Raleway"/>
                <a:ea typeface="+mn-ea"/>
                <a:cs typeface="+mn-cs"/>
              </a:rPr>
              <a:t>null Layout</a:t>
            </a:r>
          </a:p>
          <a:p>
            <a:pPr marL="0" marR="0" lvl="0" indent="0" algn="l" defTabSz="829178" rtl="0" eaLnBrk="0" fontAlgn="base" latinLnBrk="0" hangingPunct="0">
              <a:lnSpc>
                <a:spcPct val="100000"/>
              </a:lnSpc>
              <a:spcBef>
                <a:spcPct val="0"/>
              </a:spcBef>
              <a:spcAft>
                <a:spcPct val="0"/>
              </a:spcAft>
              <a:buClrTx/>
              <a:buSzTx/>
              <a:buFontTx/>
              <a:buNone/>
              <a:tabLst/>
              <a:defRPr/>
            </a:pPr>
            <a:endParaRPr kumimoji="0" lang="en-US" altLang="en-US" sz="3264" b="0" i="0" u="none" strike="noStrike" kern="1200" cap="none" spc="0" normalizeH="0" baseline="0" noProof="0" dirty="0">
              <a:ln>
                <a:noFill/>
              </a:ln>
              <a:solidFill>
                <a:srgbClr val="444444"/>
              </a:solidFill>
              <a:effectLst/>
              <a:uLnTx/>
              <a:uFillTx/>
              <a:latin typeface="Raleway"/>
              <a:ea typeface="+mn-ea"/>
              <a:cs typeface="+mn-cs"/>
            </a:endParaRPr>
          </a:p>
          <a:p>
            <a:pPr marL="310942" marR="0" lvl="0" indent="-310942" algn="l" defTabSz="829178"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14" b="0" i="0" u="none" strike="noStrike" kern="1200" cap="none" spc="0" normalizeH="0" baseline="0" noProof="0" dirty="0">
                <a:ln>
                  <a:noFill/>
                </a:ln>
                <a:solidFill>
                  <a:srgbClr val="444444"/>
                </a:solidFill>
                <a:effectLst/>
                <a:uLnTx/>
                <a:uFillTx/>
                <a:latin typeface="Raleway"/>
                <a:ea typeface="+mn-ea"/>
                <a:cs typeface="+mn-cs"/>
              </a:rPr>
              <a:t>null layout is not a real layout manager. It means that no layout manager is assigned and the components can be put at specific </a:t>
            </a:r>
            <a:r>
              <a:rPr kumimoji="0" lang="en-US" altLang="en-US" sz="1814" b="0" i="0" u="none" strike="noStrike" kern="1200" cap="none" spc="0" normalizeH="0" baseline="0" noProof="0" dirty="0" err="1">
                <a:ln>
                  <a:noFill/>
                </a:ln>
                <a:solidFill>
                  <a:srgbClr val="444444"/>
                </a:solidFill>
                <a:effectLst/>
                <a:uLnTx/>
                <a:uFillTx/>
                <a:latin typeface="Raleway"/>
                <a:ea typeface="+mn-ea"/>
                <a:cs typeface="+mn-cs"/>
              </a:rPr>
              <a:t>x,y</a:t>
            </a:r>
            <a:r>
              <a:rPr kumimoji="0" lang="en-US" altLang="en-US" sz="1814" b="0" i="0" u="none" strike="noStrike" kern="1200" cap="none" spc="0" normalizeH="0" baseline="0" noProof="0" dirty="0">
                <a:ln>
                  <a:noFill/>
                </a:ln>
                <a:solidFill>
                  <a:srgbClr val="444444"/>
                </a:solidFill>
                <a:effectLst/>
                <a:uLnTx/>
                <a:uFillTx/>
                <a:latin typeface="Raleway"/>
                <a:ea typeface="+mn-ea"/>
                <a:cs typeface="+mn-cs"/>
              </a:rPr>
              <a:t> coordinates.</a:t>
            </a:r>
          </a:p>
          <a:p>
            <a:pPr marL="310942" marR="0" lvl="0" indent="-310942" algn="l" defTabSz="829178"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14" b="0" i="0" u="none" strike="noStrike" kern="1200" cap="none" spc="0" normalizeH="0" baseline="0" noProof="0" dirty="0">
              <a:ln>
                <a:noFill/>
              </a:ln>
              <a:solidFill>
                <a:srgbClr val="444444"/>
              </a:solidFill>
              <a:effectLst/>
              <a:uLnTx/>
              <a:uFillTx/>
              <a:latin typeface="Raleway"/>
              <a:ea typeface="+mn-ea"/>
              <a:cs typeface="+mn-cs"/>
            </a:endParaRPr>
          </a:p>
          <a:p>
            <a:pPr marL="310942" marR="0" lvl="0" indent="-310942" algn="l" defTabSz="829178"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14"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null layout manager is known as absolute positioning.</a:t>
            </a:r>
          </a:p>
          <a:p>
            <a:pPr marL="310942" marR="0" lvl="0" indent="-310942" algn="l" defTabSz="829178"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14" b="0" i="0" u="none" strike="noStrike" kern="1200" cap="none" spc="0" normalizeH="0" baseline="0" noProof="0" dirty="0">
              <a:ln>
                <a:noFill/>
              </a:ln>
              <a:solidFill>
                <a:srgbClr val="444444"/>
              </a:solidFill>
              <a:effectLst/>
              <a:uLnTx/>
              <a:uFillTx/>
              <a:latin typeface="Raleway"/>
              <a:ea typeface="+mn-ea"/>
              <a:cs typeface="+mn-cs"/>
            </a:endParaRPr>
          </a:p>
          <a:p>
            <a:pPr marL="0" marR="0" lvl="0" indent="0" algn="ctr" defTabSz="829178" rtl="0" eaLnBrk="0" fontAlgn="base" latinLnBrk="0" hangingPunct="0">
              <a:lnSpc>
                <a:spcPct val="100000"/>
              </a:lnSpc>
              <a:spcBef>
                <a:spcPct val="0"/>
              </a:spcBef>
              <a:spcAft>
                <a:spcPct val="0"/>
              </a:spcAft>
              <a:buClrTx/>
              <a:buSzTx/>
              <a:buFontTx/>
              <a:buNone/>
              <a:tabLst/>
              <a:defRPr/>
            </a:pPr>
            <a:r>
              <a:rPr kumimoji="0" lang="en-US" sz="2176"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setLayout</a:t>
            </a:r>
            <a:r>
              <a:rPr kumimoji="0" lang="en-US" sz="2176"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(null);</a:t>
            </a:r>
          </a:p>
          <a:p>
            <a:pPr marL="0" marR="0" lvl="0" indent="0" algn="ctr" defTabSz="829178" rtl="0" eaLnBrk="0" fontAlgn="base" latinLnBrk="0" hangingPunct="0">
              <a:lnSpc>
                <a:spcPct val="100000"/>
              </a:lnSpc>
              <a:spcBef>
                <a:spcPct val="0"/>
              </a:spcBef>
              <a:spcAft>
                <a:spcPct val="0"/>
              </a:spcAft>
              <a:buClrTx/>
              <a:buSzTx/>
              <a:buFontTx/>
              <a:buNone/>
              <a:tabLst/>
              <a:defRPr/>
            </a:pPr>
            <a:endParaRPr kumimoji="0" lang="en-US" sz="2176"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829178" rtl="0" eaLnBrk="0" fontAlgn="base" latinLnBrk="0" hangingPunct="0">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null layout manager gives the programmer complete control over where the components are placed. </a:t>
            </a:r>
          </a:p>
          <a:p>
            <a:pPr marL="310942" marR="0" lvl="0" indent="-310942" algn="l" defTabSz="829178"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14" b="0" i="0" u="none" strike="noStrike" kern="1200" cap="none" spc="0" normalizeH="0" baseline="0" noProof="0" dirty="0">
              <a:ln>
                <a:noFill/>
              </a:ln>
              <a:solidFill>
                <a:srgbClr val="444444"/>
              </a:solidFill>
              <a:effectLst/>
              <a:uLnTx/>
              <a:uFillTx/>
              <a:latin typeface="Raleway"/>
              <a:ea typeface="+mn-ea"/>
              <a:cs typeface="+mn-cs"/>
            </a:endParaRPr>
          </a:p>
          <a:p>
            <a:pPr marL="0" marR="0" lvl="0" indent="0" algn="l" defTabSz="829178" rtl="0" eaLnBrk="0" fontAlgn="base" latinLnBrk="0" hangingPunct="0">
              <a:lnSpc>
                <a:spcPct val="100000"/>
              </a:lnSpc>
              <a:spcBef>
                <a:spcPct val="0"/>
              </a:spcBef>
              <a:spcAft>
                <a:spcPct val="0"/>
              </a:spcAft>
              <a:buClrTx/>
              <a:buSzTx/>
              <a:buFontTx/>
              <a:buNone/>
              <a:tabLst/>
              <a:defRPr/>
            </a:pPr>
            <a:endParaRPr kumimoji="0" lang="en-US" altLang="en-US" sz="127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829178" rtl="0" eaLnBrk="0" fontAlgn="base" latinLnBrk="0" hangingPunct="0">
              <a:lnSpc>
                <a:spcPct val="100000"/>
              </a:lnSpc>
              <a:spcBef>
                <a:spcPct val="0"/>
              </a:spcBef>
              <a:spcAft>
                <a:spcPct val="0"/>
              </a:spcAft>
              <a:buClrTx/>
              <a:buSzTx/>
              <a:buFontTx/>
              <a:buNone/>
              <a:tabLst/>
              <a:defRPr/>
            </a:pPr>
            <a:r>
              <a:rPr kumimoji="0" lang="en-US" altLang="en-US" sz="1451" b="0" i="0" u="none" strike="noStrike" kern="1200" cap="none" spc="0" normalizeH="0" baseline="0" noProof="0" dirty="0">
                <a:ln>
                  <a:noFill/>
                </a:ln>
                <a:solidFill>
                  <a:srgbClr val="444444"/>
                </a:solidFill>
                <a:effectLst/>
                <a:uLnTx/>
                <a:uFillTx/>
                <a:latin typeface="Raleway"/>
                <a:ea typeface="+mn-ea"/>
                <a:cs typeface="+mn-cs"/>
              </a:rPr>
              <a:t>  </a:t>
            </a:r>
            <a:r>
              <a:rPr kumimoji="0" lang="en-US" altLang="en-US" sz="7980" b="0" i="0" u="none" strike="noStrike" kern="1200" cap="none" spc="0" normalizeH="0" baseline="0" noProof="0" dirty="0">
                <a:ln>
                  <a:noFill/>
                </a:ln>
                <a:solidFill>
                  <a:srgbClr val="444444"/>
                </a:solidFill>
                <a:effectLst/>
                <a:uLnTx/>
                <a:uFillTx/>
                <a:latin typeface="Raleway"/>
                <a:ea typeface="+mn-ea"/>
                <a:cs typeface="+mn-cs"/>
              </a:rPr>
              <a:t> </a:t>
            </a:r>
            <a:r>
              <a:rPr kumimoji="0" lang="en-US" altLang="en-US" sz="1451" b="0" i="0" u="none" strike="noStrike" kern="1200" cap="none" spc="0" normalizeH="0" baseline="0" noProof="0" dirty="0">
                <a:ln>
                  <a:noFill/>
                </a:ln>
                <a:solidFill>
                  <a:srgbClr val="444444"/>
                </a:solidFill>
                <a:effectLst/>
                <a:uLnTx/>
                <a:uFillTx/>
                <a:latin typeface="Raleway"/>
                <a:ea typeface="+mn-ea"/>
                <a:cs typeface="+mn-cs"/>
              </a:rPr>
              <a:t>                    </a:t>
            </a:r>
          </a:p>
        </p:txBody>
      </p:sp>
      <p:pic>
        <p:nvPicPr>
          <p:cNvPr id="2050" name="Picture 2" descr="null 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179" y="3629714"/>
            <a:ext cx="3040322" cy="322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992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22354" y="376737"/>
            <a:ext cx="12069646" cy="1339521"/>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18" tIns="41459" rIns="82918" bIns="41459" numCol="1" anchor="ctr" anchorCtr="0" compatLnSpc="1">
            <a:prstTxWarp prst="textNoShape">
              <a:avLst/>
            </a:prstTxWarp>
            <a:spAutoFit/>
          </a:bodyPr>
          <a:lstStyle/>
          <a:p>
            <a:pPr marL="0" marR="0" lvl="0" indent="0" algn="l" defTabSz="829178" rtl="0" eaLnBrk="0" fontAlgn="base" latinLnBrk="0" hangingPunct="0">
              <a:lnSpc>
                <a:spcPct val="100000"/>
              </a:lnSpc>
              <a:spcBef>
                <a:spcPct val="0"/>
              </a:spcBef>
              <a:spcAft>
                <a:spcPct val="0"/>
              </a:spcAft>
              <a:buClrTx/>
              <a:buSzTx/>
              <a:buFontTx/>
              <a:buNone/>
              <a:tabLst/>
              <a:defRPr/>
            </a:pPr>
            <a:r>
              <a:rPr kumimoji="0" lang="en-US" altLang="en-US" sz="1632" b="1" i="0" u="sng" strike="noStrike" kern="1200" cap="none" spc="0" normalizeH="0" baseline="0" noProof="0" dirty="0">
                <a:ln>
                  <a:noFill/>
                </a:ln>
                <a:solidFill>
                  <a:srgbClr val="000000"/>
                </a:solidFill>
                <a:effectLst/>
                <a:uLnTx/>
                <a:uFillTx/>
                <a:latin typeface="Trebuchet MS" panose="020B0603020202020204" pitchFamily="34" charset="0"/>
                <a:ea typeface="+mn-ea"/>
                <a:cs typeface="+mn-cs"/>
              </a:rPr>
              <a:t>Example</a:t>
            </a:r>
            <a:endParaRPr kumimoji="0" lang="en-US" altLang="en-US" sz="163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829178" rtl="0" eaLnBrk="0" fontAlgn="base" latinLnBrk="0" hangingPunct="0">
              <a:lnSpc>
                <a:spcPct val="100000"/>
              </a:lnSpc>
              <a:spcBef>
                <a:spcPct val="0"/>
              </a:spcBef>
              <a:spcAft>
                <a:spcPct val="0"/>
              </a:spcAft>
              <a:buClrTx/>
              <a:buSzTx/>
              <a:buFontTx/>
              <a:buNone/>
              <a:tabLst/>
              <a:defRPr/>
            </a:pPr>
            <a:r>
              <a:rPr kumimoji="0" lang="en-US" altLang="en-US" sz="163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In the example below, two buttons are created and placed on the window.  Since the null layout manager is being used, the programmer must specify the location and size of each button.  The "</a:t>
            </a:r>
            <a:r>
              <a:rPr kumimoji="0" lang="en-US" altLang="en-US" sz="1632" b="0" i="0" u="none" strike="noStrike" kern="1200" cap="none" spc="0" normalizeH="0" baseline="0" noProof="0" dirty="0" err="1">
                <a:ln>
                  <a:noFill/>
                </a:ln>
                <a:solidFill>
                  <a:srgbClr val="000000"/>
                </a:solidFill>
                <a:effectLst/>
                <a:uLnTx/>
                <a:uFillTx/>
                <a:latin typeface="Trebuchet MS" panose="020B0603020202020204" pitchFamily="34" charset="0"/>
                <a:ea typeface="+mn-ea"/>
                <a:cs typeface="+mn-cs"/>
              </a:rPr>
              <a:t>setBounds</a:t>
            </a:r>
            <a:r>
              <a:rPr kumimoji="0" lang="en-US" altLang="en-US" sz="163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 methods takes four integer arguments: the x and y coordinates of the upper left corner of the component, the width in pixels of the component, and the height in pixels of the component.  Remember that coordinate (0,0) is the upper left corner of the entire window. </a:t>
            </a:r>
            <a:endParaRPr kumimoji="0" lang="en-US" altLang="en-US" sz="1632"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 name="Rectangle 1">
            <a:extLst>
              <a:ext uri="{FF2B5EF4-FFF2-40B4-BE49-F238E27FC236}">
                <a16:creationId xmlns:a16="http://schemas.microsoft.com/office/drawing/2014/main" id="{6A5F97D8-E859-4078-B83E-53B2030E26EE}"/>
              </a:ext>
            </a:extLst>
          </p:cNvPr>
          <p:cNvSpPr/>
          <p:nvPr/>
        </p:nvSpPr>
        <p:spPr>
          <a:xfrm>
            <a:off x="526474" y="1841242"/>
            <a:ext cx="6096000" cy="4708981"/>
          </a:xfrm>
          <a:prstGeom prst="rect">
            <a:avLst/>
          </a:prstGeom>
        </p:spPr>
        <p:txBody>
          <a:bodyPr>
            <a:spAutoFit/>
          </a:bodyPr>
          <a:lstStyle/>
          <a:p>
            <a:r>
              <a:rPr lang="en-IN" sz="2000" dirty="0"/>
              <a:t>import </a:t>
            </a:r>
            <a:r>
              <a:rPr lang="en-IN" sz="2000" dirty="0" err="1"/>
              <a:t>javax.swing</a:t>
            </a:r>
            <a:r>
              <a:rPr lang="en-IN" sz="2000" dirty="0"/>
              <a:t>.*;</a:t>
            </a:r>
          </a:p>
          <a:p>
            <a:r>
              <a:rPr lang="en-IN" sz="2000" dirty="0"/>
              <a:t>public class </a:t>
            </a:r>
            <a:r>
              <a:rPr lang="en-IN" sz="2000" dirty="0" err="1"/>
              <a:t>NullLayoutDemo</a:t>
            </a:r>
            <a:r>
              <a:rPr lang="en-IN" sz="2000" dirty="0"/>
              <a:t> {</a:t>
            </a:r>
          </a:p>
          <a:p>
            <a:r>
              <a:rPr lang="en-IN" sz="2000" dirty="0"/>
              <a:t>    public static void main(String[] </a:t>
            </a:r>
            <a:r>
              <a:rPr lang="en-IN" sz="2000" dirty="0" err="1"/>
              <a:t>args</a:t>
            </a:r>
            <a:r>
              <a:rPr lang="en-IN" sz="2000" dirty="0"/>
              <a:t>) {</a:t>
            </a:r>
          </a:p>
          <a:p>
            <a:r>
              <a:rPr lang="en-IN" sz="2000" dirty="0"/>
              <a:t>        </a:t>
            </a:r>
            <a:r>
              <a:rPr lang="en-IN" sz="2000" dirty="0" err="1"/>
              <a:t>JFrame</a:t>
            </a:r>
            <a:r>
              <a:rPr lang="en-IN" sz="2000" dirty="0"/>
              <a:t> f = new </a:t>
            </a:r>
            <a:r>
              <a:rPr lang="en-IN" sz="2000" dirty="0" err="1"/>
              <a:t>JFrame</a:t>
            </a:r>
            <a:r>
              <a:rPr lang="en-IN" sz="2000" dirty="0"/>
              <a:t>("Null Layout Example");</a:t>
            </a:r>
          </a:p>
          <a:p>
            <a:r>
              <a:rPr lang="en-IN" sz="2000" dirty="0"/>
              <a:t>        </a:t>
            </a:r>
            <a:r>
              <a:rPr lang="en-IN" sz="2000" dirty="0" err="1"/>
              <a:t>f.setLayout</a:t>
            </a:r>
            <a:r>
              <a:rPr lang="en-IN" sz="2000" dirty="0"/>
              <a:t>(null);</a:t>
            </a:r>
          </a:p>
          <a:p>
            <a:r>
              <a:rPr lang="en-IN" sz="2000" dirty="0"/>
              <a:t>        </a:t>
            </a:r>
            <a:r>
              <a:rPr lang="en-IN" sz="2000" dirty="0" err="1"/>
              <a:t>JButton</a:t>
            </a:r>
            <a:r>
              <a:rPr lang="en-IN" sz="2000" dirty="0"/>
              <a:t> b1 = new </a:t>
            </a:r>
            <a:r>
              <a:rPr lang="en-IN" sz="2000" dirty="0" err="1"/>
              <a:t>JButton</a:t>
            </a:r>
            <a:r>
              <a:rPr lang="en-IN" sz="2000" dirty="0"/>
              <a:t>("Button 1");</a:t>
            </a:r>
          </a:p>
          <a:p>
            <a:r>
              <a:rPr lang="en-IN" sz="2000" dirty="0"/>
              <a:t>        b1.setBounds(50, 50, 100, 30);</a:t>
            </a:r>
          </a:p>
          <a:p>
            <a:r>
              <a:rPr lang="en-IN" sz="2000" dirty="0"/>
              <a:t>        </a:t>
            </a:r>
            <a:r>
              <a:rPr lang="en-IN" sz="2000" dirty="0" err="1"/>
              <a:t>JButton</a:t>
            </a:r>
            <a:r>
              <a:rPr lang="en-IN" sz="2000" dirty="0"/>
              <a:t> b2 = new </a:t>
            </a:r>
            <a:r>
              <a:rPr lang="en-IN" sz="2000" dirty="0" err="1"/>
              <a:t>JButton</a:t>
            </a:r>
            <a:r>
              <a:rPr lang="en-IN" sz="2000" dirty="0"/>
              <a:t>("Button 2");</a:t>
            </a:r>
          </a:p>
          <a:p>
            <a:r>
              <a:rPr lang="en-IN" sz="2000" dirty="0"/>
              <a:t>        b2.setBounds(200, 100, 100, 30);</a:t>
            </a:r>
          </a:p>
          <a:p>
            <a:r>
              <a:rPr lang="en-IN" sz="2000" dirty="0"/>
              <a:t>        </a:t>
            </a:r>
            <a:r>
              <a:rPr lang="en-IN" sz="2000" dirty="0" err="1"/>
              <a:t>f.add</a:t>
            </a:r>
            <a:r>
              <a:rPr lang="en-IN" sz="2000" dirty="0"/>
              <a:t>(b1);</a:t>
            </a:r>
          </a:p>
          <a:p>
            <a:r>
              <a:rPr lang="en-IN" sz="2000" dirty="0"/>
              <a:t>        </a:t>
            </a:r>
            <a:r>
              <a:rPr lang="en-IN" sz="2000" dirty="0" err="1"/>
              <a:t>f.add</a:t>
            </a:r>
            <a:r>
              <a:rPr lang="en-IN" sz="2000" dirty="0"/>
              <a:t>(b2);</a:t>
            </a:r>
          </a:p>
          <a:p>
            <a:r>
              <a:rPr lang="en-IN" sz="2000" dirty="0"/>
              <a:t>        </a:t>
            </a:r>
            <a:r>
              <a:rPr lang="en-IN" sz="2000" dirty="0" err="1"/>
              <a:t>f.setSize</a:t>
            </a:r>
            <a:r>
              <a:rPr lang="en-IN" sz="2000" dirty="0"/>
              <a:t>(400, 300);</a:t>
            </a:r>
          </a:p>
          <a:p>
            <a:r>
              <a:rPr lang="en-IN" sz="2000" dirty="0"/>
              <a:t>       </a:t>
            </a:r>
            <a:r>
              <a:rPr lang="en-IN" sz="2000" dirty="0" err="1"/>
              <a:t>f.setDefaultCloseOperation</a:t>
            </a:r>
            <a:r>
              <a:rPr lang="en-IN" sz="2000" dirty="0"/>
              <a:t>(</a:t>
            </a:r>
            <a:r>
              <a:rPr lang="en-IN" sz="2000" dirty="0" err="1"/>
              <a:t>JFrame.EXIT_ON_CLOSE</a:t>
            </a:r>
            <a:r>
              <a:rPr lang="en-IN" sz="2000" dirty="0"/>
              <a:t>);</a:t>
            </a:r>
          </a:p>
          <a:p>
            <a:r>
              <a:rPr lang="en-IN" sz="2000" dirty="0"/>
              <a:t>        </a:t>
            </a:r>
            <a:r>
              <a:rPr lang="en-IN" sz="2000" dirty="0" err="1"/>
              <a:t>f.setVisible</a:t>
            </a:r>
            <a:r>
              <a:rPr lang="en-IN" sz="2000" dirty="0"/>
              <a:t>(true);</a:t>
            </a:r>
          </a:p>
          <a:p>
            <a:r>
              <a:rPr lang="en-IN" sz="2000" dirty="0"/>
              <a:t>    }}</a:t>
            </a:r>
          </a:p>
        </p:txBody>
      </p:sp>
      <p:sp>
        <p:nvSpPr>
          <p:cNvPr id="3" name="Rectangle 2">
            <a:extLst>
              <a:ext uri="{FF2B5EF4-FFF2-40B4-BE49-F238E27FC236}">
                <a16:creationId xmlns:a16="http://schemas.microsoft.com/office/drawing/2014/main" id="{72D84A2F-0E17-4306-A5A7-173F6579CC66}"/>
              </a:ext>
            </a:extLst>
          </p:cNvPr>
          <p:cNvSpPr/>
          <p:nvPr/>
        </p:nvSpPr>
        <p:spPr>
          <a:xfrm>
            <a:off x="7175863" y="2345345"/>
            <a:ext cx="4907280"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IN" dirty="0" err="1"/>
              <a:t>setBounds</a:t>
            </a:r>
            <a:r>
              <a:rPr lang="en-IN" dirty="0"/>
              <a:t>(int x, int y, int width, int height)</a:t>
            </a:r>
          </a:p>
          <a:p>
            <a:pPr marL="285750" indent="-285750">
              <a:buFont typeface="Arial" panose="020B0604020202020204" pitchFamily="34" charset="0"/>
              <a:buChar char="•"/>
            </a:pPr>
            <a:endParaRPr lang="en-IN" dirty="0"/>
          </a:p>
          <a:p>
            <a:r>
              <a:rPr lang="en-IN" dirty="0"/>
              <a:t>x → horizontal position</a:t>
            </a:r>
          </a:p>
          <a:p>
            <a:endParaRPr lang="en-IN" dirty="0"/>
          </a:p>
          <a:p>
            <a:r>
              <a:rPr lang="en-IN" dirty="0"/>
              <a:t>y → vertical position</a:t>
            </a:r>
          </a:p>
          <a:p>
            <a:endParaRPr lang="en-IN" dirty="0"/>
          </a:p>
          <a:p>
            <a:r>
              <a:rPr lang="en-IN" dirty="0"/>
              <a:t>width → component width</a:t>
            </a:r>
          </a:p>
          <a:p>
            <a:endParaRPr lang="en-IN" dirty="0"/>
          </a:p>
          <a:p>
            <a:r>
              <a:rPr lang="en-IN" dirty="0"/>
              <a:t>height → component height</a:t>
            </a:r>
          </a:p>
          <a:p>
            <a:endParaRPr lang="en-IN" dirty="0"/>
          </a:p>
        </p:txBody>
      </p:sp>
    </p:spTree>
    <p:extLst>
      <p:ext uri="{BB962C8B-B14F-4D97-AF65-F5344CB8AC3E}">
        <p14:creationId xmlns:p14="http://schemas.microsoft.com/office/powerpoint/2010/main" val="2389957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7001CFC7-FBA8-460B-A261-B19D1DD74D30}"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31746" name="Rectangle 2"/>
          <p:cNvSpPr>
            <a:spLocks noGrp="1" noChangeArrowheads="1"/>
          </p:cNvSpPr>
          <p:nvPr>
            <p:ph type="title"/>
          </p:nvPr>
        </p:nvSpPr>
        <p:spPr/>
        <p:txBody>
          <a:bodyPr/>
          <a:lstStyle/>
          <a:p>
            <a:r>
              <a:rPr lang="en-US" altLang="en-US">
                <a:solidFill>
                  <a:schemeClr val="tx1"/>
                </a:solidFill>
                <a:latin typeface="Trebuchet MS" panose="020B0603020202020204" pitchFamily="34" charset="0"/>
              </a:rPr>
              <a:t>FlowLayout</a:t>
            </a:r>
          </a:p>
        </p:txBody>
      </p:sp>
      <p:sp>
        <p:nvSpPr>
          <p:cNvPr id="31747" name="Rectangle 3"/>
          <p:cNvSpPr>
            <a:spLocks noGrp="1" noChangeArrowheads="1"/>
          </p:cNvSpPr>
          <p:nvPr>
            <p:ph type="body" idx="1"/>
          </p:nvPr>
        </p:nvSpPr>
        <p:spPr/>
        <p:txBody>
          <a:bodyPr/>
          <a:lstStyle/>
          <a:p>
            <a:r>
              <a:rPr lang="en-US" altLang="en-US" dirty="0"/>
              <a:t>Use  </a:t>
            </a:r>
            <a:r>
              <a:rPr lang="en-US" altLang="en-US" dirty="0">
                <a:solidFill>
                  <a:srgbClr val="FFFF99"/>
                </a:solidFill>
              </a:rPr>
              <a:t> </a:t>
            </a:r>
            <a:r>
              <a:rPr lang="en-US" altLang="en-US" dirty="0">
                <a:solidFill>
                  <a:schemeClr val="accent2"/>
                </a:solidFill>
                <a:latin typeface="Trebuchet MS" panose="020B0603020202020204" pitchFamily="34" charset="0"/>
              </a:rPr>
              <a:t>add(</a:t>
            </a:r>
            <a:r>
              <a:rPr lang="en-US" altLang="en-US" i="1" dirty="0"/>
              <a:t>component</a:t>
            </a:r>
            <a:r>
              <a:rPr lang="en-US" altLang="en-US" dirty="0">
                <a:solidFill>
                  <a:schemeClr val="accent2"/>
                </a:solidFill>
                <a:latin typeface="Trebuchet MS" panose="020B0603020202020204" pitchFamily="34" charset="0"/>
              </a:rPr>
              <a:t>);</a:t>
            </a:r>
            <a:r>
              <a:rPr lang="en-US" altLang="en-US" dirty="0">
                <a:latin typeface="Trebuchet MS" panose="020B0603020202020204" pitchFamily="34" charset="0"/>
              </a:rPr>
              <a:t>   </a:t>
            </a:r>
            <a:r>
              <a:rPr lang="en-US" altLang="en-US" dirty="0"/>
              <a:t>to add to a component when using a </a:t>
            </a:r>
            <a:r>
              <a:rPr lang="en-US" altLang="en-US" dirty="0" err="1">
                <a:solidFill>
                  <a:schemeClr val="accent2"/>
                </a:solidFill>
                <a:latin typeface="Trebuchet MS" panose="020B0603020202020204" pitchFamily="34" charset="0"/>
              </a:rPr>
              <a:t>FlowLayout</a:t>
            </a:r>
            <a:endParaRPr lang="en-US" altLang="en-US" dirty="0">
              <a:solidFill>
                <a:schemeClr val="accent2"/>
              </a:solidFill>
              <a:latin typeface="Trebuchet MS" panose="020B0603020202020204" pitchFamily="34" charset="0"/>
            </a:endParaRPr>
          </a:p>
          <a:p>
            <a:r>
              <a:rPr lang="en-US" altLang="en-US" dirty="0"/>
              <a:t>Components are added left-to-right</a:t>
            </a:r>
          </a:p>
          <a:p>
            <a:r>
              <a:rPr lang="en-US" altLang="en-US" dirty="0"/>
              <a:t>If no room, a new row is started</a:t>
            </a:r>
          </a:p>
          <a:p>
            <a:r>
              <a:rPr lang="en-US" altLang="en-US" dirty="0"/>
              <a:t>Exact layout depends on size of Applet</a:t>
            </a:r>
          </a:p>
          <a:p>
            <a:r>
              <a:rPr lang="en-US" altLang="en-US" dirty="0"/>
              <a:t>Components are made as small as possible</a:t>
            </a:r>
          </a:p>
          <a:p>
            <a:r>
              <a:rPr lang="en-US" altLang="en-US" dirty="0" err="1">
                <a:solidFill>
                  <a:schemeClr val="accent2"/>
                </a:solidFill>
                <a:latin typeface="Trebuchet MS" panose="020B0603020202020204" pitchFamily="34" charset="0"/>
              </a:rPr>
              <a:t>FlowLayout</a:t>
            </a:r>
            <a:r>
              <a:rPr lang="en-US" altLang="en-US" dirty="0"/>
              <a:t> is convenient but often ugly</a:t>
            </a:r>
          </a:p>
          <a:p>
            <a:endParaRPr lang="en-US" altLang="en-US" dirty="0"/>
          </a:p>
        </p:txBody>
      </p:sp>
    </p:spTree>
    <p:extLst>
      <p:ext uri="{BB962C8B-B14F-4D97-AF65-F5344CB8AC3E}">
        <p14:creationId xmlns:p14="http://schemas.microsoft.com/office/powerpoint/2010/main" val="2233842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FE9A-1700-4BFE-8041-FED0B19F400E}"/>
              </a:ext>
            </a:extLst>
          </p:cNvPr>
          <p:cNvSpPr>
            <a:spLocks noGrp="1"/>
          </p:cNvSpPr>
          <p:nvPr>
            <p:ph type="title"/>
          </p:nvPr>
        </p:nvSpPr>
        <p:spPr/>
        <p:txBody>
          <a:bodyPr/>
          <a:lstStyle/>
          <a:p>
            <a:r>
              <a:rPr lang="en-US" altLang="en-US" dirty="0">
                <a:latin typeface="Arial" panose="020B0604020202020204" pitchFamily="34" charset="0"/>
              </a:rPr>
              <a:t>Constructors</a:t>
            </a:r>
            <a:br>
              <a:rPr lang="en-US" altLang="en-US" dirty="0">
                <a:latin typeface="Arial" panose="020B0604020202020204" pitchFamily="34" charset="0"/>
              </a:rPr>
            </a:br>
            <a:endParaRPr lang="en-IN" dirty="0"/>
          </a:p>
        </p:txBody>
      </p:sp>
      <p:sp>
        <p:nvSpPr>
          <p:cNvPr id="5" name="Rectangle 2">
            <a:extLst>
              <a:ext uri="{FF2B5EF4-FFF2-40B4-BE49-F238E27FC236}">
                <a16:creationId xmlns:a16="http://schemas.microsoft.com/office/drawing/2014/main" id="{46DE6107-482F-473A-9510-511919A6910A}"/>
              </a:ext>
            </a:extLst>
          </p:cNvPr>
          <p:cNvSpPr>
            <a:spLocks noGrp="1" noChangeArrowheads="1"/>
          </p:cNvSpPr>
          <p:nvPr>
            <p:ph idx="1"/>
          </p:nvPr>
        </p:nvSpPr>
        <p:spPr bwMode="auto">
          <a:xfrm>
            <a:off x="711098" y="1052513"/>
            <a:ext cx="10642703"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Arial Unicode MS"/>
              </a:rPr>
              <a:t>FlowLayout</a:t>
            </a:r>
            <a:r>
              <a:rPr kumimoji="0" lang="en-US" altLang="en-US" b="1" i="0" u="none" strike="noStrike" cap="none" normalizeH="0" baseline="0" dirty="0">
                <a:ln>
                  <a:noFill/>
                </a:ln>
                <a:solidFill>
                  <a:schemeClr val="tx1"/>
                </a:solidFill>
                <a:effectLst/>
                <a:latin typeface="Arial Unicode MS"/>
              </a:rPr>
              <a:t>() </a:t>
            </a: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Creates a </a:t>
            </a:r>
            <a:r>
              <a:rPr kumimoji="0" lang="en-US" altLang="en-US" b="0" i="0" u="none" strike="noStrike" cap="none" normalizeH="0" baseline="0" dirty="0" err="1">
                <a:ln>
                  <a:noFill/>
                </a:ln>
                <a:solidFill>
                  <a:schemeClr val="tx1"/>
                </a:solidFill>
                <a:effectLst/>
                <a:latin typeface="Arial" panose="020B0604020202020204" pitchFamily="34" charset="0"/>
              </a:rPr>
              <a:t>FlowLayout</a:t>
            </a:r>
            <a:r>
              <a:rPr kumimoji="0" lang="en-US" altLang="en-US" b="0" i="0" u="none" strike="noStrike" cap="none" normalizeH="0" baseline="0" dirty="0">
                <a:ln>
                  <a:noFill/>
                </a:ln>
                <a:solidFill>
                  <a:schemeClr val="tx1"/>
                </a:solidFill>
                <a:effectLst/>
                <a:latin typeface="Arial" panose="020B0604020202020204" pitchFamily="34" charset="0"/>
              </a:rPr>
              <a:t> with </a:t>
            </a:r>
            <a:r>
              <a:rPr kumimoji="0" lang="en-US" altLang="en-US" b="1" i="0" u="none" strike="noStrike" cap="none" normalizeH="0" baseline="0" dirty="0">
                <a:ln>
                  <a:noFill/>
                </a:ln>
                <a:solidFill>
                  <a:schemeClr val="tx1"/>
                </a:solidFill>
                <a:effectLst/>
                <a:latin typeface="Arial" panose="020B0604020202020204" pitchFamily="34" charset="0"/>
              </a:rPr>
              <a:t>CENTER alignment</a:t>
            </a:r>
            <a:r>
              <a:rPr kumimoji="0" lang="en-US" altLang="en-US" b="0" i="0" u="none" strike="noStrike" cap="none" normalizeH="0" baseline="0" dirty="0">
                <a:ln>
                  <a:noFill/>
                </a:ln>
                <a:solidFill>
                  <a:schemeClr val="tx1"/>
                </a:solidFill>
                <a:effectLst/>
                <a:latin typeface="Arial" panose="020B0604020202020204" pitchFamily="34" charset="0"/>
              </a:rPr>
              <a:t> and default horizontal &amp; vertical gaps (5 pixels).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Arial Unicode MS"/>
              </a:rPr>
              <a:t>FlowLayout</a:t>
            </a:r>
            <a:r>
              <a:rPr kumimoji="0" lang="en-US" altLang="en-US" b="1" i="0" u="none" strike="noStrike" cap="none" normalizeH="0" baseline="0" dirty="0">
                <a:ln>
                  <a:noFill/>
                </a:ln>
                <a:solidFill>
                  <a:schemeClr val="tx1"/>
                </a:solidFill>
                <a:effectLst/>
                <a:latin typeface="Arial Unicode MS"/>
              </a:rPr>
              <a:t>(int align) </a:t>
            </a: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align</a:t>
            </a:r>
            <a:r>
              <a:rPr kumimoji="0" lang="en-US" altLang="en-US" b="0" i="0" u="none" strike="noStrike" cap="none" normalizeH="0" baseline="0" dirty="0">
                <a:ln>
                  <a:noFill/>
                </a:ln>
                <a:solidFill>
                  <a:schemeClr val="tx1"/>
                </a:solidFill>
                <a:effectLst/>
              </a:rPr>
              <a:t> → alignment of components (</a:t>
            </a:r>
            <a:r>
              <a:rPr kumimoji="0" lang="en-US" altLang="en-US" b="0" i="0" u="none" strike="noStrike" cap="none" normalizeH="0" baseline="0" dirty="0" err="1">
                <a:ln>
                  <a:noFill/>
                </a:ln>
                <a:solidFill>
                  <a:schemeClr val="tx1"/>
                </a:solidFill>
                <a:effectLst/>
                <a:latin typeface="Arial Unicode MS"/>
              </a:rPr>
              <a:t>FlowLayout.LEFT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CENTER</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RIGHT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LEADING</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TRAILING</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Arial Unicode MS"/>
              </a:rPr>
              <a:t>FlowLayout</a:t>
            </a:r>
            <a:r>
              <a:rPr kumimoji="0" lang="en-US" altLang="en-US" b="1" i="0" u="none" strike="noStrike" cap="none" normalizeH="0" baseline="0" dirty="0">
                <a:ln>
                  <a:noFill/>
                </a:ln>
                <a:solidFill>
                  <a:schemeClr val="tx1"/>
                </a:solidFill>
                <a:effectLst/>
                <a:latin typeface="Arial Unicode MS"/>
              </a:rPr>
              <a:t>(int align, int </a:t>
            </a:r>
            <a:r>
              <a:rPr kumimoji="0" lang="en-US" altLang="en-US" b="1" i="0" u="none" strike="noStrike" cap="none" normalizeH="0" baseline="0" dirty="0" err="1">
                <a:ln>
                  <a:noFill/>
                </a:ln>
                <a:solidFill>
                  <a:schemeClr val="tx1"/>
                </a:solidFill>
                <a:effectLst/>
                <a:latin typeface="Arial Unicode MS"/>
              </a:rPr>
              <a:t>hgap</a:t>
            </a:r>
            <a:r>
              <a:rPr kumimoji="0" lang="en-US" altLang="en-US" b="1" i="0" u="none" strike="noStrike" cap="none" normalizeH="0" baseline="0" dirty="0">
                <a:ln>
                  <a:noFill/>
                </a:ln>
                <a:solidFill>
                  <a:schemeClr val="tx1"/>
                </a:solidFill>
                <a:effectLst/>
                <a:latin typeface="Arial Unicode MS"/>
              </a:rPr>
              <a:t>, int </a:t>
            </a:r>
            <a:r>
              <a:rPr kumimoji="0" lang="en-US" altLang="en-US" b="1" i="0" u="none" strike="noStrike" cap="none" normalizeH="0" baseline="0" dirty="0" err="1">
                <a:ln>
                  <a:noFill/>
                </a:ln>
                <a:solidFill>
                  <a:schemeClr val="tx1"/>
                </a:solidFill>
                <a:effectLst/>
                <a:latin typeface="Arial Unicode MS"/>
              </a:rPr>
              <a:t>vgap</a:t>
            </a:r>
            <a:r>
              <a:rPr kumimoji="0" lang="en-US" altLang="en-US" b="1"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align</a:t>
            </a:r>
            <a:r>
              <a:rPr kumimoji="0" lang="en-US" altLang="en-US" b="0" i="0" u="none" strike="noStrike" cap="none" normalizeH="0" baseline="0" dirty="0">
                <a:ln>
                  <a:noFill/>
                </a:ln>
                <a:solidFill>
                  <a:schemeClr val="tx1"/>
                </a:solidFill>
                <a:effectLst/>
              </a:rPr>
              <a:t> → alignment of components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Unicode MS"/>
              </a:rPr>
              <a:t>hgap</a:t>
            </a:r>
            <a:r>
              <a:rPr kumimoji="0" lang="en-US" altLang="en-US" b="0" i="0" u="none" strike="noStrike" cap="none" normalizeH="0" baseline="0" dirty="0">
                <a:ln>
                  <a:noFill/>
                </a:ln>
                <a:solidFill>
                  <a:schemeClr val="tx1"/>
                </a:solidFill>
                <a:effectLst/>
              </a:rPr>
              <a:t> → horizontal space between components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Unicode MS"/>
              </a:rPr>
              <a:t>vgap</a:t>
            </a:r>
            <a:r>
              <a:rPr kumimoji="0" lang="en-US" altLang="en-US" b="0" i="0" u="none" strike="noStrike" cap="none" normalizeH="0" baseline="0" dirty="0">
                <a:ln>
                  <a:noFill/>
                </a:ln>
                <a:solidFill>
                  <a:schemeClr val="tx1"/>
                </a:solidFill>
                <a:effectLst/>
              </a:rPr>
              <a:t> → vertical space between rows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1503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9257A077-B415-46B1-9D82-B6D7D0A9C722}"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72706" name="Rectangle 2"/>
          <p:cNvSpPr>
            <a:spLocks noGrp="1" noChangeArrowheads="1"/>
          </p:cNvSpPr>
          <p:nvPr>
            <p:ph type="title"/>
          </p:nvPr>
        </p:nvSpPr>
        <p:spPr>
          <a:xfrm>
            <a:off x="3942735" y="-6897"/>
            <a:ext cx="10515601" cy="687388"/>
          </a:xfrm>
        </p:spPr>
        <p:txBody>
          <a:bodyPr/>
          <a:lstStyle/>
          <a:p>
            <a:r>
              <a:rPr lang="en-US" altLang="en-US" dirty="0"/>
              <a:t>Complete example: </a:t>
            </a:r>
            <a:r>
              <a:rPr lang="en-US" altLang="en-US" dirty="0" err="1">
                <a:solidFill>
                  <a:schemeClr val="tx1"/>
                </a:solidFill>
                <a:latin typeface="Trebuchet MS" panose="020B0603020202020204" pitchFamily="34" charset="0"/>
              </a:rPr>
              <a:t>FlowLayout</a:t>
            </a:r>
            <a:endParaRPr lang="en-US" altLang="en-US" dirty="0">
              <a:solidFill>
                <a:schemeClr val="tx1"/>
              </a:solidFill>
              <a:latin typeface="Trebuchet MS" panose="020B0603020202020204" pitchFamily="34" charset="0"/>
            </a:endParaRPr>
          </a:p>
        </p:txBody>
      </p:sp>
      <p:sp>
        <p:nvSpPr>
          <p:cNvPr id="2" name="Rectangle 1">
            <a:extLst>
              <a:ext uri="{FF2B5EF4-FFF2-40B4-BE49-F238E27FC236}">
                <a16:creationId xmlns:a16="http://schemas.microsoft.com/office/drawing/2014/main" id="{137083D2-D4F0-457A-855F-891EABD6B08A}"/>
              </a:ext>
            </a:extLst>
          </p:cNvPr>
          <p:cNvSpPr/>
          <p:nvPr/>
        </p:nvSpPr>
        <p:spPr>
          <a:xfrm>
            <a:off x="533399" y="136524"/>
            <a:ext cx="7873181" cy="6986528"/>
          </a:xfrm>
          <a:prstGeom prst="rect">
            <a:avLst/>
          </a:prstGeom>
        </p:spPr>
        <p:txBody>
          <a:bodyPr wrap="square">
            <a:spAutoFit/>
          </a:bodyPr>
          <a:lstStyle/>
          <a:p>
            <a:r>
              <a:rPr lang="en-IN" sz="2800" dirty="0"/>
              <a:t>import </a:t>
            </a:r>
            <a:r>
              <a:rPr lang="en-IN" sz="2800" dirty="0" err="1"/>
              <a:t>javax.swing</a:t>
            </a:r>
            <a:r>
              <a:rPr lang="en-IN" sz="2800" dirty="0"/>
              <a:t>.*;</a:t>
            </a:r>
          </a:p>
          <a:p>
            <a:r>
              <a:rPr lang="en-IN" sz="2800" dirty="0"/>
              <a:t>import </a:t>
            </a:r>
            <a:r>
              <a:rPr lang="en-IN" sz="2800" dirty="0" err="1"/>
              <a:t>java.awt</a:t>
            </a:r>
            <a:r>
              <a:rPr lang="en-IN" sz="2800" dirty="0"/>
              <a:t>.*;</a:t>
            </a:r>
          </a:p>
          <a:p>
            <a:r>
              <a:rPr lang="en-IN" sz="2800" dirty="0"/>
              <a:t>public class </a:t>
            </a:r>
            <a:r>
              <a:rPr lang="en-IN" sz="2800" dirty="0" err="1"/>
              <a:t>FlowLayoutDemo</a:t>
            </a:r>
            <a:r>
              <a:rPr lang="en-IN" sz="2800" dirty="0"/>
              <a:t> {</a:t>
            </a:r>
          </a:p>
          <a:p>
            <a:r>
              <a:rPr lang="en-IN" sz="2800" dirty="0"/>
              <a:t>    public static void main(String[] </a:t>
            </a:r>
            <a:r>
              <a:rPr lang="en-IN" sz="2800" dirty="0" err="1"/>
              <a:t>args</a:t>
            </a:r>
            <a:r>
              <a:rPr lang="en-IN" sz="2800" dirty="0"/>
              <a:t>) {</a:t>
            </a:r>
          </a:p>
          <a:p>
            <a:r>
              <a:rPr lang="en-IN" sz="2800" dirty="0"/>
              <a:t>        </a:t>
            </a:r>
            <a:r>
              <a:rPr lang="en-IN" sz="2800" dirty="0" err="1"/>
              <a:t>JFrame</a:t>
            </a:r>
            <a:r>
              <a:rPr lang="en-IN" sz="2800" dirty="0"/>
              <a:t> f = new </a:t>
            </a:r>
            <a:r>
              <a:rPr lang="en-IN" sz="2800" dirty="0" err="1"/>
              <a:t>JFrame</a:t>
            </a:r>
            <a:r>
              <a:rPr lang="en-IN" sz="2800" dirty="0"/>
              <a:t>("</a:t>
            </a:r>
            <a:r>
              <a:rPr lang="en-IN" sz="2800" dirty="0" err="1"/>
              <a:t>FlowLayout</a:t>
            </a:r>
            <a:r>
              <a:rPr lang="en-IN" sz="2800" dirty="0"/>
              <a:t> Example");</a:t>
            </a:r>
          </a:p>
          <a:p>
            <a:r>
              <a:rPr lang="en-IN" sz="2800" dirty="0"/>
              <a:t>        </a:t>
            </a:r>
            <a:r>
              <a:rPr lang="en-IN" sz="2800" dirty="0" err="1"/>
              <a:t>f.setLayout</a:t>
            </a:r>
            <a:r>
              <a:rPr lang="en-IN" sz="2800" dirty="0"/>
              <a:t>(new </a:t>
            </a:r>
            <a:r>
              <a:rPr lang="en-IN" sz="2800" dirty="0" err="1"/>
              <a:t>FlowLayout</a:t>
            </a:r>
            <a:r>
              <a:rPr lang="en-IN" sz="2800" dirty="0"/>
              <a:t>());</a:t>
            </a:r>
          </a:p>
          <a:p>
            <a:r>
              <a:rPr lang="en-IN" sz="2800" dirty="0"/>
              <a:t>        </a:t>
            </a:r>
            <a:r>
              <a:rPr lang="en-IN" sz="2800" dirty="0" err="1"/>
              <a:t>f.add</a:t>
            </a:r>
            <a:r>
              <a:rPr lang="en-IN" sz="2800" dirty="0"/>
              <a:t>(new </a:t>
            </a:r>
            <a:r>
              <a:rPr lang="en-IN" sz="2800" dirty="0" err="1"/>
              <a:t>JButton</a:t>
            </a:r>
            <a:r>
              <a:rPr lang="en-IN" sz="2800" dirty="0"/>
              <a:t>("One"));</a:t>
            </a:r>
          </a:p>
          <a:p>
            <a:r>
              <a:rPr lang="en-IN" sz="2800" dirty="0"/>
              <a:t>        </a:t>
            </a:r>
            <a:r>
              <a:rPr lang="en-IN" sz="2800" dirty="0" err="1"/>
              <a:t>f.add</a:t>
            </a:r>
            <a:r>
              <a:rPr lang="en-IN" sz="2800" dirty="0"/>
              <a:t>(new </a:t>
            </a:r>
            <a:r>
              <a:rPr lang="en-IN" sz="2800" dirty="0" err="1"/>
              <a:t>JButton</a:t>
            </a:r>
            <a:r>
              <a:rPr lang="en-IN" sz="2800" dirty="0"/>
              <a:t>("Two"));</a:t>
            </a:r>
          </a:p>
          <a:p>
            <a:r>
              <a:rPr lang="en-IN" sz="2800" dirty="0"/>
              <a:t>        </a:t>
            </a:r>
            <a:r>
              <a:rPr lang="en-IN" sz="2800" dirty="0" err="1"/>
              <a:t>f.add</a:t>
            </a:r>
            <a:r>
              <a:rPr lang="en-IN" sz="2800" dirty="0"/>
              <a:t>(new </a:t>
            </a:r>
            <a:r>
              <a:rPr lang="en-IN" sz="2800" dirty="0" err="1"/>
              <a:t>JButton</a:t>
            </a:r>
            <a:r>
              <a:rPr lang="en-IN" sz="2800" dirty="0"/>
              <a:t>("Three"));</a:t>
            </a:r>
          </a:p>
          <a:p>
            <a:r>
              <a:rPr lang="en-IN" sz="2800" dirty="0"/>
              <a:t>        </a:t>
            </a:r>
            <a:r>
              <a:rPr lang="en-IN" sz="2800" dirty="0" err="1"/>
              <a:t>f.add</a:t>
            </a:r>
            <a:r>
              <a:rPr lang="en-IN" sz="2800" dirty="0"/>
              <a:t>(new </a:t>
            </a:r>
            <a:r>
              <a:rPr lang="en-IN" sz="2800" dirty="0" err="1"/>
              <a:t>JButton</a:t>
            </a:r>
            <a:r>
              <a:rPr lang="en-IN" sz="2800" dirty="0"/>
              <a:t>("Four"));</a:t>
            </a:r>
          </a:p>
          <a:p>
            <a:r>
              <a:rPr lang="en-IN" sz="2800" dirty="0"/>
              <a:t>        </a:t>
            </a:r>
            <a:r>
              <a:rPr lang="en-IN" sz="2800" dirty="0" err="1"/>
              <a:t>f.add</a:t>
            </a:r>
            <a:r>
              <a:rPr lang="en-IN" sz="2800" dirty="0"/>
              <a:t>(new </a:t>
            </a:r>
            <a:r>
              <a:rPr lang="en-IN" sz="2800" dirty="0" err="1"/>
              <a:t>JButton</a:t>
            </a:r>
            <a:r>
              <a:rPr lang="en-IN" sz="2800" dirty="0"/>
              <a:t>("Five"));</a:t>
            </a:r>
          </a:p>
          <a:p>
            <a:r>
              <a:rPr lang="en-IN" sz="2800" dirty="0"/>
              <a:t>        </a:t>
            </a:r>
            <a:r>
              <a:rPr lang="en-IN" sz="2800" dirty="0" err="1"/>
              <a:t>f.add</a:t>
            </a:r>
            <a:r>
              <a:rPr lang="en-IN" sz="2800" dirty="0"/>
              <a:t>(new </a:t>
            </a:r>
            <a:r>
              <a:rPr lang="en-IN" sz="2800" dirty="0" err="1"/>
              <a:t>JButton</a:t>
            </a:r>
            <a:r>
              <a:rPr lang="en-IN" sz="2800" dirty="0"/>
              <a:t>(“Six"));</a:t>
            </a:r>
          </a:p>
          <a:p>
            <a:r>
              <a:rPr lang="en-IN" sz="2800" dirty="0"/>
              <a:t>        </a:t>
            </a:r>
            <a:r>
              <a:rPr lang="en-IN" sz="2800" dirty="0" err="1"/>
              <a:t>f.setSize</a:t>
            </a:r>
            <a:r>
              <a:rPr lang="en-IN" sz="2800" dirty="0"/>
              <a:t>(300, 200);   </a:t>
            </a:r>
            <a:r>
              <a:rPr lang="en-IN" sz="2800" dirty="0" err="1"/>
              <a:t>f.setDefaultCloseOperation</a:t>
            </a:r>
            <a:r>
              <a:rPr lang="en-IN" sz="2800" dirty="0"/>
              <a:t>(</a:t>
            </a:r>
            <a:r>
              <a:rPr lang="en-IN" sz="2800" dirty="0" err="1"/>
              <a:t>JFrame.EXIT_ON_CLOSE</a:t>
            </a:r>
            <a:r>
              <a:rPr lang="en-IN" sz="2800" dirty="0"/>
              <a:t>);</a:t>
            </a:r>
          </a:p>
          <a:p>
            <a:r>
              <a:rPr lang="en-IN" sz="2800" dirty="0"/>
              <a:t>        </a:t>
            </a:r>
            <a:r>
              <a:rPr lang="en-IN" sz="2800" dirty="0" err="1"/>
              <a:t>f.setVisible</a:t>
            </a:r>
            <a:r>
              <a:rPr lang="en-IN" sz="2800" dirty="0"/>
              <a:t>(true);</a:t>
            </a:r>
          </a:p>
          <a:p>
            <a:r>
              <a:rPr lang="en-IN" sz="2800" dirty="0"/>
              <a:t>    }}</a:t>
            </a:r>
          </a:p>
        </p:txBody>
      </p:sp>
      <p:pic>
        <p:nvPicPr>
          <p:cNvPr id="3" name="Picture 2">
            <a:extLst>
              <a:ext uri="{FF2B5EF4-FFF2-40B4-BE49-F238E27FC236}">
                <a16:creationId xmlns:a16="http://schemas.microsoft.com/office/drawing/2014/main" id="{B294BC89-D409-4C3A-8104-8A4D7193EA13}"/>
              </a:ext>
            </a:extLst>
          </p:cNvPr>
          <p:cNvPicPr>
            <a:picLocks noChangeAspect="1"/>
          </p:cNvPicPr>
          <p:nvPr/>
        </p:nvPicPr>
        <p:blipFill>
          <a:blip r:embed="rId3"/>
          <a:stretch>
            <a:fillRect/>
          </a:stretch>
        </p:blipFill>
        <p:spPr>
          <a:xfrm>
            <a:off x="7784258" y="2811252"/>
            <a:ext cx="3569542" cy="2201574"/>
          </a:xfrm>
          <a:prstGeom prst="rect">
            <a:avLst/>
          </a:prstGeom>
        </p:spPr>
      </p:pic>
    </p:spTree>
    <p:extLst>
      <p:ext uri="{BB962C8B-B14F-4D97-AF65-F5344CB8AC3E}">
        <p14:creationId xmlns:p14="http://schemas.microsoft.com/office/powerpoint/2010/main" val="39994082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E12FE366-4888-45C5-A368-AA6106ABCC92}"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33794" name="Rectangle 2"/>
          <p:cNvSpPr>
            <a:spLocks noGrp="1" noChangeArrowheads="1"/>
          </p:cNvSpPr>
          <p:nvPr>
            <p:ph type="title"/>
          </p:nvPr>
        </p:nvSpPr>
        <p:spPr/>
        <p:txBody>
          <a:bodyPr/>
          <a:lstStyle/>
          <a:p>
            <a:r>
              <a:rPr lang="en-US" altLang="en-US">
                <a:solidFill>
                  <a:schemeClr val="tx1"/>
                </a:solidFill>
                <a:latin typeface="Trebuchet MS" panose="020B0603020202020204" pitchFamily="34" charset="0"/>
              </a:rPr>
              <a:t>BorderLayout</a:t>
            </a:r>
          </a:p>
        </p:txBody>
      </p:sp>
      <p:sp>
        <p:nvSpPr>
          <p:cNvPr id="33795" name="Rectangle 3"/>
          <p:cNvSpPr>
            <a:spLocks noGrp="1" noChangeArrowheads="1"/>
          </p:cNvSpPr>
          <p:nvPr>
            <p:ph type="body" sz="half" idx="1"/>
          </p:nvPr>
        </p:nvSpPr>
        <p:spPr>
          <a:xfrm>
            <a:off x="1752600" y="1371601"/>
            <a:ext cx="10134600" cy="4760913"/>
          </a:xfrm>
        </p:spPr>
        <p:txBody>
          <a:bodyPr/>
          <a:lstStyle/>
          <a:p>
            <a:r>
              <a:rPr lang="en-US" altLang="en-US" sz="2400" dirty="0"/>
              <a:t>At most five components can be added</a:t>
            </a:r>
          </a:p>
          <a:p>
            <a:r>
              <a:rPr lang="en-US" altLang="en-US" sz="2400" dirty="0"/>
              <a:t>If you want more components, add a Panel, then add components to it.</a:t>
            </a:r>
          </a:p>
          <a:p>
            <a:r>
              <a:rPr lang="en-US" altLang="en-US" sz="2400" dirty="0" err="1">
                <a:solidFill>
                  <a:schemeClr val="accent2"/>
                </a:solidFill>
                <a:latin typeface="Trebuchet MS" panose="020B0603020202020204" pitchFamily="34" charset="0"/>
              </a:rPr>
              <a:t>setLayout</a:t>
            </a:r>
            <a:r>
              <a:rPr lang="en-US" altLang="en-US" sz="2400" dirty="0">
                <a:solidFill>
                  <a:schemeClr val="accent2"/>
                </a:solidFill>
                <a:latin typeface="Trebuchet MS" panose="020B0603020202020204" pitchFamily="34" charset="0"/>
              </a:rPr>
              <a:t> (new </a:t>
            </a:r>
            <a:r>
              <a:rPr lang="en-US" altLang="en-US" sz="2400" dirty="0" err="1">
                <a:solidFill>
                  <a:schemeClr val="accent2"/>
                </a:solidFill>
                <a:latin typeface="Trebuchet MS" panose="020B0603020202020204" pitchFamily="34" charset="0"/>
              </a:rPr>
              <a:t>BorderLayout</a:t>
            </a:r>
            <a:r>
              <a:rPr lang="en-US" altLang="en-US" sz="2400" dirty="0">
                <a:solidFill>
                  <a:schemeClr val="accent2"/>
                </a:solidFill>
                <a:latin typeface="Trebuchet MS" panose="020B0603020202020204" pitchFamily="34" charset="0"/>
              </a:rPr>
              <a:t>());</a:t>
            </a:r>
          </a:p>
        </p:txBody>
      </p:sp>
      <p:sp>
        <p:nvSpPr>
          <p:cNvPr id="2" name="Rectangle 1">
            <a:extLst>
              <a:ext uri="{FF2B5EF4-FFF2-40B4-BE49-F238E27FC236}">
                <a16:creationId xmlns:a16="http://schemas.microsoft.com/office/drawing/2014/main" id="{DA517AFD-74DC-418A-870C-4DA9DDB0C4F0}"/>
              </a:ext>
            </a:extLst>
          </p:cNvPr>
          <p:cNvSpPr>
            <a:spLocks noChangeArrowheads="1"/>
          </p:cNvSpPr>
          <p:nvPr/>
        </p:nvSpPr>
        <p:spPr bwMode="auto">
          <a:xfrm>
            <a:off x="838200" y="2940031"/>
            <a:ext cx="643477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BorderLayout</a:t>
            </a:r>
            <a:r>
              <a:rPr kumimoji="0" lang="en-US" altLang="en-US" sz="2400" b="1" i="0" u="none" strike="noStrike" cap="none" normalizeH="0" baseline="0" dirty="0">
                <a:ln>
                  <a:noFill/>
                </a:ln>
                <a:solidFill>
                  <a:schemeClr val="tx1"/>
                </a:solidFill>
                <a:effectLst/>
                <a:latin typeface="Arial Unicode MS"/>
              </a:rPr>
              <a:t>()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Creates layout with </a:t>
            </a:r>
            <a:r>
              <a:rPr kumimoji="0" lang="en-US" altLang="en-US" sz="2400" b="1" i="0" u="none" strike="noStrike" cap="none" normalizeH="0" baseline="0" dirty="0">
                <a:ln>
                  <a:noFill/>
                </a:ln>
                <a:solidFill>
                  <a:schemeClr val="tx1"/>
                </a:solidFill>
                <a:effectLst/>
                <a:latin typeface="Arial" panose="020B0604020202020204" pitchFamily="34" charset="0"/>
              </a:rPr>
              <a:t>no gap</a:t>
            </a:r>
            <a:r>
              <a:rPr kumimoji="0" lang="en-US" altLang="en-US" sz="2400" b="0" i="0" u="none" strike="noStrike" cap="none" normalizeH="0" baseline="0" dirty="0">
                <a:ln>
                  <a:noFill/>
                </a:ln>
                <a:solidFill>
                  <a:schemeClr val="tx1"/>
                </a:solidFill>
                <a:effectLst/>
                <a:latin typeface="Arial" panose="020B0604020202020204" pitchFamily="34" charset="0"/>
              </a:rPr>
              <a:t> between regions.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BorderLayout</a:t>
            </a:r>
            <a:r>
              <a:rPr kumimoji="0" lang="en-US" altLang="en-US" sz="2400" b="1" i="0" u="none" strike="noStrike" cap="none" normalizeH="0" baseline="0" dirty="0">
                <a:ln>
                  <a:noFill/>
                </a:ln>
                <a:solidFill>
                  <a:schemeClr val="tx1"/>
                </a:solidFill>
                <a:effectLst/>
                <a:latin typeface="Arial Unicode MS"/>
              </a:rPr>
              <a:t>(int </a:t>
            </a:r>
            <a:r>
              <a:rPr kumimoji="0" lang="en-US" altLang="en-US" sz="2400" b="1" i="0" u="none" strike="noStrike" cap="none" normalizeH="0" baseline="0" dirty="0" err="1">
                <a:ln>
                  <a:noFill/>
                </a:ln>
                <a:solidFill>
                  <a:schemeClr val="tx1"/>
                </a:solidFill>
                <a:effectLst/>
                <a:latin typeface="Arial Unicode MS"/>
              </a:rPr>
              <a:t>hgap</a:t>
            </a:r>
            <a:r>
              <a:rPr kumimoji="0" lang="en-US" altLang="en-US" sz="2400" b="1" i="0" u="none" strike="noStrike" cap="none" normalizeH="0" baseline="0" dirty="0">
                <a:ln>
                  <a:noFill/>
                </a:ln>
                <a:solidFill>
                  <a:schemeClr val="tx1"/>
                </a:solidFill>
                <a:effectLst/>
                <a:latin typeface="Arial Unicode MS"/>
              </a:rPr>
              <a:t>, int </a:t>
            </a:r>
            <a:r>
              <a:rPr kumimoji="0" lang="en-US" altLang="en-US" sz="2400" b="1" i="0" u="none" strike="noStrike" cap="none" normalizeH="0" baseline="0" dirty="0" err="1">
                <a:ln>
                  <a:noFill/>
                </a:ln>
                <a:solidFill>
                  <a:schemeClr val="tx1"/>
                </a:solidFill>
                <a:effectLst/>
                <a:latin typeface="Arial Unicode MS"/>
              </a:rPr>
              <a:t>vgap</a:t>
            </a:r>
            <a:r>
              <a:rPr kumimoji="0" lang="en-US" altLang="en-US" sz="2400" b="1" i="0" u="none" strike="noStrike" cap="none" normalizeH="0" baseline="0" dirty="0">
                <a:ln>
                  <a:noFill/>
                </a:ln>
                <a:solidFill>
                  <a:schemeClr val="tx1"/>
                </a:solidFill>
                <a:effectLst/>
                <a:latin typeface="Arial Unicode MS"/>
              </a:rPr>
              <a:t>)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hgap</a:t>
            </a:r>
            <a:r>
              <a:rPr kumimoji="0" lang="en-US" altLang="en-US" sz="2400" b="0" i="0" u="none" strike="noStrike" cap="none" normalizeH="0" baseline="0" dirty="0">
                <a:ln>
                  <a:noFill/>
                </a:ln>
                <a:solidFill>
                  <a:schemeClr val="tx1"/>
                </a:solidFill>
                <a:effectLst/>
              </a:rPr>
              <a:t> → horizontal space between regions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vgap</a:t>
            </a:r>
            <a:r>
              <a:rPr kumimoji="0" lang="en-US" altLang="en-US" sz="2400" b="0" i="0" u="none" strike="noStrike" cap="none" normalizeH="0" baseline="0" dirty="0">
                <a:ln>
                  <a:noFill/>
                </a:ln>
                <a:solidFill>
                  <a:schemeClr val="tx1"/>
                </a:solidFill>
                <a:effectLst/>
              </a:rPr>
              <a:t> → vertical space between regions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7184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wipe(left)">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wipe(left)">
                                      <p:cBhvr>
                                        <p:cTn id="17"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bldLvl="3"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12E22B8C-BF12-4E30-A7AE-0680A3E10847}"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43010" name="Rectangle 2"/>
          <p:cNvSpPr>
            <a:spLocks noGrp="1" noChangeArrowheads="1"/>
          </p:cNvSpPr>
          <p:nvPr>
            <p:ph type="title"/>
          </p:nvPr>
        </p:nvSpPr>
        <p:spPr>
          <a:xfrm>
            <a:off x="6096000" y="80881"/>
            <a:ext cx="10515601" cy="687388"/>
          </a:xfrm>
        </p:spPr>
        <p:txBody>
          <a:bodyPr/>
          <a:lstStyle/>
          <a:p>
            <a:r>
              <a:rPr lang="en-US" altLang="en-US">
                <a:solidFill>
                  <a:schemeClr val="tx1"/>
                </a:solidFill>
                <a:latin typeface="Trebuchet MS" panose="020B0603020202020204" pitchFamily="34" charset="0"/>
              </a:rPr>
              <a:t>BorderLayout</a:t>
            </a:r>
            <a:r>
              <a:rPr lang="en-US" altLang="en-US"/>
              <a:t> with five </a:t>
            </a:r>
            <a:r>
              <a:rPr lang="en-US" altLang="en-US">
                <a:solidFill>
                  <a:schemeClr val="tx1"/>
                </a:solidFill>
                <a:latin typeface="Trebuchet MS" panose="020B0603020202020204" pitchFamily="34" charset="0"/>
              </a:rPr>
              <a:t>Button</a:t>
            </a:r>
            <a:r>
              <a:rPr lang="en-US" altLang="en-US"/>
              <a:t>s</a:t>
            </a:r>
          </a:p>
        </p:txBody>
      </p:sp>
      <p:sp>
        <p:nvSpPr>
          <p:cNvPr id="2" name="Rectangle 1">
            <a:extLst>
              <a:ext uri="{FF2B5EF4-FFF2-40B4-BE49-F238E27FC236}">
                <a16:creationId xmlns:a16="http://schemas.microsoft.com/office/drawing/2014/main" id="{82EACA79-9B63-4A03-8894-6747F8167DBA}"/>
              </a:ext>
            </a:extLst>
          </p:cNvPr>
          <p:cNvSpPr/>
          <p:nvPr/>
        </p:nvSpPr>
        <p:spPr>
          <a:xfrm>
            <a:off x="-1" y="136524"/>
            <a:ext cx="7964129" cy="6370975"/>
          </a:xfrm>
          <a:prstGeom prst="rect">
            <a:avLst/>
          </a:prstGeom>
        </p:spPr>
        <p:txBody>
          <a:bodyPr wrap="square">
            <a:spAutoFit/>
          </a:bodyPr>
          <a:lstStyle/>
          <a:p>
            <a:r>
              <a:rPr lang="en-IN" sz="2400" dirty="0"/>
              <a:t>import </a:t>
            </a:r>
            <a:r>
              <a:rPr lang="en-IN" sz="2400" dirty="0" err="1"/>
              <a:t>javax.swing</a:t>
            </a:r>
            <a:r>
              <a:rPr lang="en-IN" sz="2400" dirty="0"/>
              <a:t>.*;</a:t>
            </a:r>
          </a:p>
          <a:p>
            <a:r>
              <a:rPr lang="en-IN" sz="2400" dirty="0"/>
              <a:t>import </a:t>
            </a:r>
            <a:r>
              <a:rPr lang="en-IN" sz="2400" dirty="0" err="1"/>
              <a:t>java.awt</a:t>
            </a:r>
            <a:r>
              <a:rPr lang="en-IN" sz="2400" dirty="0"/>
              <a:t>.*;</a:t>
            </a:r>
          </a:p>
          <a:p>
            <a:endParaRPr lang="en-IN" sz="2400" dirty="0"/>
          </a:p>
          <a:p>
            <a:r>
              <a:rPr lang="en-IN" sz="2400" dirty="0"/>
              <a:t>public class </a:t>
            </a:r>
            <a:r>
              <a:rPr lang="en-IN" sz="2400" dirty="0" err="1"/>
              <a:t>BorderLayoutDemo</a:t>
            </a:r>
            <a:r>
              <a:rPr lang="en-IN" sz="2400" dirty="0"/>
              <a:t> {</a:t>
            </a:r>
          </a:p>
          <a:p>
            <a:r>
              <a:rPr lang="en-IN" sz="2400" dirty="0"/>
              <a:t>    public static void main(String[] </a:t>
            </a:r>
            <a:r>
              <a:rPr lang="en-IN" sz="2400" dirty="0" err="1"/>
              <a:t>args</a:t>
            </a:r>
            <a:r>
              <a:rPr lang="en-IN" sz="2400" dirty="0"/>
              <a:t>) {</a:t>
            </a:r>
          </a:p>
          <a:p>
            <a:r>
              <a:rPr lang="en-IN" sz="2400" dirty="0"/>
              <a:t>        </a:t>
            </a:r>
            <a:r>
              <a:rPr lang="en-IN" sz="2400" dirty="0" err="1"/>
              <a:t>JFrame</a:t>
            </a:r>
            <a:r>
              <a:rPr lang="en-IN" sz="2400" dirty="0"/>
              <a:t> f = new </a:t>
            </a:r>
            <a:r>
              <a:rPr lang="en-IN" sz="2400" dirty="0" err="1"/>
              <a:t>JFrame</a:t>
            </a:r>
            <a:r>
              <a:rPr lang="en-IN" sz="2400" dirty="0"/>
              <a:t>("</a:t>
            </a:r>
            <a:r>
              <a:rPr lang="en-IN" sz="2400" dirty="0" err="1"/>
              <a:t>BorderLayout</a:t>
            </a:r>
            <a:r>
              <a:rPr lang="en-IN" sz="2400" dirty="0"/>
              <a:t> Example");</a:t>
            </a:r>
          </a:p>
          <a:p>
            <a:r>
              <a:rPr lang="en-IN" sz="2400" dirty="0"/>
              <a:t>        </a:t>
            </a:r>
            <a:r>
              <a:rPr lang="en-IN" sz="2400" dirty="0" err="1"/>
              <a:t>f.setLayout</a:t>
            </a:r>
            <a:r>
              <a:rPr lang="en-IN" sz="2400" dirty="0"/>
              <a:t>(new </a:t>
            </a:r>
            <a:r>
              <a:rPr lang="en-IN" sz="2400" dirty="0" err="1"/>
              <a:t>BorderLayout</a:t>
            </a:r>
            <a:r>
              <a:rPr lang="en-IN" sz="2400" dirty="0"/>
              <a:t>());</a:t>
            </a:r>
          </a:p>
          <a:p>
            <a:r>
              <a:rPr lang="en-IN" sz="2400" dirty="0"/>
              <a:t>        </a:t>
            </a:r>
            <a:r>
              <a:rPr lang="en-IN" sz="2400" dirty="0" err="1"/>
              <a:t>f.add</a:t>
            </a:r>
            <a:r>
              <a:rPr lang="en-IN" sz="2400" dirty="0"/>
              <a:t>(new </a:t>
            </a:r>
            <a:r>
              <a:rPr lang="en-IN" sz="2400" dirty="0" err="1"/>
              <a:t>JButton</a:t>
            </a:r>
            <a:r>
              <a:rPr lang="en-IN" sz="2400" dirty="0"/>
              <a:t>("NORTH"), </a:t>
            </a:r>
            <a:r>
              <a:rPr lang="en-IN" sz="2400" dirty="0" err="1"/>
              <a:t>BorderLayout.NORTH</a:t>
            </a:r>
            <a:r>
              <a:rPr lang="en-IN" sz="2400" dirty="0"/>
              <a:t>);</a:t>
            </a:r>
          </a:p>
          <a:p>
            <a:r>
              <a:rPr lang="en-IN" sz="2400" dirty="0"/>
              <a:t>        </a:t>
            </a:r>
            <a:r>
              <a:rPr lang="en-IN" sz="2400" dirty="0" err="1"/>
              <a:t>f.add</a:t>
            </a:r>
            <a:r>
              <a:rPr lang="en-IN" sz="2400" dirty="0"/>
              <a:t>(new </a:t>
            </a:r>
            <a:r>
              <a:rPr lang="en-IN" sz="2400" dirty="0" err="1"/>
              <a:t>JButton</a:t>
            </a:r>
            <a:r>
              <a:rPr lang="en-IN" sz="2400" dirty="0"/>
              <a:t>("SOUTH"), </a:t>
            </a:r>
            <a:r>
              <a:rPr lang="en-IN" sz="2400" dirty="0" err="1"/>
              <a:t>BorderLayout.SOUTH</a:t>
            </a:r>
            <a:r>
              <a:rPr lang="en-IN" sz="2400" dirty="0"/>
              <a:t>);</a:t>
            </a:r>
          </a:p>
          <a:p>
            <a:r>
              <a:rPr lang="en-IN" sz="2400" dirty="0"/>
              <a:t>        </a:t>
            </a:r>
            <a:r>
              <a:rPr lang="en-IN" sz="2400" dirty="0" err="1"/>
              <a:t>f.add</a:t>
            </a:r>
            <a:r>
              <a:rPr lang="en-IN" sz="2400" dirty="0"/>
              <a:t>(new </a:t>
            </a:r>
            <a:r>
              <a:rPr lang="en-IN" sz="2400" dirty="0" err="1"/>
              <a:t>JButton</a:t>
            </a:r>
            <a:r>
              <a:rPr lang="en-IN" sz="2400" dirty="0"/>
              <a:t>("EAST"), </a:t>
            </a:r>
            <a:r>
              <a:rPr lang="en-IN" sz="2400" dirty="0" err="1"/>
              <a:t>BorderLayout.EAST</a:t>
            </a:r>
            <a:r>
              <a:rPr lang="en-IN" sz="2400" dirty="0"/>
              <a:t>);</a:t>
            </a:r>
          </a:p>
          <a:p>
            <a:r>
              <a:rPr lang="en-IN" sz="2400" dirty="0"/>
              <a:t>        </a:t>
            </a:r>
            <a:r>
              <a:rPr lang="en-IN" sz="2400" dirty="0" err="1"/>
              <a:t>f.add</a:t>
            </a:r>
            <a:r>
              <a:rPr lang="en-IN" sz="2400" dirty="0"/>
              <a:t>(new </a:t>
            </a:r>
            <a:r>
              <a:rPr lang="en-IN" sz="2400" dirty="0" err="1"/>
              <a:t>JButton</a:t>
            </a:r>
            <a:r>
              <a:rPr lang="en-IN" sz="2400" dirty="0"/>
              <a:t>("WEST"), </a:t>
            </a:r>
            <a:r>
              <a:rPr lang="en-IN" sz="2400" dirty="0" err="1"/>
              <a:t>BorderLayout.WEST</a:t>
            </a:r>
            <a:r>
              <a:rPr lang="en-IN" sz="2400" dirty="0"/>
              <a:t>);</a:t>
            </a:r>
          </a:p>
          <a:p>
            <a:r>
              <a:rPr lang="en-IN" sz="2400" dirty="0"/>
              <a:t>        </a:t>
            </a:r>
            <a:r>
              <a:rPr lang="en-IN" sz="2400" dirty="0" err="1"/>
              <a:t>f.add</a:t>
            </a:r>
            <a:r>
              <a:rPr lang="en-IN" sz="2400" dirty="0"/>
              <a:t>(new </a:t>
            </a:r>
            <a:r>
              <a:rPr lang="en-IN" sz="2400" dirty="0" err="1"/>
              <a:t>JButton</a:t>
            </a:r>
            <a:r>
              <a:rPr lang="en-IN" sz="2400" dirty="0"/>
              <a:t>("CENTER"), </a:t>
            </a:r>
            <a:r>
              <a:rPr lang="en-IN" sz="2400" dirty="0" err="1"/>
              <a:t>BorderLayout.CENTER</a:t>
            </a:r>
            <a:r>
              <a:rPr lang="en-IN" sz="2400" dirty="0"/>
              <a:t>);</a:t>
            </a:r>
          </a:p>
          <a:p>
            <a:r>
              <a:rPr lang="en-IN" sz="2400" dirty="0"/>
              <a:t>        </a:t>
            </a:r>
            <a:r>
              <a:rPr lang="en-IN" sz="2400" dirty="0" err="1"/>
              <a:t>f.setSize</a:t>
            </a:r>
            <a:r>
              <a:rPr lang="en-IN" sz="2400" dirty="0"/>
              <a:t>(400, 300);</a:t>
            </a:r>
          </a:p>
          <a:p>
            <a:r>
              <a:rPr lang="en-IN" sz="2400" dirty="0"/>
              <a:t>        </a:t>
            </a:r>
            <a:r>
              <a:rPr lang="en-IN" sz="2400" dirty="0" err="1"/>
              <a:t>f.setDefaultCloseOperation</a:t>
            </a:r>
            <a:r>
              <a:rPr lang="en-IN" sz="2400" dirty="0"/>
              <a:t>(</a:t>
            </a:r>
            <a:r>
              <a:rPr lang="en-IN" sz="2400" dirty="0" err="1"/>
              <a:t>JFrame.EXIT_ON_CLOSE</a:t>
            </a:r>
            <a:r>
              <a:rPr lang="en-IN" sz="2400" dirty="0"/>
              <a:t>);</a:t>
            </a:r>
          </a:p>
          <a:p>
            <a:r>
              <a:rPr lang="en-IN" sz="2400" dirty="0"/>
              <a:t>        </a:t>
            </a:r>
            <a:r>
              <a:rPr lang="en-IN" sz="2400" dirty="0" err="1"/>
              <a:t>f.setVisible</a:t>
            </a:r>
            <a:r>
              <a:rPr lang="en-IN" sz="2400" dirty="0"/>
              <a:t>(true);</a:t>
            </a:r>
          </a:p>
          <a:p>
            <a:r>
              <a:rPr lang="en-IN" sz="2400" dirty="0"/>
              <a:t>    }</a:t>
            </a:r>
          </a:p>
          <a:p>
            <a:r>
              <a:rPr lang="en-IN" sz="2400" dirty="0"/>
              <a:t>}</a:t>
            </a:r>
          </a:p>
        </p:txBody>
      </p:sp>
      <p:pic>
        <p:nvPicPr>
          <p:cNvPr id="3" name="Picture 2">
            <a:extLst>
              <a:ext uri="{FF2B5EF4-FFF2-40B4-BE49-F238E27FC236}">
                <a16:creationId xmlns:a16="http://schemas.microsoft.com/office/drawing/2014/main" id="{07C39FFF-DCAD-455A-B679-A141A91E0F35}"/>
              </a:ext>
            </a:extLst>
          </p:cNvPr>
          <p:cNvPicPr>
            <a:picLocks noChangeAspect="1"/>
          </p:cNvPicPr>
          <p:nvPr/>
        </p:nvPicPr>
        <p:blipFill>
          <a:blip r:embed="rId3"/>
          <a:stretch>
            <a:fillRect/>
          </a:stretch>
        </p:blipFill>
        <p:spPr>
          <a:xfrm>
            <a:off x="7265409" y="1753032"/>
            <a:ext cx="4317035" cy="2721986"/>
          </a:xfrm>
          <a:prstGeom prst="rect">
            <a:avLst/>
          </a:prstGeom>
        </p:spPr>
      </p:pic>
    </p:spTree>
    <p:extLst>
      <p:ext uri="{BB962C8B-B14F-4D97-AF65-F5344CB8AC3E}">
        <p14:creationId xmlns:p14="http://schemas.microsoft.com/office/powerpoint/2010/main" val="8314962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C76BD415-A2C5-4919-9A84-5B30AFCCB18C}"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36866" name="Rectangle 2"/>
          <p:cNvSpPr>
            <a:spLocks noGrp="1" noChangeArrowheads="1"/>
          </p:cNvSpPr>
          <p:nvPr>
            <p:ph type="title"/>
          </p:nvPr>
        </p:nvSpPr>
        <p:spPr>
          <a:xfrm>
            <a:off x="2743201" y="228600"/>
            <a:ext cx="3687763" cy="838200"/>
          </a:xfrm>
        </p:spPr>
        <p:txBody>
          <a:bodyPr/>
          <a:lstStyle/>
          <a:p>
            <a:r>
              <a:rPr lang="en-US" altLang="en-US"/>
              <a:t>Using a </a:t>
            </a:r>
            <a:r>
              <a:rPr lang="en-US" altLang="en-US">
                <a:solidFill>
                  <a:schemeClr val="tx1"/>
                </a:solidFill>
                <a:latin typeface="Trebuchet MS" panose="020B0603020202020204" pitchFamily="34" charset="0"/>
              </a:rPr>
              <a:t>Panel</a:t>
            </a:r>
          </a:p>
        </p:txBody>
      </p:sp>
      <p:sp>
        <p:nvSpPr>
          <p:cNvPr id="36867" name="Rectangle 3"/>
          <p:cNvSpPr>
            <a:spLocks noGrp="1" noChangeArrowheads="1"/>
          </p:cNvSpPr>
          <p:nvPr>
            <p:ph type="body" idx="1"/>
          </p:nvPr>
        </p:nvSpPr>
        <p:spPr>
          <a:xfrm>
            <a:off x="383458" y="1752600"/>
            <a:ext cx="6398342" cy="2362200"/>
          </a:xfrm>
        </p:spPr>
        <p:txBody>
          <a:bodyPr/>
          <a:lstStyle/>
          <a:p>
            <a:pPr>
              <a:buClr>
                <a:srgbClr val="FFFF99"/>
              </a:buClr>
              <a:buFontTx/>
              <a:buChar char=" "/>
            </a:pPr>
            <a:r>
              <a:rPr lang="en-US" altLang="en-US" dirty="0" err="1">
                <a:solidFill>
                  <a:schemeClr val="accent2"/>
                </a:solidFill>
                <a:latin typeface="Trebuchet MS" panose="020B0603020202020204" pitchFamily="34" charset="0"/>
              </a:rPr>
              <a:t>JPanel</a:t>
            </a:r>
            <a:r>
              <a:rPr lang="en-US" altLang="en-US" dirty="0">
                <a:solidFill>
                  <a:schemeClr val="accent2"/>
                </a:solidFill>
                <a:latin typeface="Trebuchet MS" panose="020B0603020202020204" pitchFamily="34" charset="0"/>
              </a:rPr>
              <a:t> p = new </a:t>
            </a:r>
            <a:r>
              <a:rPr lang="en-US" altLang="en-US" dirty="0" err="1">
                <a:solidFill>
                  <a:schemeClr val="accent2"/>
                </a:solidFill>
                <a:latin typeface="Trebuchet MS" panose="020B0603020202020204" pitchFamily="34" charset="0"/>
              </a:rPr>
              <a:t>JPanel</a:t>
            </a:r>
            <a:r>
              <a:rPr lang="en-US" altLang="en-US" dirty="0">
                <a:solidFill>
                  <a:schemeClr val="accent2"/>
                </a:solidFill>
                <a:latin typeface="Trebuchet MS" panose="020B0603020202020204" pitchFamily="34" charset="0"/>
              </a:rPr>
              <a:t>();</a:t>
            </a:r>
          </a:p>
          <a:p>
            <a:pPr>
              <a:buClr>
                <a:srgbClr val="FFFF99"/>
              </a:buClr>
              <a:buFontTx/>
              <a:buChar char=" "/>
            </a:pPr>
            <a:r>
              <a:rPr lang="en-US" altLang="en-US" dirty="0">
                <a:solidFill>
                  <a:schemeClr val="accent2"/>
                </a:solidFill>
                <a:latin typeface="Trebuchet MS" panose="020B0603020202020204" pitchFamily="34" charset="0"/>
              </a:rPr>
              <a:t>add (p, </a:t>
            </a:r>
            <a:r>
              <a:rPr lang="en-US" altLang="en-US" dirty="0" err="1">
                <a:solidFill>
                  <a:schemeClr val="accent2"/>
                </a:solidFill>
                <a:latin typeface="Trebuchet MS" panose="020B0603020202020204" pitchFamily="34" charset="0"/>
              </a:rPr>
              <a:t>BorderLayout.SOUTH</a:t>
            </a:r>
            <a:r>
              <a:rPr lang="en-US" altLang="en-US" dirty="0">
                <a:solidFill>
                  <a:schemeClr val="accent2"/>
                </a:solidFill>
                <a:latin typeface="Trebuchet MS" panose="020B0603020202020204" pitchFamily="34" charset="0"/>
              </a:rPr>
              <a:t>);</a:t>
            </a:r>
          </a:p>
          <a:p>
            <a:pPr>
              <a:buClr>
                <a:srgbClr val="FFFF99"/>
              </a:buClr>
              <a:buFontTx/>
              <a:buChar char=" "/>
            </a:pPr>
            <a:r>
              <a:rPr lang="en-US" altLang="en-US" dirty="0" err="1">
                <a:solidFill>
                  <a:schemeClr val="accent2"/>
                </a:solidFill>
                <a:latin typeface="Trebuchet MS" panose="020B0603020202020204" pitchFamily="34" charset="0"/>
              </a:rPr>
              <a:t>p.add</a:t>
            </a:r>
            <a:r>
              <a:rPr lang="en-US" altLang="en-US" dirty="0">
                <a:solidFill>
                  <a:schemeClr val="accent2"/>
                </a:solidFill>
                <a:latin typeface="Trebuchet MS" panose="020B0603020202020204" pitchFamily="34" charset="0"/>
              </a:rPr>
              <a:t> (new </a:t>
            </a:r>
            <a:r>
              <a:rPr lang="en-US" altLang="en-US" dirty="0" err="1">
                <a:solidFill>
                  <a:schemeClr val="accent2"/>
                </a:solidFill>
                <a:latin typeface="Trebuchet MS" panose="020B0603020202020204" pitchFamily="34" charset="0"/>
              </a:rPr>
              <a:t>JButton</a:t>
            </a:r>
            <a:r>
              <a:rPr lang="en-US" altLang="en-US" dirty="0">
                <a:solidFill>
                  <a:schemeClr val="accent2"/>
                </a:solidFill>
                <a:latin typeface="Trebuchet MS" panose="020B0603020202020204" pitchFamily="34" charset="0"/>
              </a:rPr>
              <a:t> ("Button 1"));</a:t>
            </a:r>
          </a:p>
          <a:p>
            <a:pPr>
              <a:buClr>
                <a:srgbClr val="FFFF99"/>
              </a:buClr>
              <a:buFontTx/>
              <a:buChar char=" "/>
            </a:pPr>
            <a:r>
              <a:rPr lang="en-US" altLang="en-US" dirty="0" err="1">
                <a:solidFill>
                  <a:schemeClr val="accent2"/>
                </a:solidFill>
                <a:latin typeface="Trebuchet MS" panose="020B0603020202020204" pitchFamily="34" charset="0"/>
              </a:rPr>
              <a:t>p.add</a:t>
            </a:r>
            <a:r>
              <a:rPr lang="en-US" altLang="en-US" dirty="0">
                <a:solidFill>
                  <a:schemeClr val="accent2"/>
                </a:solidFill>
                <a:latin typeface="Trebuchet MS" panose="020B0603020202020204" pitchFamily="34" charset="0"/>
              </a:rPr>
              <a:t> (new </a:t>
            </a:r>
            <a:r>
              <a:rPr lang="en-US" altLang="en-US" dirty="0" err="1">
                <a:solidFill>
                  <a:schemeClr val="accent2"/>
                </a:solidFill>
                <a:latin typeface="Trebuchet MS" panose="020B0603020202020204" pitchFamily="34" charset="0"/>
              </a:rPr>
              <a:t>JButton</a:t>
            </a:r>
            <a:r>
              <a:rPr lang="en-US" altLang="en-US" dirty="0">
                <a:solidFill>
                  <a:schemeClr val="accent2"/>
                </a:solidFill>
                <a:latin typeface="Trebuchet MS" panose="020B0603020202020204" pitchFamily="34" charset="0"/>
              </a:rPr>
              <a:t> ("Button 2"));</a:t>
            </a:r>
          </a:p>
        </p:txBody>
      </p:sp>
      <p:pic>
        <p:nvPicPr>
          <p:cNvPr id="2" name="Picture 1">
            <a:extLst>
              <a:ext uri="{FF2B5EF4-FFF2-40B4-BE49-F238E27FC236}">
                <a16:creationId xmlns:a16="http://schemas.microsoft.com/office/drawing/2014/main" id="{1C15CCB0-C6A4-4083-98F8-B06CC30E0EC0}"/>
              </a:ext>
            </a:extLst>
          </p:cNvPr>
          <p:cNvPicPr>
            <a:picLocks noChangeAspect="1"/>
          </p:cNvPicPr>
          <p:nvPr/>
        </p:nvPicPr>
        <p:blipFill>
          <a:blip r:embed="rId3"/>
          <a:stretch>
            <a:fillRect/>
          </a:stretch>
        </p:blipFill>
        <p:spPr>
          <a:xfrm>
            <a:off x="7526481" y="1642630"/>
            <a:ext cx="3724308" cy="2472170"/>
          </a:xfrm>
          <a:prstGeom prst="rect">
            <a:avLst/>
          </a:prstGeom>
          <a:ln w="28575">
            <a:solidFill>
              <a:schemeClr val="tx1"/>
            </a:solidFill>
          </a:ln>
        </p:spPr>
      </p:pic>
    </p:spTree>
    <p:extLst>
      <p:ext uri="{BB962C8B-B14F-4D97-AF65-F5344CB8AC3E}">
        <p14:creationId xmlns:p14="http://schemas.microsoft.com/office/powerpoint/2010/main" val="713813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left)">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wipe(left)">
                                      <p:cBhvr>
                                        <p:cTn id="12" dur="500"/>
                                        <p:tgtEl>
                                          <p:spTgt spid="368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wipe(left)">
                                      <p:cBhvr>
                                        <p:cTn id="17" dur="500"/>
                                        <p:tgtEl>
                                          <p:spTgt spid="368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wipe(left)">
                                      <p:cBhvr>
                                        <p:cTn id="22"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02892" y="665071"/>
            <a:ext cx="6633431" cy="3749874"/>
          </a:xfrm>
          <a:prstGeom prst="rect">
            <a:avLst/>
          </a:prstGeom>
        </p:spPr>
        <p:txBody>
          <a:bodyPr vert="horz" wrap="square" lIns="0" tIns="8637" rIns="0" bIns="0" rtlCol="0">
            <a:spAutoFit/>
          </a:bodyPr>
          <a:lstStyle/>
          <a:p>
            <a:pPr marL="218811" marR="4607" indent="-207294">
              <a:lnSpc>
                <a:spcPct val="100800"/>
              </a:lnSpc>
              <a:spcBef>
                <a:spcPts val="68"/>
              </a:spcBef>
            </a:pPr>
            <a:r>
              <a:rPr sz="2176" spc="-77" dirty="0">
                <a:latin typeface="Times New Roman"/>
                <a:cs typeface="Times New Roman"/>
              </a:rPr>
              <a:t>To</a:t>
            </a:r>
            <a:r>
              <a:rPr sz="2176" spc="-14" dirty="0">
                <a:latin typeface="Times New Roman"/>
                <a:cs typeface="Times New Roman"/>
              </a:rPr>
              <a:t> </a:t>
            </a:r>
            <a:r>
              <a:rPr sz="2176" spc="-5" dirty="0">
                <a:latin typeface="Times New Roman"/>
                <a:cs typeface="Times New Roman"/>
              </a:rPr>
              <a:t>set</a:t>
            </a:r>
            <a:r>
              <a:rPr sz="2176" spc="-14" dirty="0">
                <a:latin typeface="Times New Roman"/>
                <a:cs typeface="Times New Roman"/>
              </a:rPr>
              <a:t> </a:t>
            </a:r>
            <a:r>
              <a:rPr sz="2176" dirty="0">
                <a:latin typeface="Times New Roman"/>
                <a:cs typeface="Times New Roman"/>
              </a:rPr>
              <a:t>the</a:t>
            </a:r>
            <a:r>
              <a:rPr sz="2176" spc="-14" dirty="0">
                <a:latin typeface="Times New Roman"/>
                <a:cs typeface="Times New Roman"/>
              </a:rPr>
              <a:t> </a:t>
            </a:r>
            <a:r>
              <a:rPr sz="2176" dirty="0">
                <a:latin typeface="Times New Roman"/>
                <a:cs typeface="Times New Roman"/>
              </a:rPr>
              <a:t>background</a:t>
            </a:r>
            <a:r>
              <a:rPr sz="2176" spc="-14" dirty="0">
                <a:latin typeface="Times New Roman"/>
                <a:cs typeface="Times New Roman"/>
              </a:rPr>
              <a:t> </a:t>
            </a:r>
            <a:r>
              <a:rPr sz="2176" dirty="0">
                <a:latin typeface="Times New Roman"/>
                <a:cs typeface="Times New Roman"/>
              </a:rPr>
              <a:t>color</a:t>
            </a:r>
            <a:r>
              <a:rPr sz="2176" spc="-9" dirty="0">
                <a:latin typeface="Times New Roman"/>
                <a:cs typeface="Times New Roman"/>
              </a:rPr>
              <a:t> </a:t>
            </a:r>
            <a:r>
              <a:rPr sz="2176" dirty="0">
                <a:latin typeface="Times New Roman"/>
                <a:cs typeface="Times New Roman"/>
              </a:rPr>
              <a:t>of</a:t>
            </a:r>
            <a:r>
              <a:rPr sz="2176" spc="-14" dirty="0">
                <a:latin typeface="Times New Roman"/>
                <a:cs typeface="Times New Roman"/>
              </a:rPr>
              <a:t> </a:t>
            </a:r>
            <a:r>
              <a:rPr sz="2176" dirty="0">
                <a:latin typeface="Times New Roman"/>
                <a:cs typeface="Times New Roman"/>
              </a:rPr>
              <a:t>a</a:t>
            </a:r>
            <a:r>
              <a:rPr lang="en-US" sz="2176" dirty="0">
                <a:latin typeface="Times New Roman"/>
                <a:cs typeface="Times New Roman"/>
              </a:rPr>
              <a:t> </a:t>
            </a:r>
            <a:r>
              <a:rPr sz="2176" spc="-5" dirty="0">
                <a:latin typeface="Times New Roman"/>
                <a:cs typeface="Times New Roman"/>
              </a:rPr>
              <a:t>window </a:t>
            </a:r>
            <a:r>
              <a:rPr lang="en-US" sz="2176" spc="-5" dirty="0">
                <a:latin typeface="Times New Roman"/>
                <a:cs typeface="Times New Roman"/>
              </a:rPr>
              <a:t>/ Container</a:t>
            </a:r>
          </a:p>
          <a:p>
            <a:pPr marL="218811" marR="4607" indent="-207294">
              <a:lnSpc>
                <a:spcPct val="100800"/>
              </a:lnSpc>
              <a:spcBef>
                <a:spcPts val="68"/>
              </a:spcBef>
            </a:pPr>
            <a:endParaRPr lang="en-US" sz="2176" spc="-5" dirty="0">
              <a:latin typeface="Times New Roman"/>
              <a:cs typeface="Times New Roman"/>
            </a:endParaRPr>
          </a:p>
          <a:p>
            <a:pPr marL="218811" marR="4607" indent="-207294">
              <a:lnSpc>
                <a:spcPct val="100800"/>
              </a:lnSpc>
              <a:spcBef>
                <a:spcPts val="68"/>
              </a:spcBef>
            </a:pPr>
            <a:r>
              <a:rPr lang="en-US" sz="2176" spc="-530" dirty="0">
                <a:latin typeface="Times New Roman"/>
                <a:cs typeface="Times New Roman"/>
              </a:rPr>
              <a:t> </a:t>
            </a:r>
            <a:r>
              <a:rPr lang="en-US" sz="2176" spc="-5" dirty="0" err="1">
                <a:latin typeface="Times New Roman"/>
                <a:cs typeface="Times New Roman"/>
              </a:rPr>
              <a:t>setBackground</a:t>
            </a:r>
            <a:r>
              <a:rPr lang="en-US" sz="2176" spc="-5" dirty="0">
                <a:latin typeface="Times New Roman"/>
                <a:cs typeface="Times New Roman"/>
              </a:rPr>
              <a:t>()</a:t>
            </a:r>
            <a:endParaRPr lang="en-US" sz="2176" dirty="0">
              <a:latin typeface="Times New Roman"/>
              <a:cs typeface="Times New Roman"/>
            </a:endParaRPr>
          </a:p>
          <a:p>
            <a:pPr marL="149713">
              <a:spcBef>
                <a:spcPts val="23"/>
              </a:spcBef>
            </a:pPr>
            <a:r>
              <a:rPr sz="2176" dirty="0">
                <a:latin typeface="Times New Roman"/>
                <a:cs typeface="Times New Roman"/>
              </a:rPr>
              <a:t>void</a:t>
            </a:r>
            <a:r>
              <a:rPr sz="2176" spc="-36" dirty="0">
                <a:latin typeface="Times New Roman"/>
                <a:cs typeface="Times New Roman"/>
              </a:rPr>
              <a:t> </a:t>
            </a:r>
            <a:r>
              <a:rPr sz="2176" dirty="0">
                <a:latin typeface="Times New Roman"/>
                <a:cs typeface="Times New Roman"/>
              </a:rPr>
              <a:t>setBackground(Color</a:t>
            </a:r>
            <a:r>
              <a:rPr sz="2176" spc="-45" dirty="0">
                <a:latin typeface="Times New Roman"/>
                <a:cs typeface="Times New Roman"/>
              </a:rPr>
              <a:t> </a:t>
            </a:r>
            <a:r>
              <a:rPr sz="2176" i="1" dirty="0">
                <a:latin typeface="Times New Roman"/>
                <a:cs typeface="Times New Roman"/>
              </a:rPr>
              <a:t>newColor</a:t>
            </a:r>
            <a:r>
              <a:rPr sz="2176" dirty="0">
                <a:latin typeface="Times New Roman"/>
                <a:cs typeface="Times New Roman"/>
              </a:rPr>
              <a:t>)</a:t>
            </a:r>
          </a:p>
          <a:p>
            <a:pPr>
              <a:spcBef>
                <a:spcPts val="27"/>
              </a:spcBef>
            </a:pPr>
            <a:endParaRPr sz="2267" dirty="0">
              <a:latin typeface="Times New Roman"/>
              <a:cs typeface="Times New Roman"/>
            </a:endParaRPr>
          </a:p>
          <a:p>
            <a:pPr marL="218811" marR="2595788" indent="-207294">
              <a:lnSpc>
                <a:spcPct val="100800"/>
              </a:lnSpc>
            </a:pPr>
            <a:r>
              <a:rPr sz="2176" spc="-77" dirty="0">
                <a:latin typeface="Times New Roman"/>
                <a:cs typeface="Times New Roman"/>
              </a:rPr>
              <a:t>To </a:t>
            </a:r>
            <a:r>
              <a:rPr sz="2176" spc="-5" dirty="0">
                <a:latin typeface="Times New Roman"/>
                <a:cs typeface="Times New Roman"/>
              </a:rPr>
              <a:t>set </a:t>
            </a:r>
            <a:r>
              <a:rPr sz="2176" dirty="0">
                <a:latin typeface="Times New Roman"/>
                <a:cs typeface="Times New Roman"/>
              </a:rPr>
              <a:t>the foreground color </a:t>
            </a:r>
            <a:r>
              <a:rPr sz="2176" spc="-530" dirty="0">
                <a:latin typeface="Times New Roman"/>
                <a:cs typeface="Times New Roman"/>
              </a:rPr>
              <a:t> </a:t>
            </a:r>
            <a:r>
              <a:rPr sz="2176" dirty="0">
                <a:latin typeface="Times New Roman"/>
                <a:cs typeface="Times New Roman"/>
              </a:rPr>
              <a:t>setForeground()</a:t>
            </a:r>
          </a:p>
          <a:p>
            <a:pPr marL="149713">
              <a:spcBef>
                <a:spcPts val="23"/>
              </a:spcBef>
            </a:pPr>
            <a:r>
              <a:rPr sz="2176" dirty="0">
                <a:latin typeface="Times New Roman"/>
                <a:cs typeface="Times New Roman"/>
              </a:rPr>
              <a:t>void</a:t>
            </a:r>
            <a:r>
              <a:rPr sz="2176" spc="-36" dirty="0">
                <a:latin typeface="Times New Roman"/>
                <a:cs typeface="Times New Roman"/>
              </a:rPr>
              <a:t> </a:t>
            </a:r>
            <a:r>
              <a:rPr sz="2176" dirty="0">
                <a:latin typeface="Times New Roman"/>
                <a:cs typeface="Times New Roman"/>
              </a:rPr>
              <a:t>setForeground(Color</a:t>
            </a:r>
            <a:r>
              <a:rPr sz="2176" spc="-32" dirty="0">
                <a:latin typeface="Times New Roman"/>
                <a:cs typeface="Times New Roman"/>
              </a:rPr>
              <a:t> </a:t>
            </a:r>
            <a:r>
              <a:rPr sz="2176" i="1" dirty="0">
                <a:latin typeface="Times New Roman"/>
                <a:cs typeface="Times New Roman"/>
              </a:rPr>
              <a:t>newColor</a:t>
            </a:r>
            <a:r>
              <a:rPr sz="2176" dirty="0">
                <a:latin typeface="Times New Roman"/>
                <a:cs typeface="Times New Roman"/>
              </a:rPr>
              <a:t>)</a:t>
            </a:r>
          </a:p>
          <a:p>
            <a:pPr>
              <a:spcBef>
                <a:spcPts val="27"/>
              </a:spcBef>
            </a:pPr>
            <a:endParaRPr sz="2267" dirty="0">
              <a:latin typeface="Times New Roman"/>
              <a:cs typeface="Times New Roman"/>
            </a:endParaRPr>
          </a:p>
          <a:p>
            <a:pPr marL="11516" marR="2383887">
              <a:lnSpc>
                <a:spcPct val="100800"/>
              </a:lnSpc>
            </a:pPr>
            <a:r>
              <a:rPr sz="2176" dirty="0">
                <a:latin typeface="Times New Roman"/>
                <a:cs typeface="Times New Roman"/>
              </a:rPr>
              <a:t>setBackground(Colo</a:t>
            </a:r>
            <a:r>
              <a:rPr sz="2176" spc="-122" dirty="0">
                <a:latin typeface="Times New Roman"/>
                <a:cs typeface="Times New Roman"/>
              </a:rPr>
              <a:t>r</a:t>
            </a:r>
            <a:r>
              <a:rPr sz="2176" dirty="0">
                <a:latin typeface="Times New Roman"/>
                <a:cs typeface="Times New Roman"/>
              </a:rPr>
              <a:t>.green);  </a:t>
            </a:r>
            <a:r>
              <a:rPr sz="2176" spc="-9" dirty="0">
                <a:latin typeface="Times New Roman"/>
                <a:cs typeface="Times New Roman"/>
              </a:rPr>
              <a:t>setForeground(Color.red);</a:t>
            </a:r>
            <a:endParaRPr sz="2176" dirty="0">
              <a:latin typeface="Times New Roman"/>
              <a:cs typeface="Times New Roman"/>
            </a:endParaRPr>
          </a:p>
        </p:txBody>
      </p:sp>
    </p:spTree>
    <p:extLst>
      <p:ext uri="{BB962C8B-B14F-4D97-AF65-F5344CB8AC3E}">
        <p14:creationId xmlns:p14="http://schemas.microsoft.com/office/powerpoint/2010/main" val="17108192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C213F1C7-80FC-411A-83E5-36BF8A6CFF6C}"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69634" name="Rectangle 2"/>
          <p:cNvSpPr>
            <a:spLocks noGrp="1" noChangeArrowheads="1"/>
          </p:cNvSpPr>
          <p:nvPr>
            <p:ph type="title"/>
          </p:nvPr>
        </p:nvSpPr>
        <p:spPr>
          <a:xfrm>
            <a:off x="420189" y="-98610"/>
            <a:ext cx="10515601" cy="687388"/>
          </a:xfrm>
        </p:spPr>
        <p:txBody>
          <a:bodyPr/>
          <a:lstStyle/>
          <a:p>
            <a:r>
              <a:rPr lang="en-US" altLang="en-US" dirty="0" err="1">
                <a:solidFill>
                  <a:schemeClr val="tx1"/>
                </a:solidFill>
                <a:latin typeface="Trebuchet MS" panose="020B0603020202020204" pitchFamily="34" charset="0"/>
              </a:rPr>
              <a:t>GridLayout</a:t>
            </a:r>
            <a:endParaRPr lang="en-US" altLang="en-US" dirty="0">
              <a:solidFill>
                <a:schemeClr val="tx1"/>
              </a:solidFill>
              <a:latin typeface="Trebuchet MS" panose="020B0603020202020204" pitchFamily="34" charset="0"/>
            </a:endParaRPr>
          </a:p>
        </p:txBody>
      </p:sp>
      <p:sp>
        <p:nvSpPr>
          <p:cNvPr id="69635" name="Rectangle 3"/>
          <p:cNvSpPr>
            <a:spLocks noGrp="1" noChangeArrowheads="1"/>
          </p:cNvSpPr>
          <p:nvPr>
            <p:ph type="body" sz="half" idx="1"/>
          </p:nvPr>
        </p:nvSpPr>
        <p:spPr>
          <a:xfrm>
            <a:off x="261256" y="608376"/>
            <a:ext cx="11930743" cy="2286000"/>
          </a:xfrm>
        </p:spPr>
        <p:txBody>
          <a:bodyPr/>
          <a:lstStyle/>
          <a:p>
            <a:pPr marL="0" indent="0">
              <a:buNone/>
              <a:tabLst>
                <a:tab pos="2063750" algn="l"/>
              </a:tabLst>
            </a:pPr>
            <a:r>
              <a:rPr lang="en-US" altLang="en-US" sz="2400" dirty="0"/>
              <a:t>The </a:t>
            </a:r>
            <a:r>
              <a:rPr lang="en-US" altLang="en-US" sz="2400" dirty="0" err="1">
                <a:solidFill>
                  <a:schemeClr val="accent2"/>
                </a:solidFill>
                <a:latin typeface="Trebuchet MS" panose="020B0603020202020204" pitchFamily="34" charset="0"/>
              </a:rPr>
              <a:t>GridLayout</a:t>
            </a:r>
            <a:r>
              <a:rPr lang="en-US" altLang="en-US" sz="2400" dirty="0"/>
              <a:t> manager divides the container up into a given number of rows and columns:</a:t>
            </a:r>
          </a:p>
        </p:txBody>
      </p:sp>
      <p:sp>
        <p:nvSpPr>
          <p:cNvPr id="4" name="Rectangle 1">
            <a:extLst>
              <a:ext uri="{FF2B5EF4-FFF2-40B4-BE49-F238E27FC236}">
                <a16:creationId xmlns:a16="http://schemas.microsoft.com/office/drawing/2014/main" id="{CC111054-1C4B-4DDA-87A6-D176911A0464}"/>
              </a:ext>
            </a:extLst>
          </p:cNvPr>
          <p:cNvSpPr>
            <a:spLocks noChangeArrowheads="1"/>
          </p:cNvSpPr>
          <p:nvPr/>
        </p:nvSpPr>
        <p:spPr bwMode="auto">
          <a:xfrm>
            <a:off x="2541244" y="856357"/>
            <a:ext cx="7250703"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GridLayout</a:t>
            </a:r>
            <a:r>
              <a:rPr kumimoji="0" lang="en-US" altLang="en-US" sz="2400" b="1" i="0" u="none" strike="noStrike" cap="none" normalizeH="0" baseline="0" dirty="0">
                <a:ln>
                  <a:noFill/>
                </a:ln>
                <a:solidFill>
                  <a:schemeClr val="tx1"/>
                </a:solidFill>
                <a:effectLst/>
                <a:latin typeface="Arial Unicode MS"/>
              </a:rPr>
              <a:t>()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Creates a single-cell grid (1×1).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GridLayout</a:t>
            </a:r>
            <a:r>
              <a:rPr kumimoji="0" lang="en-US" altLang="en-US" sz="2400" b="1" i="0" u="none" strike="noStrike" cap="none" normalizeH="0" baseline="0" dirty="0">
                <a:ln>
                  <a:noFill/>
                </a:ln>
                <a:solidFill>
                  <a:schemeClr val="tx1"/>
                </a:solidFill>
                <a:effectLst/>
                <a:latin typeface="Arial Unicode MS"/>
              </a:rPr>
              <a:t>(int rows, int cols)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rows</a:t>
            </a:r>
            <a:r>
              <a:rPr kumimoji="0" lang="en-US" altLang="en-US" sz="2400" b="0" i="0" u="none" strike="noStrike" cap="none" normalizeH="0" baseline="0" dirty="0">
                <a:ln>
                  <a:noFill/>
                </a:ln>
                <a:solidFill>
                  <a:schemeClr val="tx1"/>
                </a:solidFill>
                <a:effectLst/>
              </a:rPr>
              <a:t> → number of rows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cols</a:t>
            </a:r>
            <a:r>
              <a:rPr kumimoji="0" lang="en-US" altLang="en-US" sz="2400" b="0" i="0" u="none" strike="noStrike" cap="none" normalizeH="0" baseline="0" dirty="0">
                <a:ln>
                  <a:noFill/>
                </a:ln>
                <a:solidFill>
                  <a:schemeClr val="tx1"/>
                </a:solidFill>
                <a:effectLst/>
              </a:rPr>
              <a:t> → number of columns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Components are resized equally.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Unicode MS"/>
              </a:rPr>
              <a:t>GridLayout</a:t>
            </a:r>
            <a:r>
              <a:rPr kumimoji="0" lang="en-US" altLang="en-US" sz="2400" b="1" i="0" u="none" strike="noStrike" cap="none" normalizeH="0" baseline="0" dirty="0">
                <a:ln>
                  <a:noFill/>
                </a:ln>
                <a:solidFill>
                  <a:schemeClr val="tx1"/>
                </a:solidFill>
                <a:effectLst/>
                <a:latin typeface="Arial Unicode MS"/>
              </a:rPr>
              <a:t>(int rows, int cols, int </a:t>
            </a:r>
            <a:r>
              <a:rPr kumimoji="0" lang="en-US" altLang="en-US" sz="2400" b="1" i="0" u="none" strike="noStrike" cap="none" normalizeH="0" baseline="0" dirty="0" err="1">
                <a:ln>
                  <a:noFill/>
                </a:ln>
                <a:solidFill>
                  <a:schemeClr val="tx1"/>
                </a:solidFill>
                <a:effectLst/>
                <a:latin typeface="Arial Unicode MS"/>
              </a:rPr>
              <a:t>hgap</a:t>
            </a:r>
            <a:r>
              <a:rPr kumimoji="0" lang="en-US" altLang="en-US" sz="2400" b="1" i="0" u="none" strike="noStrike" cap="none" normalizeH="0" baseline="0" dirty="0">
                <a:ln>
                  <a:noFill/>
                </a:ln>
                <a:solidFill>
                  <a:schemeClr val="tx1"/>
                </a:solidFill>
                <a:effectLst/>
                <a:latin typeface="Arial Unicode MS"/>
              </a:rPr>
              <a:t>, int </a:t>
            </a:r>
            <a:r>
              <a:rPr kumimoji="0" lang="en-US" altLang="en-US" sz="2400" b="1" i="0" u="none" strike="noStrike" cap="none" normalizeH="0" baseline="0" dirty="0" err="1">
                <a:ln>
                  <a:noFill/>
                </a:ln>
                <a:solidFill>
                  <a:schemeClr val="tx1"/>
                </a:solidFill>
                <a:effectLst/>
                <a:latin typeface="Arial Unicode MS"/>
              </a:rPr>
              <a:t>vgap</a:t>
            </a:r>
            <a:r>
              <a:rPr kumimoji="0" lang="en-US" altLang="en-US" sz="2400" b="0" i="0" u="none" strike="noStrike" cap="none" normalizeH="0" baseline="0" dirty="0">
                <a:ln>
                  <a:noFill/>
                </a:ln>
                <a:solidFill>
                  <a:schemeClr val="tx1"/>
                </a:solidFill>
                <a:effectLst/>
                <a:latin typeface="Arial Unicode MS"/>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rows</a:t>
            </a:r>
            <a:r>
              <a:rPr kumimoji="0" lang="en-US" altLang="en-US" sz="2400" b="0" i="0" u="none" strike="noStrike" cap="none" normalizeH="0" baseline="0" dirty="0">
                <a:ln>
                  <a:noFill/>
                </a:ln>
                <a:solidFill>
                  <a:schemeClr val="tx1"/>
                </a:solidFill>
                <a:effectLst/>
              </a:rPr>
              <a:t> → number of rows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cols</a:t>
            </a:r>
            <a:r>
              <a:rPr kumimoji="0" lang="en-US" altLang="en-US" sz="2400" b="0" i="0" u="none" strike="noStrike" cap="none" normalizeH="0" baseline="0" dirty="0">
                <a:ln>
                  <a:noFill/>
                </a:ln>
                <a:solidFill>
                  <a:schemeClr val="tx1"/>
                </a:solidFill>
                <a:effectLst/>
              </a:rPr>
              <a:t> → number of columns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hgap</a:t>
            </a:r>
            <a:r>
              <a:rPr kumimoji="0" lang="en-US" altLang="en-US" sz="2400" b="0" i="0" u="none" strike="noStrike" cap="none" normalizeH="0" baseline="0" dirty="0">
                <a:ln>
                  <a:noFill/>
                </a:ln>
                <a:solidFill>
                  <a:schemeClr val="tx1"/>
                </a:solidFill>
                <a:effectLst/>
              </a:rPr>
              <a:t> → horizontal gap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vgap</a:t>
            </a:r>
            <a:r>
              <a:rPr kumimoji="0" lang="en-US" altLang="en-US" sz="2400" b="0" i="0" u="none" strike="noStrike" cap="none" normalizeH="0" baseline="0" dirty="0">
                <a:ln>
                  <a:noFill/>
                </a:ln>
                <a:solidFill>
                  <a:schemeClr val="tx1"/>
                </a:solidFill>
                <a:effectLst/>
              </a:rPr>
              <a:t> → vertical gap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0668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left)">
                                      <p:cBhvr>
                                        <p:cTn id="7" dur="500"/>
                                        <p:tgtEl>
                                          <p:spTgt spid="696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bldLvl="4"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pPr marL="0" marR="0" lvl="0" indent="0" algn="l" defTabSz="914417" rtl="0" eaLnBrk="0" fontAlgn="base" latinLnBrk="0" hangingPunct="0">
              <a:lnSpc>
                <a:spcPct val="100000"/>
              </a:lnSpc>
              <a:spcBef>
                <a:spcPct val="0"/>
              </a:spcBef>
              <a:spcAft>
                <a:spcPct val="0"/>
              </a:spcAft>
              <a:buClrTx/>
              <a:buSzTx/>
              <a:buFontTx/>
              <a:buNone/>
              <a:tabLst/>
              <a:defRPr/>
            </a:pPr>
            <a:fld id="{AB08751F-F44C-44AE-B793-7E026DF7EB40}" type="slidenum">
              <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rPr>
              <a:pPr marL="0" marR="0" lvl="0" indent="0" algn="l" defTabSz="914417"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mn-cs"/>
            </a:endParaRPr>
          </a:p>
        </p:txBody>
      </p:sp>
      <p:sp>
        <p:nvSpPr>
          <p:cNvPr id="71682" name="Rectangle 2"/>
          <p:cNvSpPr>
            <a:spLocks noGrp="1" noChangeArrowheads="1"/>
          </p:cNvSpPr>
          <p:nvPr>
            <p:ph type="title"/>
          </p:nvPr>
        </p:nvSpPr>
        <p:spPr>
          <a:xfrm>
            <a:off x="5085736" y="365125"/>
            <a:ext cx="10515601" cy="687388"/>
          </a:xfrm>
        </p:spPr>
        <p:txBody>
          <a:bodyPr/>
          <a:lstStyle/>
          <a:p>
            <a:r>
              <a:rPr lang="en-US" altLang="en-US" dirty="0"/>
              <a:t>Complete example: </a:t>
            </a:r>
            <a:r>
              <a:rPr lang="en-US" altLang="en-US" dirty="0" err="1">
                <a:solidFill>
                  <a:schemeClr val="tx1"/>
                </a:solidFill>
                <a:latin typeface="Trebuchet MS" panose="020B0603020202020204" pitchFamily="34" charset="0"/>
              </a:rPr>
              <a:t>GridLayout</a:t>
            </a:r>
            <a:endParaRPr lang="en-US" altLang="en-US" dirty="0">
              <a:solidFill>
                <a:schemeClr val="tx1"/>
              </a:solidFill>
              <a:latin typeface="Trebuchet MS" panose="020B0603020202020204" pitchFamily="34" charset="0"/>
            </a:endParaRPr>
          </a:p>
        </p:txBody>
      </p:sp>
      <p:pic>
        <p:nvPicPr>
          <p:cNvPr id="71685" name="Picture 5" descr="gr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455" y="1052513"/>
            <a:ext cx="2971800" cy="27765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1FF6BCF-35E1-4015-A34B-F64603DA910A}"/>
              </a:ext>
            </a:extLst>
          </p:cNvPr>
          <p:cNvSpPr/>
          <p:nvPr/>
        </p:nvSpPr>
        <p:spPr>
          <a:xfrm>
            <a:off x="-1" y="136524"/>
            <a:ext cx="8624455" cy="6740307"/>
          </a:xfrm>
          <a:prstGeom prst="rect">
            <a:avLst/>
          </a:prstGeom>
        </p:spPr>
        <p:txBody>
          <a:bodyPr wrap="square">
            <a:spAutoFit/>
          </a:bodyPr>
          <a:lstStyle/>
          <a:p>
            <a:r>
              <a:rPr lang="en-IN" sz="2400" dirty="0"/>
              <a:t>import </a:t>
            </a:r>
            <a:r>
              <a:rPr lang="en-IN" sz="2400" dirty="0" err="1"/>
              <a:t>javax.swing</a:t>
            </a:r>
            <a:r>
              <a:rPr lang="en-IN" sz="2400" dirty="0"/>
              <a:t>.*;</a:t>
            </a:r>
          </a:p>
          <a:p>
            <a:r>
              <a:rPr lang="en-IN" sz="2400" dirty="0"/>
              <a:t>import </a:t>
            </a:r>
            <a:r>
              <a:rPr lang="en-IN" sz="2400" dirty="0" err="1"/>
              <a:t>java.awt</a:t>
            </a:r>
            <a:r>
              <a:rPr lang="en-IN" sz="2400" dirty="0"/>
              <a:t>.*;</a:t>
            </a:r>
          </a:p>
          <a:p>
            <a:endParaRPr lang="en-IN" sz="2400" dirty="0"/>
          </a:p>
          <a:p>
            <a:r>
              <a:rPr lang="en-IN" sz="2400" dirty="0"/>
              <a:t>public class </a:t>
            </a:r>
            <a:r>
              <a:rPr lang="en-IN" sz="2400" dirty="0" err="1"/>
              <a:t>GridLayoutDemo</a:t>
            </a:r>
            <a:r>
              <a:rPr lang="en-IN" sz="2400" dirty="0"/>
              <a:t> {</a:t>
            </a:r>
          </a:p>
          <a:p>
            <a:r>
              <a:rPr lang="en-IN" sz="2400" dirty="0"/>
              <a:t>    public static void main(String[] </a:t>
            </a:r>
            <a:r>
              <a:rPr lang="en-IN" sz="2400" dirty="0" err="1"/>
              <a:t>args</a:t>
            </a:r>
            <a:r>
              <a:rPr lang="en-IN" sz="2400" dirty="0"/>
              <a:t>) {</a:t>
            </a:r>
          </a:p>
          <a:p>
            <a:r>
              <a:rPr lang="en-IN" sz="2400" dirty="0"/>
              <a:t>        </a:t>
            </a:r>
            <a:r>
              <a:rPr lang="en-IN" sz="2400" dirty="0" err="1"/>
              <a:t>JFrame</a:t>
            </a:r>
            <a:r>
              <a:rPr lang="en-IN" sz="2400" dirty="0"/>
              <a:t> f = new </a:t>
            </a:r>
            <a:r>
              <a:rPr lang="en-IN" sz="2400" dirty="0" err="1"/>
              <a:t>JFrame</a:t>
            </a:r>
            <a:r>
              <a:rPr lang="en-IN" sz="2400" dirty="0"/>
              <a:t>("</a:t>
            </a:r>
            <a:r>
              <a:rPr lang="en-IN" sz="2400" dirty="0" err="1"/>
              <a:t>GridLayout</a:t>
            </a:r>
            <a:r>
              <a:rPr lang="en-IN" sz="2400" dirty="0"/>
              <a:t> Example");</a:t>
            </a:r>
          </a:p>
          <a:p>
            <a:endParaRPr lang="en-IN" sz="2400" dirty="0"/>
          </a:p>
          <a:p>
            <a:r>
              <a:rPr lang="en-IN" sz="2400" dirty="0"/>
              <a:t>        </a:t>
            </a:r>
            <a:r>
              <a:rPr lang="en-IN" sz="2400" dirty="0" err="1"/>
              <a:t>f.setLayout</a:t>
            </a:r>
            <a:r>
              <a:rPr lang="en-IN" sz="2400" dirty="0"/>
              <a:t>(new </a:t>
            </a:r>
            <a:r>
              <a:rPr lang="en-IN" sz="2400" dirty="0" err="1"/>
              <a:t>GridLayout</a:t>
            </a:r>
            <a:r>
              <a:rPr lang="en-IN" sz="2400" dirty="0"/>
              <a:t>(2, 3)); // 2 rows, 3 columns</a:t>
            </a:r>
          </a:p>
          <a:p>
            <a:r>
              <a:rPr lang="en-IN" sz="2400" dirty="0"/>
              <a:t>        </a:t>
            </a:r>
            <a:r>
              <a:rPr lang="en-IN" sz="2400" dirty="0" err="1"/>
              <a:t>f.add</a:t>
            </a:r>
            <a:r>
              <a:rPr lang="en-IN" sz="2400" dirty="0"/>
              <a:t>(new </a:t>
            </a:r>
            <a:r>
              <a:rPr lang="en-IN" sz="2400" dirty="0" err="1"/>
              <a:t>JButton</a:t>
            </a:r>
            <a:r>
              <a:rPr lang="en-IN" sz="2400" dirty="0"/>
              <a:t>("1"));</a:t>
            </a:r>
          </a:p>
          <a:p>
            <a:r>
              <a:rPr lang="en-IN" sz="2400" dirty="0"/>
              <a:t>        </a:t>
            </a:r>
            <a:r>
              <a:rPr lang="en-IN" sz="2400" dirty="0" err="1"/>
              <a:t>f.add</a:t>
            </a:r>
            <a:r>
              <a:rPr lang="en-IN" sz="2400" dirty="0"/>
              <a:t>(new </a:t>
            </a:r>
            <a:r>
              <a:rPr lang="en-IN" sz="2400" dirty="0" err="1"/>
              <a:t>JButton</a:t>
            </a:r>
            <a:r>
              <a:rPr lang="en-IN" sz="2400" dirty="0"/>
              <a:t>("2"));</a:t>
            </a:r>
          </a:p>
          <a:p>
            <a:r>
              <a:rPr lang="en-IN" sz="2400" dirty="0"/>
              <a:t>        </a:t>
            </a:r>
            <a:r>
              <a:rPr lang="en-IN" sz="2400" dirty="0" err="1"/>
              <a:t>f.add</a:t>
            </a:r>
            <a:r>
              <a:rPr lang="en-IN" sz="2400" dirty="0"/>
              <a:t>(new </a:t>
            </a:r>
            <a:r>
              <a:rPr lang="en-IN" sz="2400" dirty="0" err="1"/>
              <a:t>JButton</a:t>
            </a:r>
            <a:r>
              <a:rPr lang="en-IN" sz="2400" dirty="0"/>
              <a:t>("3"));</a:t>
            </a:r>
          </a:p>
          <a:p>
            <a:r>
              <a:rPr lang="en-IN" sz="2400" dirty="0"/>
              <a:t>        </a:t>
            </a:r>
            <a:r>
              <a:rPr lang="en-IN" sz="2400" dirty="0" err="1"/>
              <a:t>f.add</a:t>
            </a:r>
            <a:r>
              <a:rPr lang="en-IN" sz="2400" dirty="0"/>
              <a:t>(new </a:t>
            </a:r>
            <a:r>
              <a:rPr lang="en-IN" sz="2400" dirty="0" err="1"/>
              <a:t>JButton</a:t>
            </a:r>
            <a:r>
              <a:rPr lang="en-IN" sz="2400" dirty="0"/>
              <a:t>("4"));</a:t>
            </a:r>
          </a:p>
          <a:p>
            <a:r>
              <a:rPr lang="en-IN" sz="2400" dirty="0"/>
              <a:t>        </a:t>
            </a:r>
            <a:r>
              <a:rPr lang="en-IN" sz="2400" dirty="0" err="1"/>
              <a:t>f.add</a:t>
            </a:r>
            <a:r>
              <a:rPr lang="en-IN" sz="2400" dirty="0"/>
              <a:t>(new </a:t>
            </a:r>
            <a:r>
              <a:rPr lang="en-IN" sz="2400" dirty="0" err="1"/>
              <a:t>JButton</a:t>
            </a:r>
            <a:r>
              <a:rPr lang="en-IN" sz="2400" dirty="0"/>
              <a:t>("5"));</a:t>
            </a:r>
          </a:p>
          <a:p>
            <a:r>
              <a:rPr lang="en-IN" sz="2400" dirty="0"/>
              <a:t>        </a:t>
            </a:r>
            <a:r>
              <a:rPr lang="en-IN" sz="2400" dirty="0" err="1"/>
              <a:t>f.setSize</a:t>
            </a:r>
            <a:r>
              <a:rPr lang="en-IN" sz="2400" dirty="0"/>
              <a:t>(300, 200);</a:t>
            </a:r>
          </a:p>
          <a:p>
            <a:r>
              <a:rPr lang="en-IN" sz="2400" dirty="0"/>
              <a:t>        </a:t>
            </a:r>
            <a:r>
              <a:rPr lang="en-IN" sz="2400" dirty="0" err="1"/>
              <a:t>f.setDefaultCloseOperation</a:t>
            </a:r>
            <a:r>
              <a:rPr lang="en-IN" sz="2400" dirty="0"/>
              <a:t>(</a:t>
            </a:r>
            <a:r>
              <a:rPr lang="en-IN" sz="2400" dirty="0" err="1"/>
              <a:t>JFrame.EXIT_ON_CLOSE</a:t>
            </a:r>
            <a:r>
              <a:rPr lang="en-IN" sz="2400" dirty="0"/>
              <a:t>);</a:t>
            </a:r>
          </a:p>
          <a:p>
            <a:r>
              <a:rPr lang="en-IN" sz="2400" dirty="0"/>
              <a:t>        </a:t>
            </a:r>
            <a:r>
              <a:rPr lang="en-IN" sz="2400" dirty="0" err="1"/>
              <a:t>f.setVisible</a:t>
            </a:r>
            <a:r>
              <a:rPr lang="en-IN" sz="2400" dirty="0"/>
              <a:t>(true);</a:t>
            </a:r>
          </a:p>
          <a:p>
            <a:r>
              <a:rPr lang="en-IN" sz="2400" dirty="0"/>
              <a:t>    }</a:t>
            </a:r>
          </a:p>
          <a:p>
            <a:r>
              <a:rPr lang="en-IN" sz="2400" dirty="0"/>
              <a:t>}</a:t>
            </a:r>
          </a:p>
        </p:txBody>
      </p:sp>
    </p:spTree>
    <p:extLst>
      <p:ext uri="{BB962C8B-B14F-4D97-AF65-F5344CB8AC3E}">
        <p14:creationId xmlns:p14="http://schemas.microsoft.com/office/powerpoint/2010/main" val="4208412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dissolve">
                                      <p:cBhvr>
                                        <p:cTn id="7" dur="5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B69660-F5E2-4C85-B9FD-FE6B88EEEE06}"/>
              </a:ext>
            </a:extLst>
          </p:cNvPr>
          <p:cNvSpPr/>
          <p:nvPr/>
        </p:nvSpPr>
        <p:spPr>
          <a:xfrm>
            <a:off x="1025237" y="183262"/>
            <a:ext cx="6096000" cy="6678751"/>
          </a:xfrm>
          <a:prstGeom prst="rect">
            <a:avLst/>
          </a:prstGeom>
        </p:spPr>
        <p:txBody>
          <a:bodyPr>
            <a:spAutoFit/>
          </a:bodyPr>
          <a:lstStyle/>
          <a:p>
            <a:r>
              <a:rPr lang="en-IN" sz="2800" b="1" dirty="0" err="1"/>
              <a:t>setLayout</a:t>
            </a:r>
            <a:r>
              <a:rPr lang="en-IN" sz="2800" b="1" dirty="0"/>
              <a:t>(new </a:t>
            </a:r>
            <a:r>
              <a:rPr lang="en-IN" sz="2800" b="1" dirty="0" err="1"/>
              <a:t>GridLayout</a:t>
            </a:r>
            <a:r>
              <a:rPr lang="en-IN" sz="2800" b="1" dirty="0"/>
              <a:t>(0, 3));</a:t>
            </a:r>
          </a:p>
          <a:p>
            <a:endParaRPr lang="en-IN" sz="2000" dirty="0"/>
          </a:p>
          <a:p>
            <a:pPr marL="285750" indent="-285750">
              <a:buFont typeface="Arial" panose="020B0604020202020204" pitchFamily="34" charset="0"/>
              <a:buChar char="•"/>
            </a:pPr>
            <a:r>
              <a:rPr lang="en-IN" sz="2000" dirty="0"/>
              <a:t>Number of columns is fixed (3 columns)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Number of rows is calculated automatically</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Rows depend on number of components added</a:t>
            </a:r>
          </a:p>
          <a:p>
            <a:endParaRPr lang="en-IN" sz="2000" dirty="0"/>
          </a:p>
          <a:p>
            <a:r>
              <a:rPr lang="en-IN" sz="2000" dirty="0"/>
              <a:t>Example</a:t>
            </a:r>
          </a:p>
          <a:p>
            <a:endParaRPr lang="en-IN" sz="2000" dirty="0"/>
          </a:p>
          <a:p>
            <a:r>
              <a:rPr lang="en-IN" sz="2000" dirty="0" err="1"/>
              <a:t>setLayout</a:t>
            </a:r>
            <a:r>
              <a:rPr lang="en-IN" sz="2000" dirty="0"/>
              <a:t>(new </a:t>
            </a:r>
            <a:r>
              <a:rPr lang="en-IN" sz="2000" dirty="0" err="1"/>
              <a:t>GridLayout</a:t>
            </a:r>
            <a:r>
              <a:rPr lang="en-IN" sz="2000" dirty="0"/>
              <a:t>(0, 3));</a:t>
            </a:r>
          </a:p>
          <a:p>
            <a:endParaRPr lang="en-IN" sz="2000" dirty="0"/>
          </a:p>
          <a:p>
            <a:r>
              <a:rPr lang="en-IN" sz="2000" dirty="0"/>
              <a:t>add(b1); add(b2); add(b3);</a:t>
            </a:r>
          </a:p>
          <a:p>
            <a:r>
              <a:rPr lang="en-IN" sz="2000" dirty="0"/>
              <a:t>add(b4); add(b5);</a:t>
            </a:r>
          </a:p>
          <a:p>
            <a:endParaRPr lang="en-IN" sz="2000" dirty="0"/>
          </a:p>
          <a:p>
            <a:r>
              <a:rPr lang="en-IN" sz="2000" dirty="0"/>
              <a:t>Output grid</a:t>
            </a:r>
          </a:p>
          <a:p>
            <a:r>
              <a:rPr lang="en-IN" sz="2000" dirty="0"/>
              <a:t>+---+---+---+</a:t>
            </a:r>
          </a:p>
          <a:p>
            <a:r>
              <a:rPr lang="en-IN" sz="2000" dirty="0"/>
              <a:t>| b1| b2| b3|</a:t>
            </a:r>
          </a:p>
          <a:p>
            <a:r>
              <a:rPr lang="en-IN" sz="2000" dirty="0"/>
              <a:t>+---+---+---+</a:t>
            </a:r>
          </a:p>
          <a:p>
            <a:r>
              <a:rPr lang="en-IN" sz="2000" dirty="0"/>
              <a:t>| b4| b5|   |</a:t>
            </a:r>
          </a:p>
          <a:p>
            <a:r>
              <a:rPr lang="en-IN" sz="2000" dirty="0"/>
              <a:t>+---+---+---+</a:t>
            </a:r>
          </a:p>
        </p:txBody>
      </p:sp>
    </p:spTree>
    <p:extLst>
      <p:ext uri="{BB962C8B-B14F-4D97-AF65-F5344CB8AC3E}">
        <p14:creationId xmlns:p14="http://schemas.microsoft.com/office/powerpoint/2010/main" val="589310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pPr marL="0" marR="0" lvl="0" indent="0" algn="ctr" defTabSz="829178" rtl="0" eaLnBrk="1" fontAlgn="auto" latinLnBrk="0" hangingPunct="1">
              <a:lnSpc>
                <a:spcPct val="100000"/>
              </a:lnSpc>
              <a:spcBef>
                <a:spcPts val="0"/>
              </a:spcBef>
              <a:spcAft>
                <a:spcPts val="0"/>
              </a:spcAft>
              <a:buClrTx/>
              <a:buSzTx/>
              <a:buFontTx/>
              <a:buNone/>
              <a:tabLst/>
              <a:defRPr/>
            </a:pPr>
            <a:fld id="{290ABC28-2FE8-4FEA-9864-CD1CC43242A8}" type="slidenum">
              <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ctr" defTabSz="829178" rtl="0" eaLnBrk="1" fontAlgn="auto" latinLnBrk="0" hangingPunct="1">
                <a:lnSpc>
                  <a:spcPct val="100000"/>
                </a:lnSpc>
                <a:spcBef>
                  <a:spcPts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27362" name="Rectangle 2"/>
          <p:cNvSpPr>
            <a:spLocks noGrp="1" noChangeArrowheads="1"/>
          </p:cNvSpPr>
          <p:nvPr>
            <p:ph type="title"/>
          </p:nvPr>
        </p:nvSpPr>
        <p:spPr>
          <a:xfrm>
            <a:off x="2209800" y="228600"/>
            <a:ext cx="7772400" cy="609600"/>
          </a:xfrm>
          <a:noFill/>
          <a:ln/>
        </p:spPr>
        <p:txBody>
          <a:bodyPr/>
          <a:lstStyle/>
          <a:p>
            <a:r>
              <a:rPr lang="en-US" altLang="en-US"/>
              <a:t>BoxLayout</a:t>
            </a:r>
          </a:p>
        </p:txBody>
      </p:sp>
      <p:sp>
        <p:nvSpPr>
          <p:cNvPr id="527363" name="Rectangle 3"/>
          <p:cNvSpPr>
            <a:spLocks noGrp="1" noChangeArrowheads="1"/>
          </p:cNvSpPr>
          <p:nvPr>
            <p:ph type="body" idx="1"/>
          </p:nvPr>
        </p:nvSpPr>
        <p:spPr>
          <a:xfrm>
            <a:off x="1828800" y="1066800"/>
            <a:ext cx="8686800" cy="5334000"/>
          </a:xfrm>
          <a:noFill/>
          <a:ln/>
        </p:spPr>
        <p:txBody>
          <a:bodyPr/>
          <a:lstStyle/>
          <a:p>
            <a:pPr marL="0" indent="0">
              <a:buNone/>
            </a:pPr>
            <a:r>
              <a:rPr lang="en-US" altLang="en-US"/>
              <a:t>Flow layout arranges components in rows. javax.swing.BoxLayout is a Swing layout manager that arranges components in a row or a column. To create a BoxLayout, use the following constructor:</a:t>
            </a:r>
          </a:p>
          <a:p>
            <a:pPr marL="0" indent="0">
              <a:buNone/>
            </a:pPr>
            <a:endParaRPr lang="en-US" altLang="en-US"/>
          </a:p>
          <a:p>
            <a:pPr marL="0" indent="0">
              <a:buNone/>
            </a:pPr>
            <a:r>
              <a:rPr lang="en-US" altLang="en-US" u="sng">
                <a:cs typeface="Times New Roman" panose="02020603050405020304" pitchFamily="18" charset="0"/>
              </a:rPr>
              <a:t>public BoxLayout(Container target, int axis)</a:t>
            </a:r>
          </a:p>
          <a:p>
            <a:pPr marL="0" indent="0">
              <a:buNone/>
            </a:pPr>
            <a:endParaRPr lang="en-US" altLang="en-US" u="sng">
              <a:cs typeface="Times New Roman" panose="02020603050405020304" pitchFamily="18" charset="0"/>
            </a:endParaRPr>
          </a:p>
          <a:p>
            <a:pPr marL="0" indent="0">
              <a:buNone/>
            </a:pPr>
            <a:r>
              <a:rPr lang="en-US" altLang="en-US"/>
              <a:t>This constructor is different from other layout constructors. The constructor creates a layout manager that is dedicated to the given target container. The axis parameter is BoxLayout.X_AXIS or BoxLayout.Y_AXIS, which specifies whether the components are laid out horizontally or vertically. </a:t>
            </a:r>
          </a:p>
        </p:txBody>
      </p:sp>
    </p:spTree>
    <p:extLst>
      <p:ext uri="{BB962C8B-B14F-4D97-AF65-F5344CB8AC3E}">
        <p14:creationId xmlns:p14="http://schemas.microsoft.com/office/powerpoint/2010/main" val="2170618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pPr marL="0" marR="0" lvl="0" indent="0" algn="ctr" defTabSz="829178" rtl="0" eaLnBrk="1" fontAlgn="auto" latinLnBrk="0" hangingPunct="1">
              <a:lnSpc>
                <a:spcPct val="100000"/>
              </a:lnSpc>
              <a:spcBef>
                <a:spcPts val="0"/>
              </a:spcBef>
              <a:spcAft>
                <a:spcPts val="0"/>
              </a:spcAft>
              <a:buClrTx/>
              <a:buSzTx/>
              <a:buFontTx/>
              <a:buNone/>
              <a:tabLst/>
              <a:defRPr/>
            </a:pPr>
            <a:fld id="{AB52196A-B1CF-4732-A235-1A3D40553C2B}" type="slidenum">
              <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ctr" defTabSz="829178"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28386" name="Rectangle 2"/>
          <p:cNvSpPr>
            <a:spLocks noGrp="1" noChangeArrowheads="1"/>
          </p:cNvSpPr>
          <p:nvPr>
            <p:ph type="title"/>
          </p:nvPr>
        </p:nvSpPr>
        <p:spPr>
          <a:xfrm>
            <a:off x="2209800" y="228600"/>
            <a:ext cx="7772400" cy="609600"/>
          </a:xfrm>
          <a:noFill/>
          <a:ln/>
        </p:spPr>
        <p:txBody>
          <a:bodyPr/>
          <a:lstStyle/>
          <a:p>
            <a:r>
              <a:rPr lang="en-US" altLang="en-US"/>
              <a:t>Creating a BoxLayout</a:t>
            </a:r>
          </a:p>
        </p:txBody>
      </p:sp>
      <p:sp>
        <p:nvSpPr>
          <p:cNvPr id="528387" name="Rectangle 3"/>
          <p:cNvSpPr>
            <a:spLocks noGrp="1" noChangeArrowheads="1"/>
          </p:cNvSpPr>
          <p:nvPr>
            <p:ph type="body" idx="1"/>
          </p:nvPr>
        </p:nvSpPr>
        <p:spPr>
          <a:xfrm>
            <a:off x="1828799" y="1037925"/>
            <a:ext cx="10250905" cy="5334000"/>
          </a:xfrm>
          <a:noFill/>
          <a:ln/>
        </p:spPr>
        <p:txBody>
          <a:bodyPr/>
          <a:lstStyle/>
          <a:p>
            <a:pPr marL="0" indent="0">
              <a:buNone/>
            </a:pPr>
            <a:r>
              <a:rPr lang="en-US" altLang="en-US" dirty="0">
                <a:cs typeface="Courier New" panose="02070309020205020404" pitchFamily="49" charset="0"/>
              </a:rPr>
              <a:t>For example the following code creates a horizontal </a:t>
            </a:r>
            <a:r>
              <a:rPr lang="en-US" altLang="en-US" dirty="0" err="1">
                <a:cs typeface="Courier New" panose="02070309020205020404" pitchFamily="49" charset="0"/>
              </a:rPr>
              <a:t>BoxLayout</a:t>
            </a:r>
            <a:r>
              <a:rPr lang="en-US" altLang="en-US" dirty="0">
                <a:cs typeface="Courier New" panose="02070309020205020404" pitchFamily="49" charset="0"/>
              </a:rPr>
              <a:t> for panel p1:</a:t>
            </a:r>
          </a:p>
          <a:p>
            <a:pPr marL="0" indent="0">
              <a:buNone/>
            </a:pPr>
            <a:endParaRPr lang="en-US" altLang="en-US" dirty="0">
              <a:cs typeface="Times New Roman" panose="02020603050405020304" pitchFamily="18" charset="0"/>
            </a:endParaRPr>
          </a:p>
          <a:p>
            <a:pPr lvl="1">
              <a:buFontTx/>
              <a:buNone/>
            </a:pPr>
            <a:r>
              <a:rPr lang="en-US" altLang="en-US" dirty="0" err="1">
                <a:cs typeface="Times New Roman" panose="02020603050405020304" pitchFamily="18" charset="0"/>
              </a:rPr>
              <a:t>JPanel</a:t>
            </a:r>
            <a:r>
              <a:rPr lang="en-US" altLang="en-US" dirty="0">
                <a:cs typeface="Times New Roman" panose="02020603050405020304" pitchFamily="18" charset="0"/>
              </a:rPr>
              <a:t> p1 = new </a:t>
            </a:r>
            <a:r>
              <a:rPr lang="en-US" altLang="en-US" dirty="0" err="1">
                <a:cs typeface="Times New Roman" panose="02020603050405020304" pitchFamily="18" charset="0"/>
              </a:rPr>
              <a:t>JPanel</a:t>
            </a:r>
            <a:r>
              <a:rPr lang="en-US" altLang="en-US" dirty="0">
                <a:cs typeface="Times New Roman" panose="02020603050405020304" pitchFamily="18" charset="0"/>
              </a:rPr>
              <a:t>();</a:t>
            </a:r>
          </a:p>
          <a:p>
            <a:pPr lvl="1">
              <a:buFontTx/>
              <a:buNone/>
            </a:pPr>
            <a:r>
              <a:rPr lang="en-US" altLang="en-US" dirty="0" err="1">
                <a:cs typeface="Times New Roman" panose="02020603050405020304" pitchFamily="18" charset="0"/>
              </a:rPr>
              <a:t>BoxLayout</a:t>
            </a:r>
            <a:r>
              <a:rPr lang="en-US" altLang="en-US" dirty="0">
                <a:cs typeface="Times New Roman" panose="02020603050405020304" pitchFamily="18" charset="0"/>
              </a:rPr>
              <a:t> </a:t>
            </a:r>
            <a:r>
              <a:rPr lang="en-US" altLang="en-US" dirty="0" err="1">
                <a:cs typeface="Times New Roman" panose="02020603050405020304" pitchFamily="18" charset="0"/>
              </a:rPr>
              <a:t>boxLayout</a:t>
            </a:r>
            <a:r>
              <a:rPr lang="en-US" altLang="en-US" dirty="0">
                <a:cs typeface="Times New Roman" panose="02020603050405020304" pitchFamily="18" charset="0"/>
              </a:rPr>
              <a:t> = new </a:t>
            </a:r>
            <a:r>
              <a:rPr lang="en-US" altLang="en-US" dirty="0" err="1">
                <a:cs typeface="Times New Roman" panose="02020603050405020304" pitchFamily="18" charset="0"/>
              </a:rPr>
              <a:t>BoxLayout</a:t>
            </a:r>
            <a:r>
              <a:rPr lang="en-US" altLang="en-US" dirty="0">
                <a:cs typeface="Times New Roman" panose="02020603050405020304" pitchFamily="18" charset="0"/>
              </a:rPr>
              <a:t>(p1, </a:t>
            </a:r>
            <a:r>
              <a:rPr lang="en-US" altLang="en-US" dirty="0" err="1">
                <a:cs typeface="Times New Roman" panose="02020603050405020304" pitchFamily="18" charset="0"/>
              </a:rPr>
              <a:t>BoxLayout.X_AXIS</a:t>
            </a:r>
            <a:r>
              <a:rPr lang="en-US" altLang="en-US" dirty="0">
                <a:cs typeface="Times New Roman" panose="02020603050405020304" pitchFamily="18" charset="0"/>
              </a:rPr>
              <a:t>);</a:t>
            </a:r>
          </a:p>
          <a:p>
            <a:pPr lvl="1">
              <a:buFontTx/>
              <a:buNone/>
            </a:pPr>
            <a:r>
              <a:rPr lang="en-US" altLang="en-US" dirty="0">
                <a:cs typeface="Times New Roman" panose="02020603050405020304" pitchFamily="18" charset="0"/>
              </a:rPr>
              <a:t>p1.setLayout(</a:t>
            </a:r>
            <a:r>
              <a:rPr lang="en-US" altLang="en-US" dirty="0" err="1">
                <a:cs typeface="Times New Roman" panose="02020603050405020304" pitchFamily="18" charset="0"/>
              </a:rPr>
              <a:t>boxLayout</a:t>
            </a:r>
            <a:r>
              <a:rPr lang="en-US" altLang="en-US" dirty="0">
                <a:cs typeface="Times New Roman" panose="02020603050405020304" pitchFamily="18" charset="0"/>
              </a:rPr>
              <a:t>); </a:t>
            </a:r>
          </a:p>
          <a:p>
            <a:pPr marL="0" indent="0">
              <a:buNone/>
            </a:pPr>
            <a:r>
              <a:rPr lang="en-US" altLang="en-US" dirty="0">
                <a:cs typeface="Courier New" panose="02070309020205020404" pitchFamily="49" charset="0"/>
              </a:rPr>
              <a:t> </a:t>
            </a:r>
          </a:p>
          <a:p>
            <a:pPr marL="0" indent="0">
              <a:buNone/>
            </a:pPr>
            <a:r>
              <a:rPr lang="en-US" altLang="en-US" dirty="0">
                <a:cs typeface="Courier New" panose="02070309020205020404" pitchFamily="49" charset="0"/>
              </a:rPr>
              <a:t>You still need to invoke the </a:t>
            </a:r>
            <a:r>
              <a:rPr lang="en-US" altLang="en-US" dirty="0" err="1">
                <a:cs typeface="Courier New" panose="02070309020205020404" pitchFamily="49" charset="0"/>
              </a:rPr>
              <a:t>setLayout</a:t>
            </a:r>
            <a:r>
              <a:rPr lang="en-US" altLang="en-US" dirty="0">
                <a:cs typeface="Courier New" panose="02070309020205020404" pitchFamily="49" charset="0"/>
              </a:rPr>
              <a:t> method on p1 to set the layout manager.</a:t>
            </a:r>
          </a:p>
        </p:txBody>
      </p:sp>
    </p:spTree>
    <p:extLst>
      <p:ext uri="{BB962C8B-B14F-4D97-AF65-F5344CB8AC3E}">
        <p14:creationId xmlns:p14="http://schemas.microsoft.com/office/powerpoint/2010/main" val="30515747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063"/>
            <a:ext cx="9792929" cy="6792629"/>
          </a:xfrm>
          <a:prstGeom prst="rect">
            <a:avLst/>
          </a:prstGeom>
        </p:spPr>
        <p:txBody>
          <a:bodyPr wrap="square">
            <a:spAutoFit/>
          </a:bodyPr>
          <a:lstStyle/>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import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java.awt</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import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javax.swing</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public class BoxLayoutExample1 extends </a:t>
            </a:r>
            <a:r>
              <a:rPr lang="en-US" sz="1814" dirty="0">
                <a:solidFill>
                  <a:prstClr val="black"/>
                </a:solidFill>
                <a:latin typeface="Calibri" panose="020F0502020204030204"/>
              </a:rPr>
              <a:t>J</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Frame {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1814" dirty="0">
                <a:solidFill>
                  <a:prstClr val="black"/>
                </a:solidFill>
                <a:latin typeface="Calibri" panose="020F0502020204030204"/>
              </a:rPr>
              <a:t>J</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Button buttons[];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public BoxLayoutExample1 () {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buttons = new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JButton</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[5];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for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int</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0;i&lt;5;i++) {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buttons[</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new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JButton</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("Button " +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+ 1));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adding the buttons so that it can be displayed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add (buttons[</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the buttons will be placed horizontally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setLayout</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(new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BoxLayout</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(this, </a:t>
            </a:r>
            <a:r>
              <a:rPr kumimoji="0" lang="en-US" sz="1814" b="1" i="0" u="none" strike="noStrike" kern="1200" cap="none" spc="0" normalizeH="0" baseline="0" noProof="0" dirty="0" err="1">
                <a:ln>
                  <a:noFill/>
                </a:ln>
                <a:solidFill>
                  <a:srgbClr val="FF0000"/>
                </a:solidFill>
                <a:effectLst/>
                <a:uLnTx/>
                <a:uFillTx/>
                <a:latin typeface="Calibri" panose="020F0502020204030204"/>
                <a:ea typeface="+mn-ea"/>
                <a:cs typeface="+mn-cs"/>
              </a:rPr>
              <a:t>BoxLayout.Y_AXIS</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setSize</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(400,400);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setVisible</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(true);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 main method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public static void main(String </a:t>
            </a:r>
            <a:r>
              <a:rPr kumimoji="0" lang="en-US" sz="1814" b="0" i="0" u="none" strike="noStrike" kern="1200" cap="none" spc="0" normalizeH="0" baseline="0" noProof="0" dirty="0" err="1">
                <a:ln>
                  <a:noFill/>
                </a:ln>
                <a:solidFill>
                  <a:prstClr val="black"/>
                </a:solidFill>
                <a:effectLst/>
                <a:uLnTx/>
                <a:uFillTx/>
                <a:latin typeface="Calibri" panose="020F0502020204030204"/>
                <a:ea typeface="+mn-ea"/>
                <a:cs typeface="+mn-cs"/>
              </a:rPr>
              <a:t>args</a:t>
            </a: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BoxLayoutExample1 b=new BoxLayoutExample1();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1814"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Picture 5"/>
          <p:cNvPicPr>
            <a:picLocks noChangeAspect="1"/>
          </p:cNvPicPr>
          <p:nvPr/>
        </p:nvPicPr>
        <p:blipFill>
          <a:blip r:embed="rId2"/>
          <a:stretch>
            <a:fillRect/>
          </a:stretch>
        </p:blipFill>
        <p:spPr>
          <a:xfrm>
            <a:off x="7063375" y="1148759"/>
            <a:ext cx="3845105" cy="4137257"/>
          </a:xfrm>
          <a:prstGeom prst="rect">
            <a:avLst/>
          </a:prstGeom>
        </p:spPr>
      </p:pic>
    </p:spTree>
    <p:extLst>
      <p:ext uri="{BB962C8B-B14F-4D97-AF65-F5344CB8AC3E}">
        <p14:creationId xmlns:p14="http://schemas.microsoft.com/office/powerpoint/2010/main" val="2549481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65568" y="1580622"/>
            <a:ext cx="4417969" cy="4230180"/>
          </a:xfrm>
          <a:prstGeom prst="rect">
            <a:avLst/>
          </a:prstGeom>
        </p:spPr>
      </p:pic>
      <p:sp>
        <p:nvSpPr>
          <p:cNvPr id="5" name="Rectangle 4"/>
          <p:cNvSpPr/>
          <p:nvPr/>
        </p:nvSpPr>
        <p:spPr>
          <a:xfrm>
            <a:off x="5543206" y="388678"/>
            <a:ext cx="2991012" cy="538930"/>
          </a:xfrm>
          <a:prstGeom prst="rect">
            <a:avLst/>
          </a:prstGeom>
        </p:spPr>
        <p:txBody>
          <a:bodyPr wrap="none">
            <a:spAutoFit/>
          </a:bodyPr>
          <a:lstStyle/>
          <a:p>
            <a:pPr marL="0" marR="0" lvl="0" indent="0" algn="l" defTabSz="829178" rtl="0" eaLnBrk="1" fontAlgn="auto" latinLnBrk="0" hangingPunct="1">
              <a:lnSpc>
                <a:spcPct val="100000"/>
              </a:lnSpc>
              <a:spcBef>
                <a:spcPts val="0"/>
              </a:spcBef>
              <a:spcAft>
                <a:spcPts val="0"/>
              </a:spcAft>
              <a:buClrTx/>
              <a:buSzTx/>
              <a:buFontTx/>
              <a:buNone/>
              <a:tabLst/>
              <a:defRPr/>
            </a:pPr>
            <a:r>
              <a:rPr kumimoji="0" lang="en-US" sz="2902" b="1" i="0" u="none" strike="noStrike" kern="1200" cap="none" spc="0" normalizeH="0" baseline="0" noProof="0" dirty="0" err="1">
                <a:ln>
                  <a:noFill/>
                </a:ln>
                <a:solidFill>
                  <a:prstClr val="black"/>
                </a:solidFill>
                <a:effectLst/>
                <a:uLnTx/>
                <a:uFillTx/>
                <a:latin typeface="Calibri" panose="020F0502020204030204"/>
                <a:ea typeface="+mn-ea"/>
                <a:cs typeface="+mn-cs"/>
              </a:rPr>
              <a:t>BoxLayout.X_AXIS</a:t>
            </a:r>
            <a:endParaRPr kumimoji="0" lang="en-US" sz="290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93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r>
              <a:rPr lang="en-GB" altLang="en-US"/>
              <a:t>CardLayout</a:t>
            </a:r>
          </a:p>
        </p:txBody>
      </p:sp>
      <p:sp>
        <p:nvSpPr>
          <p:cNvPr id="76803" name="Content Placeholder 2"/>
          <p:cNvSpPr>
            <a:spLocks noGrp="1"/>
          </p:cNvSpPr>
          <p:nvPr>
            <p:ph idx="1"/>
          </p:nvPr>
        </p:nvSpPr>
        <p:spPr>
          <a:xfrm>
            <a:off x="1992313" y="1268413"/>
            <a:ext cx="8424862" cy="4908550"/>
          </a:xfrm>
        </p:spPr>
        <p:txBody>
          <a:bodyPr/>
          <a:lstStyle/>
          <a:p>
            <a:r>
              <a:rPr lang="en-GB" altLang="en-US"/>
              <a:t>The CardLayout class is unique among the other layout managers in that it stores several different layouts. </a:t>
            </a:r>
          </a:p>
          <a:p>
            <a:r>
              <a:rPr lang="en-GB" altLang="en-US"/>
              <a:t>Each layout can be thought of as being on a separate index card in a deck that can be shuffled so that any card is on top at a given time. </a:t>
            </a:r>
          </a:p>
          <a:p>
            <a:r>
              <a:rPr lang="en-GB" altLang="en-US"/>
              <a:t>This can be useful for user interfaces with optional components that can be dynamically enabled and disabled upon user input. </a:t>
            </a:r>
          </a:p>
          <a:p>
            <a:r>
              <a:rPr lang="en-GB" altLang="en-US"/>
              <a:t>We can prepare the other layouts and have them hidden, ready to be activated when needed.</a:t>
            </a:r>
          </a:p>
          <a:p>
            <a:endParaRPr lang="en-GB" altLang="en-US"/>
          </a:p>
        </p:txBody>
      </p:sp>
    </p:spTree>
    <p:extLst>
      <p:ext uri="{BB962C8B-B14F-4D97-AF65-F5344CB8AC3E}">
        <p14:creationId xmlns:p14="http://schemas.microsoft.com/office/powerpoint/2010/main" val="2786863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Content Placeholder 2"/>
          <p:cNvSpPr>
            <a:spLocks noGrp="1"/>
          </p:cNvSpPr>
          <p:nvPr>
            <p:ph idx="1"/>
          </p:nvPr>
        </p:nvSpPr>
        <p:spPr>
          <a:xfrm>
            <a:off x="2152650" y="1268413"/>
            <a:ext cx="8047038" cy="4908550"/>
          </a:xfrm>
        </p:spPr>
        <p:txBody>
          <a:bodyPr/>
          <a:lstStyle/>
          <a:p>
            <a:r>
              <a:rPr lang="en-GB" altLang="en-US"/>
              <a:t>CardLayout provides these two constructors:</a:t>
            </a:r>
          </a:p>
          <a:p>
            <a:r>
              <a:rPr lang="en-GB" altLang="en-US" sz="3200" b="1"/>
              <a:t>CardLayout( )</a:t>
            </a:r>
          </a:p>
          <a:p>
            <a:r>
              <a:rPr lang="en-GB" altLang="en-US" sz="3200" b="1"/>
              <a:t>CardLayout(int horz, int vert)</a:t>
            </a:r>
          </a:p>
          <a:p>
            <a:r>
              <a:rPr lang="en-GB" altLang="en-US"/>
              <a:t>The first form creates a default card layout. </a:t>
            </a:r>
          </a:p>
          <a:p>
            <a:r>
              <a:rPr lang="en-GB" altLang="en-US"/>
              <a:t>The second form allows us to specify the horizontal and vertical space left between components.</a:t>
            </a:r>
          </a:p>
        </p:txBody>
      </p:sp>
    </p:spTree>
    <p:extLst>
      <p:ext uri="{BB962C8B-B14F-4D97-AF65-F5344CB8AC3E}">
        <p14:creationId xmlns:p14="http://schemas.microsoft.com/office/powerpoint/2010/main" val="1111244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GB" altLang="en-US"/>
              <a:t>Methods</a:t>
            </a:r>
          </a:p>
        </p:txBody>
      </p:sp>
      <p:sp>
        <p:nvSpPr>
          <p:cNvPr id="78851" name="Content Placeholder 2"/>
          <p:cNvSpPr>
            <a:spLocks noGrp="1"/>
          </p:cNvSpPr>
          <p:nvPr>
            <p:ph idx="1"/>
          </p:nvPr>
        </p:nvSpPr>
        <p:spPr/>
        <p:txBody>
          <a:bodyPr/>
          <a:lstStyle/>
          <a:p>
            <a:r>
              <a:rPr lang="en-GB" altLang="en-US"/>
              <a:t>void add(Component panelObj, Object name);</a:t>
            </a:r>
          </a:p>
          <a:p>
            <a:r>
              <a:rPr lang="en-GB" altLang="en-US" sz="2400"/>
              <a:t>Here </a:t>
            </a:r>
            <a:r>
              <a:rPr lang="en-GB" altLang="en-US" sz="2400" b="1"/>
              <a:t>name</a:t>
            </a:r>
            <a:r>
              <a:rPr lang="en-GB" altLang="en-US" sz="2400"/>
              <a:t> is a string that specifies the name of the card whose panel is specified by </a:t>
            </a:r>
            <a:r>
              <a:rPr lang="en-GB" altLang="en-US" sz="2400" i="1"/>
              <a:t>panelObj</a:t>
            </a:r>
            <a:r>
              <a:rPr lang="en-GB" altLang="en-US" sz="2400"/>
              <a:t>. After we have created a deck, our program activates a card by calling one of the following methods:</a:t>
            </a:r>
          </a:p>
          <a:p>
            <a:pPr lvl="1"/>
            <a:r>
              <a:rPr lang="en-GB" altLang="en-US"/>
              <a:t>void first(Container deck)</a:t>
            </a:r>
          </a:p>
          <a:p>
            <a:pPr lvl="1"/>
            <a:r>
              <a:rPr lang="en-GB" altLang="en-US"/>
              <a:t>void last(Container deck)</a:t>
            </a:r>
          </a:p>
          <a:p>
            <a:pPr lvl="1"/>
            <a:r>
              <a:rPr lang="en-GB" altLang="en-US"/>
              <a:t>void next(Container deck)</a:t>
            </a:r>
          </a:p>
          <a:p>
            <a:pPr lvl="1"/>
            <a:r>
              <a:rPr lang="en-GB" altLang="en-US"/>
              <a:t>void previous(Container deck)</a:t>
            </a:r>
          </a:p>
          <a:p>
            <a:pPr lvl="1"/>
            <a:r>
              <a:rPr lang="en-GB" altLang="en-US"/>
              <a:t>void show(Container deck, String cardName)</a:t>
            </a:r>
          </a:p>
          <a:p>
            <a:r>
              <a:rPr lang="en-GB" altLang="en-US" sz="2400" i="1"/>
              <a:t>deck </a:t>
            </a:r>
            <a:r>
              <a:rPr lang="en-GB" altLang="en-US" sz="2400"/>
              <a:t>is a reference to the container (usually a panel) that holds the cards, and </a:t>
            </a:r>
            <a:r>
              <a:rPr lang="en-GB" altLang="en-US" sz="2400" i="1"/>
              <a:t>cardName </a:t>
            </a:r>
            <a:r>
              <a:rPr lang="en-GB" altLang="en-US" sz="2400"/>
              <a:t>is the name of a card.</a:t>
            </a:r>
          </a:p>
        </p:txBody>
      </p:sp>
    </p:spTree>
    <p:extLst>
      <p:ext uri="{BB962C8B-B14F-4D97-AF65-F5344CB8AC3E}">
        <p14:creationId xmlns:p14="http://schemas.microsoft.com/office/powerpoint/2010/main" val="1493418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3623</TotalTime>
  <Words>10076</Words>
  <Application>Microsoft Office PowerPoint</Application>
  <PresentationFormat>Widescreen</PresentationFormat>
  <Paragraphs>1404</Paragraphs>
  <Slides>139</Slides>
  <Notes>28</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139</vt:i4>
      </vt:variant>
    </vt:vector>
  </HeadingPairs>
  <TitlesOfParts>
    <vt:vector size="157" baseType="lpstr">
      <vt:lpstr>Arial</vt:lpstr>
      <vt:lpstr>Arial MT</vt:lpstr>
      <vt:lpstr>Arial Unicode MS</vt:lpstr>
      <vt:lpstr>Calibri</vt:lpstr>
      <vt:lpstr>Calibri Light</vt:lpstr>
      <vt:lpstr>Cambria</vt:lpstr>
      <vt:lpstr>Constantia</vt:lpstr>
      <vt:lpstr>Courier New</vt:lpstr>
      <vt:lpstr>Nunito Sans</vt:lpstr>
      <vt:lpstr>Raleway</vt:lpstr>
      <vt:lpstr>Segoe UI Symbol</vt:lpstr>
      <vt:lpstr>Times New Roman</vt:lpstr>
      <vt:lpstr>Trebuchet MS</vt:lpstr>
      <vt:lpstr>Wingdings</vt:lpstr>
      <vt:lpstr>Office Theme</vt:lpstr>
      <vt:lpstr>1_Office Theme</vt:lpstr>
      <vt:lpstr>2_Office Theme</vt:lpstr>
      <vt:lpstr>3_Office Theme</vt:lpstr>
      <vt:lpstr>SWING</vt:lpstr>
      <vt:lpstr>PowerPoint Presentation</vt:lpstr>
      <vt:lpstr>PowerPoint Presentation</vt:lpstr>
      <vt:lpstr>To build a GUI...</vt:lpstr>
      <vt:lpstr>GUI</vt:lpstr>
      <vt:lpstr>PowerPoint Presentation</vt:lpstr>
      <vt:lpstr>PowerPoint Presentation</vt:lpstr>
      <vt:lpstr>PowerPoint Presentation</vt:lpstr>
      <vt:lpstr>PowerPoint Presentation</vt:lpstr>
      <vt:lpstr>PowerPoint Presentation</vt:lpstr>
      <vt:lpstr>Managing Fonts</vt:lpstr>
      <vt:lpstr>Font Names</vt:lpstr>
      <vt:lpstr>PowerPoint Presentation</vt:lpstr>
      <vt:lpstr>Window</vt:lpstr>
      <vt:lpstr>JFrame </vt:lpstr>
      <vt:lpstr>PowerPoint Presentation</vt:lpstr>
      <vt:lpstr>PowerPoint Presentation</vt:lpstr>
      <vt:lpstr>Important methods of JFrame </vt:lpstr>
      <vt:lpstr>JDialog </vt:lpstr>
      <vt:lpstr>PowerPoint Presentation</vt:lpstr>
      <vt:lpstr>PowerPoint Presentation</vt:lpstr>
      <vt:lpstr>Important methods of JDialog</vt:lpstr>
      <vt:lpstr>2. Intermediate / Lightweight Containers </vt:lpstr>
      <vt:lpstr>JPanel </vt:lpstr>
      <vt:lpstr>PowerPoint Presentation</vt:lpstr>
      <vt:lpstr>PowerPoint Presentation</vt:lpstr>
      <vt:lpstr>JTabbedPane </vt:lpstr>
      <vt:lpstr>PowerPoint Presentation</vt:lpstr>
      <vt:lpstr>PowerPoint Presentation</vt:lpstr>
      <vt:lpstr>JScrollPane </vt:lpstr>
      <vt:lpstr>PowerPoint Presentation</vt:lpstr>
      <vt:lpstr>PowerPoint Presentation</vt:lpstr>
      <vt:lpstr>JDesktopPane </vt:lpstr>
      <vt:lpstr>PowerPoint Presentation</vt:lpstr>
      <vt:lpstr>PowerPoint Presentation</vt:lpstr>
      <vt:lpstr>Event Listeners</vt:lpstr>
      <vt:lpstr>Graphical events</vt:lpstr>
      <vt:lpstr>Delegation Event Model</vt:lpstr>
      <vt:lpstr>PowerPoint Presentation</vt:lpstr>
      <vt:lpstr>PowerPoint Presentation</vt:lpstr>
      <vt:lpstr>Event classes</vt:lpstr>
      <vt:lpstr>PowerPoint Presentation</vt:lpstr>
      <vt:lpstr>Event Listener Interfaces</vt:lpstr>
      <vt:lpstr>ItemListener Interface</vt:lpstr>
      <vt:lpstr>The MouseListener Interface  void mouseClicked(MouseEvent me)   void mouseEntered(MouseEvent me)   void mouseExited(MouseEvent me)   void mousePressed(MouseEvent me)   void mouseReleased(MouseEvent me)</vt:lpstr>
      <vt:lpstr>Controls (Components) </vt:lpstr>
      <vt:lpstr>JLabel </vt:lpstr>
      <vt:lpstr>PowerPoint Presentation</vt:lpstr>
      <vt:lpstr>PowerPoint Presentation</vt:lpstr>
      <vt:lpstr>JTextField </vt:lpstr>
      <vt:lpstr>PowerPoint Presentation</vt:lpstr>
      <vt:lpstr>PowerPoint Presentation</vt:lpstr>
      <vt:lpstr>JTextArea </vt:lpstr>
      <vt:lpstr>PowerPoint Presentation</vt:lpstr>
      <vt:lpstr>PowerPoint Presentation</vt:lpstr>
      <vt:lpstr>JButton </vt:lpstr>
      <vt:lpstr>PowerPoint Presentation</vt:lpstr>
      <vt:lpstr>PowerPoint Presentation</vt:lpstr>
      <vt:lpstr>JCheckBox </vt:lpstr>
      <vt:lpstr>PowerPoint Presentation</vt:lpstr>
      <vt:lpstr>PowerPoint Presentation</vt:lpstr>
      <vt:lpstr>JRadioButton </vt:lpstr>
      <vt:lpstr>PowerPoint Presentation</vt:lpstr>
      <vt:lpstr>PowerPoint Presentation</vt:lpstr>
      <vt:lpstr>PowerPoint Presentation</vt:lpstr>
      <vt:lpstr>JList</vt:lpstr>
      <vt:lpstr>PowerPoint Presentation</vt:lpstr>
      <vt:lpstr>PowerPoint Presentation</vt:lpstr>
      <vt:lpstr>PowerPoint Presentation</vt:lpstr>
      <vt:lpstr>PowerPoint Presentation</vt:lpstr>
      <vt:lpstr>PowerPoint Presentation</vt:lpstr>
      <vt:lpstr>JComboBox </vt:lpstr>
      <vt:lpstr>PowerPoint Presentation</vt:lpstr>
      <vt:lpstr>PowerPoint Presentation</vt:lpstr>
      <vt:lpstr>PowerPoint Presentation</vt:lpstr>
      <vt:lpstr>PowerPoint Presentation</vt:lpstr>
      <vt:lpstr>JTable </vt:lpstr>
      <vt:lpstr>PowerPoint Presentation</vt:lpstr>
      <vt:lpstr>PowerPoint Presentation</vt:lpstr>
      <vt:lpstr>Layout Managers</vt:lpstr>
      <vt:lpstr>Arranging components</vt:lpstr>
      <vt:lpstr>PowerPoint Presentation</vt:lpstr>
      <vt:lpstr>PowerPoint Presentation</vt:lpstr>
      <vt:lpstr>FlowLayout</vt:lpstr>
      <vt:lpstr>Constructors </vt:lpstr>
      <vt:lpstr>Complete example: FlowLayout</vt:lpstr>
      <vt:lpstr>BorderLayout</vt:lpstr>
      <vt:lpstr>BorderLayout with five Buttons</vt:lpstr>
      <vt:lpstr>Using a Panel</vt:lpstr>
      <vt:lpstr>GridLayout</vt:lpstr>
      <vt:lpstr>Complete example: GridLayout</vt:lpstr>
      <vt:lpstr>PowerPoint Presentation</vt:lpstr>
      <vt:lpstr>BoxLayout</vt:lpstr>
      <vt:lpstr>Creating a BoxLayout</vt:lpstr>
      <vt:lpstr>PowerPoint Presentation</vt:lpstr>
      <vt:lpstr>PowerPoint Presentation</vt:lpstr>
      <vt:lpstr>CardLayout</vt:lpstr>
      <vt:lpstr>PowerPoint Presentation</vt:lpstr>
      <vt:lpstr>Methods</vt:lpstr>
      <vt:lpstr>PowerPoint Presentation</vt:lpstr>
      <vt:lpstr>PowerPoint Presentation</vt:lpstr>
      <vt:lpstr>GridBagLayout </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Required Steps:</vt:lpstr>
      <vt:lpstr>Creating JDBC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SWING</dc:title>
  <dc:creator>Acer</dc:creator>
  <cp:lastModifiedBy>Acer</cp:lastModifiedBy>
  <cp:revision>94</cp:revision>
  <dcterms:created xsi:type="dcterms:W3CDTF">2026-02-05T12:54:23Z</dcterms:created>
  <dcterms:modified xsi:type="dcterms:W3CDTF">2026-02-19T06:43:42Z</dcterms:modified>
</cp:coreProperties>
</file>